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4" r:id="rId4"/>
    <p:sldId id="257" r:id="rId5"/>
    <p:sldId id="263" r:id="rId6"/>
    <p:sldId id="265" r:id="rId7"/>
    <p:sldId id="267" r:id="rId8"/>
    <p:sldId id="266" r:id="rId9"/>
    <p:sldId id="25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Лист1!$A$2</c:f>
              <c:strCache>
                <c:ptCount val="1"/>
                <c:pt idx="0">
                  <c:v>Отметки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Отметки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Отметки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79232"/>
        <c:axId val="42652160"/>
      </c:barChart>
      <c:catAx>
        <c:axId val="12207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42652160"/>
        <c:crosses val="autoZero"/>
        <c:auto val="1"/>
        <c:lblAlgn val="ctr"/>
        <c:lblOffset val="100"/>
        <c:noMultiLvlLbl val="0"/>
      </c:catAx>
      <c:valAx>
        <c:axId val="4265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079232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5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38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39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7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5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0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95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7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7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6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7F6C3-0EA8-4827-9D4F-B6120CD030D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1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hdgdramatroop.com/images/award-leave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29"/>
          <a:stretch/>
        </p:blipFill>
        <p:spPr bwMode="auto">
          <a:xfrm rot="3850167">
            <a:off x="3479025" y="2915611"/>
            <a:ext cx="2714412" cy="487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980728"/>
            <a:ext cx="576064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b="1" i="1" dirty="0"/>
              <a:t>Если запастись терпением и проявить </a:t>
            </a:r>
            <a:r>
              <a:rPr lang="ru-RU" sz="2800" b="1" i="1" dirty="0" smtClean="0"/>
              <a:t>старание,</a:t>
            </a:r>
            <a:endParaRPr lang="en-US" sz="2800" b="1" i="1" dirty="0" smtClean="0"/>
          </a:p>
          <a:p>
            <a:pPr marL="0" indent="0" algn="r">
              <a:buNone/>
            </a:pPr>
            <a:r>
              <a:rPr lang="ru-RU" sz="2800" b="1" i="1" dirty="0" smtClean="0"/>
              <a:t>то </a:t>
            </a:r>
            <a:r>
              <a:rPr lang="ru-RU" sz="2800" b="1" i="1" dirty="0"/>
              <a:t>посеянные семена знания непременно дадут добрые всходы</a:t>
            </a:r>
            <a:r>
              <a:rPr lang="ru-RU" sz="2800" b="1" i="1" dirty="0" smtClean="0"/>
              <a:t>.</a:t>
            </a:r>
            <a:endParaRPr lang="en-US" sz="2800" b="1" i="1" dirty="0" smtClean="0"/>
          </a:p>
          <a:p>
            <a:pPr marL="0" indent="0" algn="r">
              <a:buNone/>
            </a:pPr>
            <a:r>
              <a:rPr lang="ru-RU" sz="2800" b="1" i="1" dirty="0" smtClean="0"/>
              <a:t>Ученья </a:t>
            </a:r>
            <a:r>
              <a:rPr lang="ru-RU" sz="2800" b="1" i="1" dirty="0"/>
              <a:t>корень горек, да плод сладок</a:t>
            </a:r>
            <a:r>
              <a:rPr lang="ru-RU" sz="2800" b="1" i="1" dirty="0" smtClean="0"/>
              <a:t>.</a:t>
            </a:r>
          </a:p>
          <a:p>
            <a:pPr marL="0" indent="0" algn="r">
              <a:buNone/>
            </a:pPr>
            <a:r>
              <a:rPr lang="ru-RU" sz="2000" dirty="0"/>
              <a:t>Леонардо да Винчи</a:t>
            </a:r>
            <a:endParaRPr lang="ru-RU" sz="2000" dirty="0" smtClean="0"/>
          </a:p>
        </p:txBody>
      </p:sp>
      <p:pic>
        <p:nvPicPr>
          <p:cNvPr id="1026" name="Picture 2" descr="http://3.bp.blogspot.com/-tPACO-fmf98/UCRuVhsl2rI/AAAAAAAAArQ/7UAXt0TY6IQ/s1600/LEONARDO%20DA%20VINCI%20-%20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3" r="11391" b="12060"/>
          <a:stretch/>
        </p:blipFill>
        <p:spPr bwMode="auto">
          <a:xfrm>
            <a:off x="179512" y="188640"/>
            <a:ext cx="2952328" cy="39858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5319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2962672" cy="850106"/>
          </a:xfrm>
        </p:spPr>
        <p:txBody>
          <a:bodyPr/>
          <a:lstStyle/>
          <a:p>
            <a:r>
              <a:rPr lang="ru-RU" b="1" dirty="0" smtClean="0"/>
              <a:t>Цели урока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36096" y="116632"/>
            <a:ext cx="2962672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План урока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7034" y="1542802"/>
            <a:ext cx="38164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/>
              <a:t>Сами анализировать</a:t>
            </a:r>
            <a:endParaRPr lang="ru-RU" sz="32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436096" y="1697820"/>
            <a:ext cx="296267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Самоанализ</a:t>
            </a:r>
            <a:endParaRPr lang="ru-RU" sz="32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7034" y="2420888"/>
            <a:ext cx="4247983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/>
              <a:t>Сами проверим…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595403" y="2636912"/>
            <a:ext cx="296267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Самопроверка</a:t>
            </a:r>
            <a:endParaRPr lang="ru-RU" sz="32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77034" y="3501008"/>
            <a:ext cx="4178937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/>
              <a:t>Сами оценим свою деятельность</a:t>
            </a:r>
            <a:endParaRPr lang="ru-RU" sz="3200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496269" y="3904047"/>
            <a:ext cx="296267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Самооценка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479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Диаграмма успеваемости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16946394"/>
              </p:ext>
            </p:extLst>
          </p:nvPr>
        </p:nvGraphicFramePr>
        <p:xfrm>
          <a:off x="1259632" y="1412776"/>
          <a:ext cx="7008440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85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Лист самооценки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07773"/>
              </p:ext>
            </p:extLst>
          </p:nvPr>
        </p:nvGraphicFramePr>
        <p:xfrm>
          <a:off x="323528" y="1628800"/>
          <a:ext cx="8402389" cy="420624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20848"/>
                <a:gridCol w="4036649"/>
                <a:gridCol w="1433298"/>
                <a:gridCol w="1165623"/>
                <a:gridCol w="1345971"/>
              </a:tblGrid>
              <a:tr h="512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Умения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п/р №1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с/р № 1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с/р №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</a:tr>
              <a:tr h="41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Умею отличать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сложные слова от других слов 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366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Умею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видеть и графически обозначать изученную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орфограмму.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209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Умею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образовывать и записывать сложные слова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47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Умею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конструировать и записывать предложения со сложными словами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57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Памятка помощник для работы на уроке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360108"/>
              </p:ext>
            </p:extLst>
          </p:nvPr>
        </p:nvGraphicFramePr>
        <p:xfrm>
          <a:off x="457200" y="1600200"/>
          <a:ext cx="8147248" cy="4389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1155"/>
                <a:gridCol w="779609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Вспоминаю эталоны, которые пригодятся для выполнения самостоятельной работы. Выполняю задания</a:t>
                      </a:r>
                      <a:r>
                        <a:rPr lang="ru-RU" sz="2800" b="1" baseline="0" dirty="0" smtClean="0"/>
                        <a:t> для подготовки.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Обобщаю все, что повторил.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Читаю</a:t>
                      </a:r>
                      <a:r>
                        <a:rPr lang="ru-RU" sz="2800" b="1" baseline="0" dirty="0" smtClean="0"/>
                        <a:t> задания самостоятельной работы.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Выполняю </a:t>
                      </a:r>
                      <a:r>
                        <a:rPr lang="ru-RU" sz="2800" b="1" baseline="0" dirty="0" smtClean="0"/>
                        <a:t>задания самостоятельной работы.</a:t>
                      </a:r>
                      <a:endParaRPr lang="ru-RU" sz="28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Проверяю самостоятельную работу.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Сравниваю</a:t>
                      </a:r>
                      <a:r>
                        <a:rPr lang="ru-RU" sz="2800" b="1" baseline="0" dirty="0" smtClean="0"/>
                        <a:t> самостоятельную работу с образцом.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13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7" y="1"/>
            <a:ext cx="9127233" cy="6858000"/>
          </a:xfrm>
          <a:prstGeom prst="rect">
            <a:avLst/>
          </a:prstGeom>
          <a:noFill/>
          <a:ln w="19050">
            <a:solidFill>
              <a:srgbClr val="153FBA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2439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Алгоритм </a:t>
            </a:r>
            <a:r>
              <a:rPr lang="ru-RU" b="1" dirty="0" smtClean="0"/>
              <a:t>определения </a:t>
            </a:r>
            <a:r>
              <a:rPr lang="ru-RU" b="1" dirty="0"/>
              <a:t>и записи сложных слов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54461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Прочитать слово</a:t>
            </a:r>
            <a:endParaRPr lang="ru-RU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Подобрать однокоренные слова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Выделить </a:t>
            </a:r>
            <a:r>
              <a:rPr lang="ru-RU" sz="2400" dirty="0" smtClean="0"/>
              <a:t>корни:</a:t>
            </a:r>
            <a:endParaRPr lang="ru-RU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 2 корня			1 корень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сложное			 простое</a:t>
            </a:r>
          </a:p>
          <a:p>
            <a:pPr marL="985838" indent="-177800"/>
            <a:r>
              <a:rPr lang="ru-RU" sz="2000" dirty="0" smtClean="0"/>
              <a:t>Применить правило</a:t>
            </a:r>
          </a:p>
          <a:p>
            <a:pPr marL="808038" indent="0">
              <a:buNone/>
            </a:pPr>
            <a:r>
              <a:rPr lang="ru-RU" sz="2000" dirty="0" smtClean="0"/>
              <a:t>о </a:t>
            </a:r>
            <a:r>
              <a:rPr lang="ru-RU" sz="2000" dirty="0"/>
              <a:t>соединительных </a:t>
            </a:r>
            <a:r>
              <a:rPr lang="ru-RU" sz="2000" dirty="0" smtClean="0"/>
              <a:t>гласных</a:t>
            </a:r>
          </a:p>
          <a:p>
            <a:pPr marL="985838" indent="-177800"/>
            <a:r>
              <a:rPr lang="ru-RU" sz="2000" dirty="0" smtClean="0"/>
              <a:t>Поставить ударение</a:t>
            </a:r>
            <a:endParaRPr lang="ru-RU" sz="2000" dirty="0"/>
          </a:p>
          <a:p>
            <a:pPr marL="985838" indent="-177800"/>
            <a:r>
              <a:rPr lang="ru-RU" sz="2000" dirty="0"/>
              <a:t>Выделить безударную </a:t>
            </a:r>
            <a:r>
              <a:rPr lang="ru-RU" sz="2000" dirty="0" smtClean="0"/>
              <a:t>гласную</a:t>
            </a:r>
            <a:endParaRPr lang="en-US" sz="2000" dirty="0" smtClean="0"/>
          </a:p>
          <a:p>
            <a:pPr marL="985838" indent="-177800"/>
            <a:r>
              <a:rPr lang="ru-RU" sz="2000" dirty="0" smtClean="0"/>
              <a:t>Сделать </a:t>
            </a:r>
            <a:r>
              <a:rPr lang="ru-RU" sz="2000" dirty="0"/>
              <a:t>проверку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7984" y="1700808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427984" y="2348880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2195919">
            <a:off x="3203675" y="2996951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9444473">
            <a:off x="5687497" y="2974734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656384" y="3574245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300192" y="3574245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Задание повышенного уровня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Перепутались части слов.</a:t>
            </a:r>
          </a:p>
          <a:p>
            <a:pPr marL="0" indent="0">
              <a:buNone/>
            </a:pPr>
            <a:r>
              <a:rPr lang="ru-RU" dirty="0" smtClean="0"/>
              <a:t>Правильно соедини части сложных слов.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20314364">
            <a:off x="910587" y="3293367"/>
            <a:ext cx="1748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пылеход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 rot="1051376">
            <a:off x="3685948" y="3672488"/>
            <a:ext cx="1636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самосос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5013176"/>
            <a:ext cx="1606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парокат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 rot="614525">
            <a:off x="6266783" y="5138200"/>
            <a:ext cx="1680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водоход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 rot="20806807">
            <a:off x="6155654" y="3370383"/>
            <a:ext cx="1701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морелёт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 rot="966387">
            <a:off x="984487" y="4864701"/>
            <a:ext cx="1672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самовоз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932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1700808"/>
            <a:ext cx="6401801" cy="3672408"/>
          </a:xfrm>
        </p:spPr>
        <p:txBody>
          <a:bodyPr>
            <a:noAutofit/>
          </a:bodyPr>
          <a:lstStyle/>
          <a:p>
            <a:pPr algn="r"/>
            <a:r>
              <a:rPr lang="ru-RU" sz="4800" b="1" i="1" dirty="0"/>
              <a:t>Чему бы ты не учился, ты учишься для себя</a:t>
            </a:r>
            <a:r>
              <a:rPr lang="ru-RU" sz="4800" b="1" i="1" dirty="0" smtClean="0"/>
              <a:t>.</a:t>
            </a: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ru-RU" b="1" dirty="0" smtClean="0"/>
              <a:t>              </a:t>
            </a:r>
            <a:r>
              <a:rPr lang="ru-RU" sz="2800" b="1" dirty="0"/>
              <a:t>Арбитр </a:t>
            </a:r>
            <a:r>
              <a:rPr lang="ru-RU" sz="2800" b="1" dirty="0" smtClean="0"/>
              <a:t>Гай</a:t>
            </a:r>
            <a:r>
              <a:rPr lang="en-US" sz="2800" b="1" dirty="0" smtClean="0"/>
              <a:t> </a:t>
            </a:r>
            <a:r>
              <a:rPr lang="ru-RU" sz="2800" b="1" dirty="0" err="1" smtClean="0"/>
              <a:t>Петроний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://ru.quotesbox.org/media/authors/47/72/3477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/>
          <a:stretch/>
        </p:blipFill>
        <p:spPr bwMode="auto">
          <a:xfrm>
            <a:off x="179512" y="188640"/>
            <a:ext cx="2376264" cy="40277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5649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201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Цели урока</vt:lpstr>
      <vt:lpstr>Диаграмма успеваемости</vt:lpstr>
      <vt:lpstr>Лист самооценки</vt:lpstr>
      <vt:lpstr>Памятка помощник для работы на уроке</vt:lpstr>
      <vt:lpstr>Презентация PowerPoint</vt:lpstr>
      <vt:lpstr>Алгоритм определения и записи сложных слов</vt:lpstr>
      <vt:lpstr>Задание повышенного уровня</vt:lpstr>
      <vt:lpstr>Чему бы ты не учился, ты учишься для себя.               Арбитр Гай Петроний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Чему бы ты не учился, ты учишься для себя.               Арбитр Гай Петроний</dc:title>
  <dc:creator>Иван</dc:creator>
  <cp:lastModifiedBy>Иван</cp:lastModifiedBy>
  <cp:revision>20</cp:revision>
  <dcterms:created xsi:type="dcterms:W3CDTF">2016-11-15T05:51:45Z</dcterms:created>
  <dcterms:modified xsi:type="dcterms:W3CDTF">2016-11-17T07:42:16Z</dcterms:modified>
</cp:coreProperties>
</file>