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58" r:id="rId4"/>
    <p:sldId id="264" r:id="rId5"/>
    <p:sldId id="260" r:id="rId6"/>
    <p:sldId id="261" r:id="rId7"/>
    <p:sldId id="263" r:id="rId8"/>
    <p:sldId id="274" r:id="rId9"/>
    <p:sldId id="265" r:id="rId10"/>
    <p:sldId id="275" r:id="rId11"/>
    <p:sldId id="266" r:id="rId12"/>
    <p:sldId id="276" r:id="rId13"/>
    <p:sldId id="267" r:id="rId14"/>
    <p:sldId id="277" r:id="rId15"/>
    <p:sldId id="269" r:id="rId16"/>
    <p:sldId id="270" r:id="rId17"/>
    <p:sldId id="271" r:id="rId18"/>
    <p:sldId id="272" r:id="rId19"/>
    <p:sldId id="273" r:id="rId20"/>
  </p:sldIdLst>
  <p:sldSz cx="11522075" cy="7200900"/>
  <p:notesSz cx="6858000" cy="9144000"/>
  <p:defaultTextStyle>
    <a:defPPr>
      <a:defRPr lang="ru-RU"/>
    </a:defPPr>
    <a:lvl1pPr marL="0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924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9848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4772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9696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4620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9544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4468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9392" algn="l" defTabSz="106984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888"/>
    <a:srgbClr val="4C3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90" y="-132"/>
      </p:cViewPr>
      <p:guideLst>
        <p:guide orient="horz" pos="2268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89B1F-FF0D-45AA-B3F0-557EA4E35F70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A3E53-9013-442F-B118-339B6615A1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3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3E53-9013-442F-B118-339B6615A1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3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3E53-9013-442F-B118-339B6615A1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5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236947"/>
            <a:ext cx="9793764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4080510"/>
            <a:ext cx="8065453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4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9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272" y="1728242"/>
            <a:ext cx="4796029" cy="4893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396" y="216074"/>
            <a:ext cx="1536171" cy="1800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103" y="5103032"/>
            <a:ext cx="972108" cy="16292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64493" y="221024"/>
            <a:ext cx="1536700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42" y="5328642"/>
            <a:ext cx="1482457" cy="168461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7421" y="4594072"/>
            <a:ext cx="148748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504" y="288371"/>
            <a:ext cx="2592467" cy="6144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4" y="288371"/>
            <a:ext cx="7585366" cy="6144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23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627245"/>
            <a:ext cx="9793764" cy="1430179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3052049"/>
            <a:ext cx="9793764" cy="157519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9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4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9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4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9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4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93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06654"/>
            <a:ext cx="2232645" cy="227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3353" y="5565977"/>
            <a:ext cx="969963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104" y="1680211"/>
            <a:ext cx="5088916" cy="475226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055" y="1680211"/>
            <a:ext cx="5088916" cy="475226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611869"/>
            <a:ext cx="5090917" cy="67175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924" indent="0">
              <a:buNone/>
              <a:defRPr sz="2300" b="1"/>
            </a:lvl2pPr>
            <a:lvl3pPr marL="1069848" indent="0">
              <a:buNone/>
              <a:defRPr sz="2100" b="1"/>
            </a:lvl3pPr>
            <a:lvl4pPr marL="1604772" indent="0">
              <a:buNone/>
              <a:defRPr sz="1900" b="1"/>
            </a:lvl4pPr>
            <a:lvl5pPr marL="2139696" indent="0">
              <a:buNone/>
              <a:defRPr sz="1900" b="1"/>
            </a:lvl5pPr>
            <a:lvl6pPr marL="2674620" indent="0">
              <a:buNone/>
              <a:defRPr sz="1900" b="1"/>
            </a:lvl6pPr>
            <a:lvl7pPr marL="3209544" indent="0">
              <a:buNone/>
              <a:defRPr sz="1900" b="1"/>
            </a:lvl7pPr>
            <a:lvl8pPr marL="3744468" indent="0">
              <a:buNone/>
              <a:defRPr sz="1900" b="1"/>
            </a:lvl8pPr>
            <a:lvl9pPr marL="42793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6104" y="2283619"/>
            <a:ext cx="5090917" cy="414885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611869"/>
            <a:ext cx="5092917" cy="671750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924" indent="0">
              <a:buNone/>
              <a:defRPr sz="2300" b="1"/>
            </a:lvl2pPr>
            <a:lvl3pPr marL="1069848" indent="0">
              <a:buNone/>
              <a:defRPr sz="2100" b="1"/>
            </a:lvl3pPr>
            <a:lvl4pPr marL="1604772" indent="0">
              <a:buNone/>
              <a:defRPr sz="1900" b="1"/>
            </a:lvl4pPr>
            <a:lvl5pPr marL="2139696" indent="0">
              <a:buNone/>
              <a:defRPr sz="1900" b="1"/>
            </a:lvl5pPr>
            <a:lvl6pPr marL="2674620" indent="0">
              <a:buNone/>
              <a:defRPr sz="1900" b="1"/>
            </a:lvl6pPr>
            <a:lvl7pPr marL="3209544" indent="0">
              <a:buNone/>
              <a:defRPr sz="1900" b="1"/>
            </a:lvl7pPr>
            <a:lvl8pPr marL="3744468" indent="0">
              <a:buNone/>
              <a:defRPr sz="1900" b="1"/>
            </a:lvl8pPr>
            <a:lvl9pPr marL="42793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53055" y="2283619"/>
            <a:ext cx="5092917" cy="414885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54" y="5547856"/>
            <a:ext cx="2016224" cy="17205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0755" y="5676496"/>
            <a:ext cx="920484" cy="1542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9651" y="0"/>
            <a:ext cx="1170191" cy="13713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5" y="286702"/>
            <a:ext cx="3790683" cy="122015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4811" y="286703"/>
            <a:ext cx="6441160" cy="6145769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5" y="1506856"/>
            <a:ext cx="3790683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34924" indent="0">
              <a:buNone/>
              <a:defRPr sz="1400"/>
            </a:lvl2pPr>
            <a:lvl3pPr marL="1069848" indent="0">
              <a:buNone/>
              <a:defRPr sz="1200"/>
            </a:lvl3pPr>
            <a:lvl4pPr marL="1604772" indent="0">
              <a:buNone/>
              <a:defRPr sz="1100"/>
            </a:lvl4pPr>
            <a:lvl5pPr marL="2139696" indent="0">
              <a:buNone/>
              <a:defRPr sz="1100"/>
            </a:lvl5pPr>
            <a:lvl6pPr marL="2674620" indent="0">
              <a:buNone/>
              <a:defRPr sz="1100"/>
            </a:lvl6pPr>
            <a:lvl7pPr marL="3209544" indent="0">
              <a:buNone/>
              <a:defRPr sz="1100"/>
            </a:lvl7pPr>
            <a:lvl8pPr marL="3744468" indent="0">
              <a:buNone/>
              <a:defRPr sz="1100"/>
            </a:lvl8pPr>
            <a:lvl9pPr marL="42793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5040630"/>
            <a:ext cx="6913245" cy="5950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643414"/>
            <a:ext cx="6913245" cy="4320540"/>
          </a:xfrm>
        </p:spPr>
        <p:txBody>
          <a:bodyPr/>
          <a:lstStyle>
            <a:lvl1pPr marL="0" indent="0">
              <a:buNone/>
              <a:defRPr sz="3700"/>
            </a:lvl1pPr>
            <a:lvl2pPr marL="534924" indent="0">
              <a:buNone/>
              <a:defRPr sz="3300"/>
            </a:lvl2pPr>
            <a:lvl3pPr marL="1069848" indent="0">
              <a:buNone/>
              <a:defRPr sz="2800"/>
            </a:lvl3pPr>
            <a:lvl4pPr marL="1604772" indent="0">
              <a:buNone/>
              <a:defRPr sz="2300"/>
            </a:lvl4pPr>
            <a:lvl5pPr marL="2139696" indent="0">
              <a:buNone/>
              <a:defRPr sz="2300"/>
            </a:lvl5pPr>
            <a:lvl6pPr marL="2674620" indent="0">
              <a:buNone/>
              <a:defRPr sz="2300"/>
            </a:lvl6pPr>
            <a:lvl7pPr marL="3209544" indent="0">
              <a:buNone/>
              <a:defRPr sz="2300"/>
            </a:lvl7pPr>
            <a:lvl8pPr marL="3744468" indent="0">
              <a:buNone/>
              <a:defRPr sz="2300"/>
            </a:lvl8pPr>
            <a:lvl9pPr marL="427939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635705"/>
            <a:ext cx="6913245" cy="845105"/>
          </a:xfrm>
        </p:spPr>
        <p:txBody>
          <a:bodyPr/>
          <a:lstStyle>
            <a:lvl1pPr marL="0" indent="0">
              <a:buNone/>
              <a:defRPr sz="1600"/>
            </a:lvl1pPr>
            <a:lvl2pPr marL="534924" indent="0">
              <a:buNone/>
              <a:defRPr sz="1400"/>
            </a:lvl2pPr>
            <a:lvl3pPr marL="1069848" indent="0">
              <a:buNone/>
              <a:defRPr sz="1200"/>
            </a:lvl3pPr>
            <a:lvl4pPr marL="1604772" indent="0">
              <a:buNone/>
              <a:defRPr sz="1100"/>
            </a:lvl4pPr>
            <a:lvl5pPr marL="2139696" indent="0">
              <a:buNone/>
              <a:defRPr sz="1100"/>
            </a:lvl5pPr>
            <a:lvl6pPr marL="2674620" indent="0">
              <a:buNone/>
              <a:defRPr sz="1100"/>
            </a:lvl6pPr>
            <a:lvl7pPr marL="3209544" indent="0">
              <a:buNone/>
              <a:defRPr sz="1100"/>
            </a:lvl7pPr>
            <a:lvl8pPr marL="3744468" indent="0">
              <a:buNone/>
              <a:defRPr sz="1100"/>
            </a:lvl8pPr>
            <a:lvl9pPr marL="42793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88370"/>
            <a:ext cx="10369868" cy="1200150"/>
          </a:xfrm>
          <a:prstGeom prst="rect">
            <a:avLst/>
          </a:prstGeom>
        </p:spPr>
        <p:txBody>
          <a:bodyPr vert="horz" lIns="106985" tIns="53492" rIns="106985" bIns="5349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680211"/>
            <a:ext cx="10369868" cy="4752261"/>
          </a:xfrm>
          <a:prstGeom prst="rect">
            <a:avLst/>
          </a:prstGeom>
        </p:spPr>
        <p:txBody>
          <a:bodyPr vert="horz" lIns="106985" tIns="53492" rIns="106985" bIns="534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674168"/>
            <a:ext cx="2688484" cy="383381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09" y="6674168"/>
            <a:ext cx="3648657" cy="383381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674168"/>
            <a:ext cx="2688484" cy="383381"/>
          </a:xfrm>
          <a:prstGeom prst="rect">
            <a:avLst/>
          </a:prstGeom>
        </p:spPr>
        <p:txBody>
          <a:bodyPr vert="horz" lIns="106985" tIns="53492" rIns="106985" bIns="5349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771" y="122463"/>
            <a:ext cx="10434534" cy="672914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985" tIns="53492" rIns="106985" bIns="53492" spcCol="0"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1069848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1193" indent="-401193" algn="l" defTabSz="1069848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9252" indent="-334328" algn="l" defTabSz="1069848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7310" indent="-267462" algn="l" defTabSz="106984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2234" indent="-267462" algn="l" defTabSz="106984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7158" indent="-267462" algn="l" defTabSz="106984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082" indent="-267462" algn="l" defTabSz="106984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7006" indent="-267462" algn="l" defTabSz="106984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1930" indent="-267462" algn="l" defTabSz="106984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6854" indent="-267462" algn="l" defTabSz="106984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848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772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696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4620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4468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9392" algn="l" defTabSz="10698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4693" y="576114"/>
            <a:ext cx="6552728" cy="2016224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нетрадиционных техник рисования  в работе с детьми раннего возраста.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57181" y="4968602"/>
            <a:ext cx="4032448" cy="1840230"/>
          </a:xfrm>
        </p:spPr>
        <p:txBody>
          <a:bodyPr>
            <a:normAutofit fontScale="92500" lnSpcReduction="10000"/>
          </a:bodyPr>
          <a:lstStyle/>
          <a:p>
            <a:endParaRPr lang="ru-RU" sz="4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Кукаева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Э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05053" y="2808362"/>
            <a:ext cx="4968154" cy="165618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8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73005" y="2998001"/>
            <a:ext cx="53285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правда! Ну чего же тут скрывать?</a:t>
            </a:r>
          </a:p>
          <a:p>
            <a:pPr algn="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любят, очень любят рисовать.</a:t>
            </a:r>
          </a:p>
          <a:p>
            <a:pPr algn="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бумаге, на асфальте, на стене.</a:t>
            </a:r>
          </a:p>
          <a:p>
            <a:pPr algn="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трамвае на окне…» (Э. Успенский)</a:t>
            </a: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507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Новая папка2020\20200304_0955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45" y="3691424"/>
            <a:ext cx="3752850" cy="281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НОВЫЕ Гномы 2018г\IMG_20181019_101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81" y="553231"/>
            <a:ext cx="3821214" cy="285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Новая папка (4)2017 декабрь\IMG_20170126_1109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281" y="3712063"/>
            <a:ext cx="4042023" cy="284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НОВЫЕ Гномы 2018г\IMG_20181019_0932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37" y="360091"/>
            <a:ext cx="2637656" cy="3238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3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5" y="72058"/>
            <a:ext cx="9865096" cy="259228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печати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позволяет многократно изображать один и тот же предмет, составлять из его отпечатков композиции, украшать ими салфетки, платочки, открытки и т.д. Можно использовать: пробки, детали конструктора, пластиковые бутылки, картонные втулки, поролон.</a:t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1\Desktop\Новая папка (4)2017 декабрь\IMG_20171114_1018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57" y="2520330"/>
            <a:ext cx="2762250" cy="36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AppData\Local\Microsoft\Windows\Temporary Internet Files\Content.Word\20210414_1026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253" y="2618246"/>
            <a:ext cx="3028950" cy="2040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Новая папка (4)2017 декабрь\image-ca42e6b2006e778fe93175fd7b5d6d4441ab3d50f627349c490b7d53d9c748f0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29" y="4752578"/>
            <a:ext cx="3438525" cy="193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Новая папка (4)2017 декабрь\IMG_20171114_1043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885" y="2618246"/>
            <a:ext cx="2808312" cy="2045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0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1\AppData\Local\Microsoft\Windows\Temporary Internet Files\Content.Word\20210414_1047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72" y="4176514"/>
            <a:ext cx="4392488" cy="258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AppData\Local\Microsoft\Windows\Temporary Internet Files\Content.Word\20210515_1257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17740" y="-352539"/>
            <a:ext cx="3240360" cy="4858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AppData\Local\Microsoft\Windows\Temporary Internet Files\Content.Word\IMG-9be87c9303b4c9dd2488a78273a0e1cc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97" y="2448322"/>
            <a:ext cx="3128645" cy="41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AppData\Local\Microsoft\Windows\Temporary Internet Files\Content.Word\IMG-2077d4f4c29a888af894dca92d6e02a4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65" y="276671"/>
            <a:ext cx="3117650" cy="3755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8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ватными палочками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позволяет произвести точечный рисунок и линии.</a:t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1\Desktop\Зима\IMG_20180117_1052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57" y="1221790"/>
            <a:ext cx="2076450" cy="27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Новая папка (4)2017 декабрь\IMG_20171226_1048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17" y="4320530"/>
            <a:ext cx="3018656" cy="2245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НОВЫЕ Гномы 2018г\IMG_20181024_09474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21" y="1584226"/>
            <a:ext cx="325755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1\Desktop\НОВЫЕ Гномы 2018г\IMG_20181024_1009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230" y="4320530"/>
            <a:ext cx="2857500" cy="21908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1440557" y="2302024"/>
            <a:ext cx="2520280" cy="14539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1\Desktop\Зима\IMG_20180117_14235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73" y="122179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27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Desktop\занятия\IMG_20180427_1005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5" y="529347"/>
            <a:ext cx="3960440" cy="326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занятия\IMG_20180427_0954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57" y="360090"/>
            <a:ext cx="4680520" cy="316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 descr="C:\Users\1\Desktop\Новая папка (4)2017 декабрь\IMG_20171205_121346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97" y="3739964"/>
            <a:ext cx="468052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C:\Users\1\Desktop\Рисование 2021\IMG-d9230315af89484c70f5f9459697a190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85" y="3879480"/>
            <a:ext cx="3516424" cy="274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6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восковыми мелками (свечой) и акварелью (гуашью)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наносим рисунок воском, а затем используем краску.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1\Desktop\Свежие фото\20191218_10292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85" y="1368202"/>
            <a:ext cx="3294087" cy="2452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Гномы 2017 октябрь-сентябрь\IMG_20170905_1010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85" y="4104506"/>
            <a:ext cx="3456384" cy="232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Новая папка (7)\IMG_20170404_1046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37" y="1368203"/>
            <a:ext cx="3381375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Новая папка (7)\IMG_20170404_10435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13" y="4104506"/>
            <a:ext cx="3095625" cy="2321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5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на манке (крупе)</a:t>
            </a:r>
            <a:b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61" y="1872258"/>
            <a:ext cx="4248472" cy="3456384"/>
          </a:xfrm>
          <a:prstGeom prst="rect">
            <a:avLst/>
          </a:prstGeom>
          <a:noFill/>
        </p:spPr>
      </p:pic>
      <p:pic>
        <p:nvPicPr>
          <p:cNvPr id="6146" name="Picture 2" descr="C:\Users\1\Desktop\Рисование 2021\IMG-de5a16a328ee8c3548c55a126a3ed051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17" y="1080170"/>
            <a:ext cx="42484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104" y="1680211"/>
            <a:ext cx="10297501" cy="300035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одно и самых любимых детских занятий, которое воспитывает в ребенке много положительных качеств, таких как усидчивость и терпение, внимательность, воображение, способность мыслить и многое другое. Все они очень пригодятся малышу в дальнейшей жизни. </a:t>
            </a:r>
          </a:p>
          <a:p>
            <a:pPr marL="0" indent="0" algn="just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Каждый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этих техник - это маленькая игра. Их использование позволяет детям чувствовать себя рискованнее, смелее, развивает воображение, да свободу для самовыражения, так же работа способствует развитию координации движений.</a:t>
            </a:r>
          </a:p>
          <a:p>
            <a:endParaRPr lang="ru-RU" dirty="0"/>
          </a:p>
        </p:txBody>
      </p:sp>
      <p:pic>
        <p:nvPicPr>
          <p:cNvPr id="8194" name="Picture 2" descr="C:\Users\1\Desktop\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7" y="4142942"/>
            <a:ext cx="3744416" cy="262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52525" y="936155"/>
            <a:ext cx="8712200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как говорил великий русский педагог  В.А. Сухомлинский: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Истоки способностей и дарования детей на кончиках пальцев. От пальцев, образно говоря, идут тончайшие нити - ручейки, которые питает источник творческой мысли. Другими словами, чем больше мастерства в детской руке, тем умнее ребёнок.</a:t>
            </a:r>
          </a:p>
          <a:p>
            <a:pPr algn="just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1\Desktop\palchikovye-kraski-preimushchestva-i-osobennosti-ispolzovaniya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57" y="3456434"/>
            <a:ext cx="4680520" cy="31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5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69" y="1728242"/>
            <a:ext cx="6405238" cy="427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9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104" y="1680211"/>
            <a:ext cx="10153485" cy="22802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- важнейшее средство эстетического воспитания... Нетрадиционные техники рисования   – для раннего возраста-  это способы рисования различными материалами: поролоном, рисование ладошками, пальчиками, ватными палочками и т.д. Это огромная возможность для детей думать, пробовать, искать, экспериментировать. А самое главное – </a:t>
            </a:r>
            <a:r>
              <a:rPr lang="ru-RU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самовыражаться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1\Desktop\Sliderimage4-11072016-10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65" y="3744466"/>
            <a:ext cx="5070716" cy="288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7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2645" y="1368203"/>
            <a:ext cx="7848872" cy="18001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художественно-творческих способностей в раннем возрасте через использование нетрадиционных техник рисования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72605" y="108017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/>
            </a:r>
            <a:br>
              <a:rPr lang="ru-RU" sz="4800" b="1" dirty="0">
                <a:solidFill>
                  <a:srgbClr val="C00000"/>
                </a:solidFill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1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65" y="2649830"/>
            <a:ext cx="3348397" cy="320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png-clipart-school-supplies-student-lesson-education-school-stuff-material-teach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1" y="2736354"/>
            <a:ext cx="4320480" cy="320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5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60637" y="1512219"/>
            <a:ext cx="7416824" cy="180019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Познакомить </a:t>
            </a:r>
            <a:r>
              <a:rPr lang="ru-RU" sz="4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нетрадиционной изобразительной техникой. Развивать </a:t>
            </a:r>
            <a:r>
              <a:rPr lang="ru-RU" sz="45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цветовосприятие</a:t>
            </a:r>
            <a:r>
              <a:rPr lang="ru-RU" sz="4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чувство ритма и композиции, наблюдательность, внимание, мышление, мелкую моторику, речь. Способствовать эстетическому восприятию мира. Вызвать у детей эмоциональный отклик на новый способ рисования.</a:t>
            </a:r>
          </a:p>
          <a:p>
            <a:pPr algn="ctr"/>
            <a:endParaRPr lang="ru-RU" sz="2600" dirty="0"/>
          </a:p>
        </p:txBody>
      </p:sp>
      <p:pic>
        <p:nvPicPr>
          <p:cNvPr id="4098" name="Picture 2" descr="C:\Users\1\Desktop\post-9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53" y="3024386"/>
            <a:ext cx="2808312" cy="325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81" y="3456434"/>
            <a:ext cx="5400600" cy="303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1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09" y="3672458"/>
            <a:ext cx="381647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Значение: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104" y="1680211"/>
            <a:ext cx="10081477" cy="32883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 с применением нетрадиционных материалов и техник способствует развитию у ребенка:</a:t>
            </a:r>
          </a:p>
          <a:p>
            <a:pPr lvl="0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рук и тактильного восприятия;</a:t>
            </a:r>
          </a:p>
          <a:p>
            <a:pPr lvl="0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пространственной ориентировки на листе бумаги, глазомера и зрительного восприятия;</a:t>
            </a:r>
          </a:p>
          <a:p>
            <a:pPr lvl="0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и усидчивости;</a:t>
            </a:r>
          </a:p>
          <a:p>
            <a:pPr lvl="0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изобразительных навыков и умений, наблюдательности, эстетического восприятия, эмоциональной отзывчивости;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9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6104" y="1680211"/>
            <a:ext cx="9937461" cy="2640319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пальчиками;</a:t>
            </a:r>
          </a:p>
          <a:p>
            <a:pPr lvl="0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ладошками;</a:t>
            </a:r>
          </a:p>
          <a:p>
            <a:pPr lvl="0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ватными палочками;</a:t>
            </a:r>
          </a:p>
          <a:p>
            <a:pPr lvl="0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методом штампа;</a:t>
            </a:r>
          </a:p>
          <a:p>
            <a:pPr lvl="0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на манке (крупе), песке;</a:t>
            </a:r>
          </a:p>
          <a:p>
            <a:pPr lvl="0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восковыми мелками (свечой) и акварелью (гуашью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1\Desktop\DKjyucKXoAIsUZ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73" y="4176514"/>
            <a:ext cx="4176464" cy="24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пальчиками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простой способ получения изображения. Малыш опускает пальчик в краску и наносит точки, пятнышки на бумаге.</a:t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1\Desktop\Новая папка (5)2016\IMG_20160921_1051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18" y="1944266"/>
            <a:ext cx="3038603" cy="221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Новая папка2020\20200324_1405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18" y="4222393"/>
            <a:ext cx="3038603" cy="238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AppData\Local\Microsoft\Windows\Temporary Internet Files\Content.Word\20201013_10292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3" y="1872258"/>
            <a:ext cx="3133725" cy="235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AppData\Local\Microsoft\Windows\Temporary Internet Files\Content.Word\IMG-342852488ff4843cb29bd5963f099b7c-V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70" y="1944266"/>
            <a:ext cx="2952328" cy="390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Новая папка (4)2017 декабрь\IMG_20171010_11035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18" y="4320530"/>
            <a:ext cx="3086100" cy="231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5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1\AppData\Local\Microsoft\Windows\Temporary Internet Files\Content.Word\20210429_1322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76421" y="-236998"/>
            <a:ext cx="2818971" cy="441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AppData\Local\Microsoft\Windows\Temporary Internet Files\Content.Word\20210429_1102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53" y="3597610"/>
            <a:ext cx="4489698" cy="290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Новая папка (4)2017 декабрь\IMG_20161026_1117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553" y="3597610"/>
            <a:ext cx="3960440" cy="2921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НОВЫЕ Гномы 2018г\IMG_20181107_1052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41" y="521085"/>
            <a:ext cx="4176464" cy="2901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4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ладошкой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нравится этот способ рисования. Обмакиваем ладонь ребенка в краску и ставим отпечаток на бумаге.</a:t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1\Desktop\20201030_13085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17" y="1443838"/>
            <a:ext cx="3699164" cy="277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Новая папка2020\20191030_0940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57" y="1944266"/>
            <a:ext cx="2526779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AppData\Local\Microsoft\Windows\Temporary Internet Files\Content.Word\IMG-6e1ac5d3c34045be4f5d74e05145b90d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69" y="2520329"/>
            <a:ext cx="2867025" cy="3822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1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301</Words>
  <Application>Microsoft Office PowerPoint</Application>
  <PresentationFormat>Произвольный</PresentationFormat>
  <Paragraphs>43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Использование нетрадиционных техник рисования  в работе с детьми раннего возраста. </vt:lpstr>
      <vt:lpstr>Актуальность </vt:lpstr>
      <vt:lpstr>Цель:</vt:lpstr>
      <vt:lpstr>Задачи </vt:lpstr>
      <vt:lpstr>Значение:</vt:lpstr>
      <vt:lpstr> Виды: </vt:lpstr>
      <vt:lpstr> Рисование пальчиками –  самый простой способ получения изображения. Малыш опускает пальчик в краску и наносит точки, пятнышки на бумаге. </vt:lpstr>
      <vt:lpstr>Презентация PowerPoint</vt:lpstr>
      <vt:lpstr> Рисование ладошкой –  детям очень нравится этот способ рисования. Обмакиваем ладонь ребенка в краску и ставим отпечаток на бумаге. </vt:lpstr>
      <vt:lpstr>Презентация PowerPoint</vt:lpstr>
      <vt:lpstr>  Рисование методом печати –  эта техника позволяет многократно изображать один и тот же предмет, составлять из его отпечатков композиции, украшать ими салфетки, платочки, открытки и т.д. Можно использовать: пробки, детали конструктора, пластиковые бутылки, картонные втулки, поролон. </vt:lpstr>
      <vt:lpstr>Презентация PowerPoint</vt:lpstr>
      <vt:lpstr> Рисование ватными палочками –  эта техника позволяет произвести точечный рисунок и линии. </vt:lpstr>
      <vt:lpstr>Презентация PowerPoint</vt:lpstr>
      <vt:lpstr>Рисование восковыми мелками (свечой) и акварелью (гуашью) –  сначала наносим рисунок воском, а затем используем краску. </vt:lpstr>
      <vt:lpstr>Рисование на манке (крупе) </vt:lpstr>
      <vt:lpstr> Заключение: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1</cp:lastModifiedBy>
  <cp:revision>35</cp:revision>
  <dcterms:created xsi:type="dcterms:W3CDTF">2017-03-02T09:40:55Z</dcterms:created>
  <dcterms:modified xsi:type="dcterms:W3CDTF">2021-05-24T14:58:13Z</dcterms:modified>
</cp:coreProperties>
</file>