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3" r:id="rId1"/>
  </p:sldMasterIdLst>
  <p:sldIdLst>
    <p:sldId id="258" r:id="rId2"/>
    <p:sldId id="259" r:id="rId3"/>
    <p:sldId id="260" r:id="rId4"/>
    <p:sldId id="262" r:id="rId5"/>
    <p:sldId id="266" r:id="rId6"/>
    <p:sldId id="283" r:id="rId7"/>
    <p:sldId id="267" r:id="rId8"/>
    <p:sldId id="282" r:id="rId9"/>
    <p:sldId id="269" r:id="rId10"/>
    <p:sldId id="275" r:id="rId11"/>
    <p:sldId id="276" r:id="rId12"/>
    <p:sldId id="277" r:id="rId13"/>
    <p:sldId id="278" r:id="rId14"/>
    <p:sldId id="279" r:id="rId15"/>
    <p:sldId id="280" r:id="rId16"/>
    <p:sldId id="284" r:id="rId17"/>
    <p:sldId id="281" r:id="rId18"/>
    <p:sldId id="263" r:id="rId19"/>
    <p:sldId id="264" r:id="rId20"/>
    <p:sldId id="285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9" d="100"/>
          <a:sy n="89" d="100"/>
        </p:scale>
        <p:origin x="466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C446E-64D9-4240-B86D-0B9A01B9A9BE}" type="datetimeFigureOut">
              <a:rPr lang="ru-RU" smtClean="0"/>
              <a:t>05.04.2021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29E2D-3884-4C8C-85C2-8DB82A0981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93416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C446E-64D9-4240-B86D-0B9A01B9A9BE}" type="datetimeFigureOut">
              <a:rPr lang="ru-RU" smtClean="0"/>
              <a:t>05.04.2021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29E2D-3884-4C8C-85C2-8DB82A0981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12926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C446E-64D9-4240-B86D-0B9A01B9A9BE}" type="datetimeFigureOut">
              <a:rPr lang="ru-RU" smtClean="0"/>
              <a:t>05.04.2021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29E2D-3884-4C8C-85C2-8DB82A0981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94344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C446E-64D9-4240-B86D-0B9A01B9A9BE}" type="datetimeFigureOut">
              <a:rPr lang="ru-RU" smtClean="0"/>
              <a:t>05.04.2021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29E2D-3884-4C8C-85C2-8DB82A0981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58993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C446E-64D9-4240-B86D-0B9A01B9A9BE}" type="datetimeFigureOut">
              <a:rPr lang="ru-RU" smtClean="0"/>
              <a:t>05.04.2021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29E2D-3884-4C8C-85C2-8DB82A0981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54905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C446E-64D9-4240-B86D-0B9A01B9A9BE}" type="datetimeFigureOut">
              <a:rPr lang="ru-RU" smtClean="0"/>
              <a:t>05.04.2021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29E2D-3884-4C8C-85C2-8DB82A0981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74762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C446E-64D9-4240-B86D-0B9A01B9A9BE}" type="datetimeFigureOut">
              <a:rPr lang="ru-RU" smtClean="0"/>
              <a:t>05.04.2021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29E2D-3884-4C8C-85C2-8DB82A0981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5707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C446E-64D9-4240-B86D-0B9A01B9A9BE}" type="datetimeFigureOut">
              <a:rPr lang="ru-RU" smtClean="0"/>
              <a:t>05.04.2021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29E2D-3884-4C8C-85C2-8DB82A0981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66138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C446E-64D9-4240-B86D-0B9A01B9A9BE}" type="datetimeFigureOut">
              <a:rPr lang="ru-RU" smtClean="0"/>
              <a:t>05.04.2021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29E2D-3884-4C8C-85C2-8DB82A0981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65528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C446E-64D9-4240-B86D-0B9A01B9A9BE}" type="datetimeFigureOut">
              <a:rPr lang="ru-RU" smtClean="0"/>
              <a:t>05.04.2021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29E2D-3884-4C8C-85C2-8DB82A0981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21616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C446E-64D9-4240-B86D-0B9A01B9A9BE}" type="datetimeFigureOut">
              <a:rPr lang="ru-RU" smtClean="0"/>
              <a:t>05.04.2021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29E2D-3884-4C8C-85C2-8DB82A0981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55139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Times New Roman" panose="02020603050405020304" pitchFamily="18" charset="0"/>
              </a:defRPr>
            </a:lvl1pPr>
          </a:lstStyle>
          <a:p>
            <a:fld id="{36EC446E-64D9-4240-B86D-0B9A01B9A9BE}" type="datetimeFigureOut">
              <a:rPr lang="ru-RU" smtClean="0"/>
              <a:pPr/>
              <a:t>05.04.2021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Times New Roman" panose="02020603050405020304" pitchFamily="18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Times New Roman" panose="02020603050405020304" pitchFamily="18" charset="0"/>
              </a:defRPr>
            </a:lvl1pPr>
          </a:lstStyle>
          <a:p>
            <a:fld id="{BD329E2D-3884-4C8C-85C2-8DB82A09815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8313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7dach.ru/NatashaPetrova/stimulyatory-rosta-chto-eto-takoe-i-kak-imi-pravilno-polzovatsya-168306.html" TargetMode="External"/><Relationship Id="rId2" Type="http://schemas.openxmlformats.org/officeDocument/2006/relationships/hyperlink" Target="https://ru.wikipedia.org/wiki/&#1059;&#1076;&#1086;&#1073;&#1088;&#1077;&#1085;&#1080;&#1103;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gavrishprof.ru/info/publications/chego-ne-hvataet-rasteniyu-kak-opredelit-po-listyam-i-po-vidu-plodov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57040" y="416560"/>
            <a:ext cx="4023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СОШ №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73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им. А. Ф. Чернонога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90118" y="2235200"/>
            <a:ext cx="955774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эффективности препаратов,</a:t>
            </a:r>
          </a:p>
          <a:p>
            <a:pPr algn="ctr"/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стимулирующих рост растений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29734" y="3972560"/>
            <a:ext cx="567245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Автор: Гурьева Анна Михайловна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Руководитель: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Дедяева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Елена Николаевна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45061" y="5781040"/>
            <a:ext cx="14061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марта 2021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2540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098800" y="216370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использования стимуляторов роста и удобрений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41483" y="1463040"/>
            <a:ext cx="19711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Фитогормоны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83355" y="606552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601518" y="6065520"/>
            <a:ext cx="2804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234" y="2278823"/>
            <a:ext cx="5355132" cy="359730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146800" y="2278823"/>
            <a:ext cx="406679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Фитогормоны еще не изучены до конца, поэтому их нужно применять с осторожностью и только для проблемных растений (например, втирать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цитокининовую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пасту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только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«спящие» почки цветов или растений).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068086" y="5876127"/>
            <a:ext cx="2282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итокининовая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паста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6164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098800" y="216370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использования стимуляторов роста и удобрений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41483" y="1463040"/>
            <a:ext cx="19711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Фитогормоны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83355" y="606552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601518" y="6065520"/>
            <a:ext cx="2804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46800" y="2278823"/>
            <a:ext cx="406679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Правила:</a:t>
            </a:r>
          </a:p>
          <a:p>
            <a:pPr marL="342900" indent="-342900" algn="just"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использовать несколько фитогормонов за один сеанс подкормки.</a:t>
            </a:r>
          </a:p>
          <a:p>
            <a:pPr marL="342900" indent="-342900" algn="just"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вносить больше препарата, чем указано в инструкции.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81900" y="5852862"/>
            <a:ext cx="38595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спользование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цитокининовой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пасты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273" y="2278823"/>
            <a:ext cx="4709659" cy="3527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088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098800" y="216370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использования стимуляторов роста и удобрений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41483" y="1463040"/>
            <a:ext cx="16106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Удобрения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83355" y="606552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601518" y="6065520"/>
            <a:ext cx="2804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405880" y="2075808"/>
            <a:ext cx="406679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Удобрять растение нужно на протяжении всей его жизни, круглогодично, подбирая препараты в зависимости от того, в какой фазе (рост, цветение) находится растение, в каком климате оно выращивается и т.п.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883355" y="5508978"/>
            <a:ext cx="30292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 удобрения растения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Минеральные удобрения, их виды и использова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851" y="2075808"/>
            <a:ext cx="5810949" cy="3245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8122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098800" y="216370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использования стимуляторов роста и удобрений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41483" y="1463040"/>
            <a:ext cx="16106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Удобрения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83355" y="606552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601518" y="6065520"/>
            <a:ext cx="2804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7955" y="1863150"/>
            <a:ext cx="4377690" cy="407921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681702" y="5973139"/>
            <a:ext cx="49301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иагностика состояния растения по его листьям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262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098800" y="216370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использования стимуляторов роста и удобрений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41483" y="1463040"/>
            <a:ext cx="16106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Удобрения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83355" y="606552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601518" y="6065520"/>
            <a:ext cx="2804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076" name="Picture 4" descr="3.Рассмотрите изображение.Прорастание семени кукурузы (a) Опишите, как растение  растет в - Школьные Знания.co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438" y="2145411"/>
            <a:ext cx="5770452" cy="3991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295934" y="2125282"/>
            <a:ext cx="461116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Правила:</a:t>
            </a:r>
          </a:p>
          <a:p>
            <a:pPr marL="342900" indent="-342900" algn="just">
              <a:buAutoNum type="arabicPeriod"/>
            </a:pPr>
            <a:r>
              <a:rPr lang="ru-RU" dirty="0" smtClean="0"/>
              <a:t>Не удобрять слабые растения;</a:t>
            </a:r>
          </a:p>
          <a:p>
            <a:pPr marL="342900" indent="-342900" algn="just">
              <a:buAutoNum type="arabicPeriod"/>
            </a:pPr>
            <a:r>
              <a:rPr lang="ru-RU" dirty="0" smtClean="0"/>
              <a:t>Не удобрять растения в фазе цветения;</a:t>
            </a:r>
          </a:p>
          <a:p>
            <a:pPr marL="342900" indent="-342900" algn="just">
              <a:buAutoNum type="arabicPeriod"/>
            </a:pPr>
            <a:r>
              <a:rPr lang="ru-RU" dirty="0" smtClean="0"/>
              <a:t>Не задевать листья и стебли при удобрении растения;</a:t>
            </a:r>
          </a:p>
          <a:p>
            <a:pPr marL="342900" indent="-342900" algn="just">
              <a:buAutoNum type="arabicPeriod"/>
            </a:pPr>
            <a:r>
              <a:rPr lang="ru-RU" dirty="0" smtClean="0"/>
              <a:t>Не вносить удобрение в сухой грунт;</a:t>
            </a:r>
          </a:p>
          <a:p>
            <a:pPr marL="342900" indent="-342900" algn="just">
              <a:buAutoNum type="arabicPeriod"/>
            </a:pPr>
            <a:r>
              <a:rPr lang="ru-RU" dirty="0" smtClean="0"/>
              <a:t>После подкормки содержать растение в максимально благоприятных для него условиях.</a:t>
            </a:r>
            <a:endParaRPr lang="ru-RU" dirty="0"/>
          </a:p>
          <a:p>
            <a:pPr algn="just"/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149204" y="6136640"/>
            <a:ext cx="41549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/>
              <a:t>р</a:t>
            </a:r>
            <a:r>
              <a:rPr lang="ru-RU" dirty="0" smtClean="0"/>
              <a:t>ост растения под действием удобрений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97768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03860" y="14650"/>
            <a:ext cx="111709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noProof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часть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4911810"/>
              </p:ext>
            </p:extLst>
          </p:nvPr>
        </p:nvGraphicFramePr>
        <p:xfrm>
          <a:off x="304800" y="702558"/>
          <a:ext cx="11369040" cy="5486803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2273808">
                  <a:extLst>
                    <a:ext uri="{9D8B030D-6E8A-4147-A177-3AD203B41FA5}">
                      <a16:colId xmlns:a16="http://schemas.microsoft.com/office/drawing/2014/main" val="248101121"/>
                    </a:ext>
                  </a:extLst>
                </a:gridCol>
                <a:gridCol w="2273808">
                  <a:extLst>
                    <a:ext uri="{9D8B030D-6E8A-4147-A177-3AD203B41FA5}">
                      <a16:colId xmlns:a16="http://schemas.microsoft.com/office/drawing/2014/main" val="4166503935"/>
                    </a:ext>
                  </a:extLst>
                </a:gridCol>
                <a:gridCol w="2273808">
                  <a:extLst>
                    <a:ext uri="{9D8B030D-6E8A-4147-A177-3AD203B41FA5}">
                      <a16:colId xmlns:a16="http://schemas.microsoft.com/office/drawing/2014/main" val="3878448240"/>
                    </a:ext>
                  </a:extLst>
                </a:gridCol>
                <a:gridCol w="2273808">
                  <a:extLst>
                    <a:ext uri="{9D8B030D-6E8A-4147-A177-3AD203B41FA5}">
                      <a16:colId xmlns:a16="http://schemas.microsoft.com/office/drawing/2014/main" val="3649644509"/>
                    </a:ext>
                  </a:extLst>
                </a:gridCol>
                <a:gridCol w="2273808">
                  <a:extLst>
                    <a:ext uri="{9D8B030D-6E8A-4147-A177-3AD203B41FA5}">
                      <a16:colId xmlns:a16="http://schemas.microsoft.com/office/drawing/2014/main" val="1145663766"/>
                    </a:ext>
                  </a:extLst>
                </a:gridCol>
              </a:tblGrid>
              <a:tr h="1434254">
                <a:tc>
                  <a:txBody>
                    <a:bodyPr/>
                    <a:lstStyle/>
                    <a:p>
                      <a:pPr algn="ctr"/>
                      <a:r>
                        <a:rPr lang="ru-RU" sz="1800" baseline="0" dirty="0" smtClean="0"/>
                        <a:t>                          </a:t>
                      </a:r>
                    </a:p>
                  </a:txBody>
                  <a:tcPr marL="90022" marR="90022" marT="45012" marB="450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BlToT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1800" dirty="0" smtClean="0"/>
                    </a:p>
                    <a:p>
                      <a:r>
                        <a:rPr lang="ru-RU" sz="2400" dirty="0" smtClean="0"/>
                        <a:t>Длина</a:t>
                      </a:r>
                      <a:r>
                        <a:rPr lang="ru-RU" sz="2400" baseline="0" dirty="0" smtClean="0"/>
                        <a:t> стебля, см</a:t>
                      </a:r>
                      <a:endParaRPr lang="ru-RU" sz="2400" dirty="0"/>
                    </a:p>
                  </a:txBody>
                  <a:tcPr marL="90022" marR="90022" marT="45012" marB="450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aseline="0" dirty="0" smtClean="0"/>
                    </a:p>
                    <a:p>
                      <a:r>
                        <a:rPr lang="ru-RU" sz="2400" baseline="0" dirty="0" smtClean="0"/>
                        <a:t>Наличие цветков</a:t>
                      </a:r>
                    </a:p>
                    <a:p>
                      <a:endParaRPr lang="ru-RU" sz="2400" baseline="0" dirty="0"/>
                    </a:p>
                  </a:txBody>
                  <a:tcPr marL="90022" marR="90022" marT="45012" marB="450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 dirty="0" smtClean="0"/>
                    </a:p>
                    <a:p>
                      <a:r>
                        <a:rPr lang="ru-RU" sz="2400" dirty="0" smtClean="0"/>
                        <a:t>Кол.-во</a:t>
                      </a:r>
                      <a:r>
                        <a:rPr lang="ru-RU" sz="2400" baseline="0" dirty="0" smtClean="0"/>
                        <a:t> листьев, </a:t>
                      </a:r>
                      <a:r>
                        <a:rPr lang="ru-RU" sz="2400" baseline="0" dirty="0" err="1" smtClean="0"/>
                        <a:t>шт</a:t>
                      </a:r>
                      <a:endParaRPr lang="ru-RU" sz="2400" dirty="0"/>
                    </a:p>
                  </a:txBody>
                  <a:tcPr marL="90022" marR="90022" marT="45012" marB="450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 dirty="0" smtClean="0"/>
                    </a:p>
                    <a:p>
                      <a:r>
                        <a:rPr lang="ru-RU" sz="2400" dirty="0" smtClean="0"/>
                        <a:t>Общее состояние</a:t>
                      </a:r>
                      <a:r>
                        <a:rPr lang="ru-RU" sz="2400" baseline="0" dirty="0" smtClean="0"/>
                        <a:t> растения</a:t>
                      </a:r>
                      <a:endParaRPr lang="ru-RU" sz="2400" dirty="0"/>
                    </a:p>
                  </a:txBody>
                  <a:tcPr marL="90022" marR="90022" marT="45012" marB="450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4840795"/>
                  </a:ext>
                </a:extLst>
              </a:tr>
              <a:tr h="1490551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День 1</a:t>
                      </a:r>
                      <a:endParaRPr lang="ru-RU" sz="3200" dirty="0"/>
                    </a:p>
                  </a:txBody>
                  <a:tcPr marL="90022" marR="90022" marT="45012" marB="450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Первый росток - 4,6, второй росток – 4,3</a:t>
                      </a:r>
                      <a:endParaRPr lang="ru-RU" sz="2400" dirty="0"/>
                    </a:p>
                  </a:txBody>
                  <a:tcPr marL="90022" marR="90022" marT="45012" marB="450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нет</a:t>
                      </a:r>
                      <a:endParaRPr lang="ru-RU" sz="2400" dirty="0"/>
                    </a:p>
                  </a:txBody>
                  <a:tcPr marL="90022" marR="90022" marT="45012" marB="450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Первый</a:t>
                      </a:r>
                      <a:r>
                        <a:rPr lang="ru-RU" sz="2400" baseline="0" dirty="0" smtClean="0"/>
                        <a:t> росток – </a:t>
                      </a:r>
                      <a:r>
                        <a:rPr lang="ru-RU" sz="2400" dirty="0" smtClean="0"/>
                        <a:t>2, второй</a:t>
                      </a:r>
                      <a:r>
                        <a:rPr lang="ru-RU" sz="2400" baseline="0" dirty="0" smtClean="0"/>
                        <a:t> росток - 2</a:t>
                      </a:r>
                      <a:endParaRPr lang="ru-RU" sz="2400" dirty="0"/>
                    </a:p>
                  </a:txBody>
                  <a:tcPr marL="90022" marR="90022" marT="45012" marB="450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Первый росток: хорошее;</a:t>
                      </a:r>
                      <a:r>
                        <a:rPr lang="ru-RU" sz="2000" baseline="0" dirty="0" smtClean="0"/>
                        <a:t> второй росток: удовлетворительное (слабые листья)</a:t>
                      </a:r>
                      <a:endParaRPr lang="ru-RU" sz="2000" dirty="0"/>
                    </a:p>
                  </a:txBody>
                  <a:tcPr marL="90022" marR="90022" marT="45012" marB="450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7877350"/>
                  </a:ext>
                </a:extLst>
              </a:tr>
              <a:tr h="710980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День 4</a:t>
                      </a:r>
                      <a:endParaRPr lang="ru-RU" sz="3200" dirty="0"/>
                    </a:p>
                  </a:txBody>
                  <a:tcPr marL="90022" marR="90022" marT="45012" marB="450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4,9</a:t>
                      </a:r>
                      <a:endParaRPr lang="ru-RU" sz="2800" dirty="0"/>
                    </a:p>
                  </a:txBody>
                  <a:tcPr marL="90022" marR="90022" marT="45012" marB="450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нет</a:t>
                      </a:r>
                      <a:endParaRPr lang="ru-RU" sz="2800" dirty="0"/>
                    </a:p>
                  </a:txBody>
                  <a:tcPr marL="90022" marR="90022" marT="45012" marB="450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3</a:t>
                      </a:r>
                      <a:endParaRPr lang="ru-RU" sz="2800" dirty="0"/>
                    </a:p>
                  </a:txBody>
                  <a:tcPr marL="90022" marR="90022" marT="45012" marB="450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Первый</a:t>
                      </a:r>
                      <a:r>
                        <a:rPr lang="ru-RU" sz="1800" baseline="0" dirty="0" smtClean="0"/>
                        <a:t> росток: удовлетворительное; второй росток погиб</a:t>
                      </a:r>
                      <a:endParaRPr lang="ru-RU" sz="1800" dirty="0"/>
                    </a:p>
                  </a:txBody>
                  <a:tcPr marL="90022" marR="90022" marT="45012" marB="450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2906508"/>
                  </a:ext>
                </a:extLst>
              </a:tr>
              <a:tr h="359288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День 7</a:t>
                      </a:r>
                      <a:endParaRPr lang="ru-RU" sz="3200" dirty="0"/>
                    </a:p>
                  </a:txBody>
                  <a:tcPr marL="90022" marR="90022" marT="45012" marB="450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5,2</a:t>
                      </a:r>
                      <a:endParaRPr lang="ru-RU" sz="2800" dirty="0"/>
                    </a:p>
                  </a:txBody>
                  <a:tcPr marL="90022" marR="90022" marT="45012" marB="450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нет</a:t>
                      </a:r>
                      <a:endParaRPr lang="ru-RU" sz="2800" dirty="0"/>
                    </a:p>
                  </a:txBody>
                  <a:tcPr marL="90022" marR="90022" marT="45012" marB="450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3</a:t>
                      </a:r>
                      <a:endParaRPr lang="ru-RU" sz="2800" dirty="0"/>
                    </a:p>
                  </a:txBody>
                  <a:tcPr marL="90022" marR="90022" marT="45012" marB="450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Удовлетворительное</a:t>
                      </a:r>
                      <a:r>
                        <a:rPr lang="ru-RU" sz="1800" baseline="0" dirty="0" smtClean="0"/>
                        <a:t> (слабые листья)</a:t>
                      </a:r>
                      <a:endParaRPr lang="ru-RU" sz="1800" dirty="0"/>
                    </a:p>
                  </a:txBody>
                  <a:tcPr marL="90022" marR="90022" marT="45012" marB="450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4263715"/>
                  </a:ext>
                </a:extLst>
              </a:tr>
              <a:tr h="768067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День 10</a:t>
                      </a:r>
                      <a:endParaRPr lang="ru-RU" sz="3200" dirty="0"/>
                    </a:p>
                  </a:txBody>
                  <a:tcPr marL="90022" marR="90022" marT="45012" marB="450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5,5</a:t>
                      </a:r>
                      <a:endParaRPr lang="ru-RU" sz="2800" dirty="0"/>
                    </a:p>
                  </a:txBody>
                  <a:tcPr marL="90022" marR="90022" marT="45012" marB="450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нет</a:t>
                      </a:r>
                      <a:endParaRPr lang="ru-RU" sz="2800" dirty="0"/>
                    </a:p>
                  </a:txBody>
                  <a:tcPr marL="90022" marR="90022" marT="45012" marB="450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5</a:t>
                      </a:r>
                      <a:endParaRPr lang="ru-RU" sz="2800" dirty="0"/>
                    </a:p>
                  </a:txBody>
                  <a:tcPr marL="90022" marR="90022" marT="45012" marB="450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Удовлетворительное</a:t>
                      </a:r>
                      <a:r>
                        <a:rPr lang="ru-RU" sz="1800" baseline="0" dirty="0" smtClean="0"/>
                        <a:t> (слабые листья)</a:t>
                      </a:r>
                      <a:endParaRPr lang="ru-RU" sz="1800" dirty="0"/>
                    </a:p>
                  </a:txBody>
                  <a:tcPr marL="90022" marR="90022" marT="45012" marB="450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583087"/>
                  </a:ext>
                </a:extLst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141849" y="1633118"/>
            <a:ext cx="14460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Параметры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 flipH="1">
            <a:off x="493861" y="977772"/>
            <a:ext cx="18135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</a:rPr>
              <a:t>Дни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 flipH="1">
            <a:off x="1469390" y="6326753"/>
            <a:ext cx="90398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Табл. 1: состояние цветка колеуса до введения азотсодержащих удобрений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78593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03860" y="14650"/>
            <a:ext cx="111709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noProof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часть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520649"/>
              </p:ext>
            </p:extLst>
          </p:nvPr>
        </p:nvGraphicFramePr>
        <p:xfrm>
          <a:off x="304800" y="702558"/>
          <a:ext cx="11369040" cy="5400368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2273808">
                  <a:extLst>
                    <a:ext uri="{9D8B030D-6E8A-4147-A177-3AD203B41FA5}">
                      <a16:colId xmlns:a16="http://schemas.microsoft.com/office/drawing/2014/main" val="248101121"/>
                    </a:ext>
                  </a:extLst>
                </a:gridCol>
                <a:gridCol w="2273808">
                  <a:extLst>
                    <a:ext uri="{9D8B030D-6E8A-4147-A177-3AD203B41FA5}">
                      <a16:colId xmlns:a16="http://schemas.microsoft.com/office/drawing/2014/main" val="4166503935"/>
                    </a:ext>
                  </a:extLst>
                </a:gridCol>
                <a:gridCol w="2273808">
                  <a:extLst>
                    <a:ext uri="{9D8B030D-6E8A-4147-A177-3AD203B41FA5}">
                      <a16:colId xmlns:a16="http://schemas.microsoft.com/office/drawing/2014/main" val="2403198667"/>
                    </a:ext>
                  </a:extLst>
                </a:gridCol>
                <a:gridCol w="2273808">
                  <a:extLst>
                    <a:ext uri="{9D8B030D-6E8A-4147-A177-3AD203B41FA5}">
                      <a16:colId xmlns:a16="http://schemas.microsoft.com/office/drawing/2014/main" val="3649644509"/>
                    </a:ext>
                  </a:extLst>
                </a:gridCol>
                <a:gridCol w="2273808">
                  <a:extLst>
                    <a:ext uri="{9D8B030D-6E8A-4147-A177-3AD203B41FA5}">
                      <a16:colId xmlns:a16="http://schemas.microsoft.com/office/drawing/2014/main" val="1145663766"/>
                    </a:ext>
                  </a:extLst>
                </a:gridCol>
              </a:tblGrid>
              <a:tr h="1386714">
                <a:tc>
                  <a:txBody>
                    <a:bodyPr/>
                    <a:lstStyle/>
                    <a:p>
                      <a:pPr algn="ctr"/>
                      <a:r>
                        <a:rPr lang="ru-RU" sz="1800" baseline="0" dirty="0" smtClean="0"/>
                        <a:t>                          </a:t>
                      </a:r>
                    </a:p>
                  </a:txBody>
                  <a:tcPr marL="90022" marR="90022" marT="45012" marB="450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BlToT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1800" dirty="0" smtClean="0"/>
                    </a:p>
                    <a:p>
                      <a:r>
                        <a:rPr lang="ru-RU" sz="2400" dirty="0" smtClean="0"/>
                        <a:t>Длина</a:t>
                      </a:r>
                      <a:r>
                        <a:rPr lang="ru-RU" sz="2400" baseline="0" dirty="0" smtClean="0"/>
                        <a:t> стебля, см</a:t>
                      </a:r>
                      <a:endParaRPr lang="ru-RU" sz="2400" dirty="0"/>
                    </a:p>
                  </a:txBody>
                  <a:tcPr marL="90022" marR="90022" marT="45012" marB="450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dirty="0" smtClean="0"/>
                    </a:p>
                    <a:p>
                      <a:r>
                        <a:rPr lang="ru-RU" sz="2400" dirty="0" smtClean="0"/>
                        <a:t>Наличие цветков</a:t>
                      </a:r>
                      <a:endParaRPr lang="ru-RU" sz="2400" dirty="0"/>
                    </a:p>
                  </a:txBody>
                  <a:tcPr marL="90022" marR="90022" marT="45012" marB="450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 dirty="0" smtClean="0"/>
                    </a:p>
                    <a:p>
                      <a:r>
                        <a:rPr lang="ru-RU" sz="2400" dirty="0" smtClean="0"/>
                        <a:t>Кол.-во</a:t>
                      </a:r>
                      <a:r>
                        <a:rPr lang="ru-RU" sz="2400" baseline="0" dirty="0" smtClean="0"/>
                        <a:t> листьев, </a:t>
                      </a:r>
                      <a:r>
                        <a:rPr lang="ru-RU" sz="2400" baseline="0" dirty="0" err="1" smtClean="0"/>
                        <a:t>шт</a:t>
                      </a:r>
                      <a:endParaRPr lang="ru-RU" sz="2400" dirty="0"/>
                    </a:p>
                  </a:txBody>
                  <a:tcPr marL="90022" marR="90022" marT="45012" marB="450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 dirty="0" smtClean="0"/>
                    </a:p>
                    <a:p>
                      <a:r>
                        <a:rPr lang="ru-RU" sz="2400" dirty="0" smtClean="0"/>
                        <a:t>Общее состояние</a:t>
                      </a:r>
                      <a:r>
                        <a:rPr lang="ru-RU" sz="2400" baseline="0" dirty="0" smtClean="0"/>
                        <a:t> растения</a:t>
                      </a:r>
                      <a:endParaRPr lang="ru-RU" sz="2400" dirty="0"/>
                    </a:p>
                  </a:txBody>
                  <a:tcPr marL="90022" marR="90022" marT="45012" marB="450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4840795"/>
                  </a:ext>
                </a:extLst>
              </a:tr>
              <a:tr h="1156848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День 13</a:t>
                      </a:r>
                      <a:endParaRPr lang="ru-RU" sz="3200" dirty="0"/>
                    </a:p>
                  </a:txBody>
                  <a:tcPr marL="90022" marR="90022" marT="45012" marB="450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5,9</a:t>
                      </a:r>
                      <a:endParaRPr lang="ru-RU" sz="2800" dirty="0"/>
                    </a:p>
                  </a:txBody>
                  <a:tcPr marL="90022" marR="90022" marT="45012" marB="450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нет</a:t>
                      </a:r>
                      <a:endParaRPr lang="ru-RU" sz="2800" dirty="0"/>
                    </a:p>
                  </a:txBody>
                  <a:tcPr marL="90022" marR="90022" marT="45012" marB="450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7</a:t>
                      </a:r>
                      <a:endParaRPr lang="ru-RU" sz="2800" dirty="0"/>
                    </a:p>
                  </a:txBody>
                  <a:tcPr marL="90022" marR="90022" marT="45012" marB="450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Удовлетворительное</a:t>
                      </a:r>
                      <a:endParaRPr lang="ru-RU" sz="2400" dirty="0"/>
                    </a:p>
                  </a:txBody>
                  <a:tcPr marL="90022" marR="90022" marT="45012" marB="450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7877350"/>
                  </a:ext>
                </a:extLst>
              </a:tr>
              <a:tr h="1097280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День 18</a:t>
                      </a:r>
                      <a:endParaRPr lang="ru-RU" sz="3200" dirty="0"/>
                    </a:p>
                  </a:txBody>
                  <a:tcPr marL="90022" marR="90022" marT="45012" marB="450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6,4</a:t>
                      </a:r>
                      <a:endParaRPr lang="ru-RU" sz="2800" dirty="0"/>
                    </a:p>
                  </a:txBody>
                  <a:tcPr marL="90022" marR="90022" marT="45012" marB="450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нет</a:t>
                      </a:r>
                      <a:endParaRPr lang="ru-RU" sz="2800" dirty="0"/>
                    </a:p>
                  </a:txBody>
                  <a:tcPr marL="90022" marR="90022" marT="45012" marB="450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7</a:t>
                      </a:r>
                      <a:endParaRPr lang="ru-RU" sz="2800" dirty="0"/>
                    </a:p>
                  </a:txBody>
                  <a:tcPr marL="90022" marR="90022" marT="45012" marB="450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Удовлетворительное</a:t>
                      </a:r>
                      <a:r>
                        <a:rPr lang="ru-RU" sz="2000" baseline="0" dirty="0" smtClean="0"/>
                        <a:t> (обесцвеченные пятна на листьях)</a:t>
                      </a:r>
                      <a:endParaRPr lang="ru-RU" sz="2000" dirty="0"/>
                    </a:p>
                  </a:txBody>
                  <a:tcPr marL="90022" marR="90022" marT="45012" marB="450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2906508"/>
                  </a:ext>
                </a:extLst>
              </a:tr>
              <a:tr h="852925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День 25</a:t>
                      </a:r>
                      <a:endParaRPr lang="ru-RU" sz="3200" dirty="0"/>
                    </a:p>
                  </a:txBody>
                  <a:tcPr marL="90022" marR="90022" marT="45012" marB="450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7,8</a:t>
                      </a:r>
                      <a:endParaRPr lang="ru-RU" sz="2800" dirty="0"/>
                    </a:p>
                  </a:txBody>
                  <a:tcPr marL="90022" marR="90022" marT="45012" marB="450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нет</a:t>
                      </a:r>
                      <a:endParaRPr lang="ru-RU" sz="2800" dirty="0"/>
                    </a:p>
                  </a:txBody>
                  <a:tcPr marL="90022" marR="90022" marT="45012" marB="450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9</a:t>
                      </a:r>
                      <a:endParaRPr lang="ru-RU" sz="2800" dirty="0"/>
                    </a:p>
                  </a:txBody>
                  <a:tcPr marL="90022" marR="90022" marT="45012" marB="450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Удовлетворительное </a:t>
                      </a:r>
                      <a:endParaRPr lang="ru-RU" sz="2400" dirty="0"/>
                    </a:p>
                  </a:txBody>
                  <a:tcPr marL="90022" marR="90022" marT="45012" marB="450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4263715"/>
                  </a:ext>
                </a:extLst>
              </a:tr>
              <a:tr h="831691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День 28</a:t>
                      </a:r>
                      <a:endParaRPr lang="ru-RU" sz="3200" dirty="0"/>
                    </a:p>
                  </a:txBody>
                  <a:tcPr marL="90022" marR="90022" marT="45012" marB="450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8,8</a:t>
                      </a:r>
                      <a:endParaRPr lang="ru-RU" sz="2800" dirty="0"/>
                    </a:p>
                  </a:txBody>
                  <a:tcPr marL="90022" marR="90022" marT="45012" marB="450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нет</a:t>
                      </a:r>
                      <a:endParaRPr lang="ru-RU" sz="2800" dirty="0"/>
                    </a:p>
                  </a:txBody>
                  <a:tcPr marL="90022" marR="90022" marT="45012" marB="450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12</a:t>
                      </a:r>
                      <a:endParaRPr lang="ru-RU" sz="2800" dirty="0"/>
                    </a:p>
                  </a:txBody>
                  <a:tcPr marL="90022" marR="90022" marT="45012" marB="450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Удовлетворительное</a:t>
                      </a:r>
                      <a:r>
                        <a:rPr lang="ru-RU" sz="2400" baseline="0" dirty="0" smtClean="0"/>
                        <a:t> </a:t>
                      </a:r>
                      <a:endParaRPr lang="ru-RU" sz="2400" dirty="0"/>
                    </a:p>
                  </a:txBody>
                  <a:tcPr marL="90022" marR="90022" marT="45012" marB="450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583087"/>
                  </a:ext>
                </a:extLst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 flipH="1">
            <a:off x="1469390" y="6326753"/>
            <a:ext cx="90398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Табл. 1: состояние цветка колеуса после введения азотсодержащих удобрений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1141849" y="1633118"/>
            <a:ext cx="14460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Параметры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 flipH="1">
            <a:off x="493861" y="977772"/>
            <a:ext cx="18135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</a:rPr>
              <a:t>Дни</a:t>
            </a:r>
            <a:endParaRPr lang="ru-RU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7203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02920" y="207957"/>
            <a:ext cx="111709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noProof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Проектный продукт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87282" y="6137119"/>
            <a:ext cx="96469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видеосъёмка развития цветка колеуса: до пересадки, до удобрения азотсодержащими удобрениями, после удобрения </a:t>
            </a:r>
            <a:endParaRPr lang="ru-RU" dirty="0"/>
          </a:p>
        </p:txBody>
      </p:sp>
      <p:pic>
        <p:nvPicPr>
          <p:cNvPr id="2" name="MOVIE-1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757796" y="915843"/>
            <a:ext cx="2945591" cy="5236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04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54600" y="345440"/>
            <a:ext cx="22785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</a:rPr>
              <a:t>Заключение</a:t>
            </a:r>
            <a:endParaRPr lang="ru-RU" sz="3200" dirty="0">
              <a:latin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9931" y="1181837"/>
            <a:ext cx="864100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/>
              <a:t>На основании проделанного исследования можно сделать вывод о том, </a:t>
            </a:r>
            <a:r>
              <a:rPr lang="ru-RU" sz="2000" dirty="0" smtClean="0"/>
              <a:t>что рост </a:t>
            </a:r>
            <a:r>
              <a:rPr lang="ru-RU" sz="2000" dirty="0"/>
              <a:t>растений </a:t>
            </a:r>
            <a:r>
              <a:rPr lang="ru-RU" sz="2000" dirty="0" smtClean="0"/>
              <a:t>стимулируют не </a:t>
            </a:r>
            <a:r>
              <a:rPr lang="ru-RU" sz="2000" dirty="0"/>
              <a:t>только </a:t>
            </a:r>
            <a:r>
              <a:rPr lang="ru-RU" sz="2000" dirty="0" smtClean="0"/>
              <a:t>удобрения.</a:t>
            </a:r>
            <a:endParaRPr lang="ru-RU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/>
              <a:t>Была достигнута цель проекта – изучить эффективность препаратов, </a:t>
            </a:r>
            <a:r>
              <a:rPr lang="ru-RU" sz="2000" dirty="0" smtClean="0"/>
              <a:t>стимулирующих </a:t>
            </a:r>
            <a:r>
              <a:rPr lang="ru-RU" sz="2000" dirty="0"/>
              <a:t>рост растений.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/>
              <a:t>Были выполнены поставленные задачи, проведено эмпирическое исследование – наблюдение за цветком колеуса до и после удобрения азотсодержащими удобрениями. </a:t>
            </a:r>
            <a:endParaRPr lang="ru-RU" sz="2000" dirty="0">
              <a:solidFill>
                <a:srgbClr val="FF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/>
              <a:t>Выдвинутая гипотеза нашла подтверждение на теоретическом и </a:t>
            </a:r>
            <a:r>
              <a:rPr lang="ru-RU" sz="2000" dirty="0" smtClean="0"/>
              <a:t>эмпирическом </a:t>
            </a:r>
            <a:r>
              <a:rPr lang="ru-RU" sz="2000" dirty="0"/>
              <a:t>уровне. </a:t>
            </a:r>
          </a:p>
        </p:txBody>
      </p:sp>
    </p:spTree>
    <p:extLst>
      <p:ext uri="{BB962C8B-B14F-4D97-AF65-F5344CB8AC3E}">
        <p14:creationId xmlns:p14="http://schemas.microsoft.com/office/powerpoint/2010/main" val="4066460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flipH="1">
            <a:off x="4294208" y="360680"/>
            <a:ext cx="4133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</a:rPr>
              <a:t>Список литературы</a:t>
            </a:r>
            <a:endParaRPr lang="ru-RU" sz="3200" dirty="0">
              <a:latin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" y="945455"/>
            <a:ext cx="12192000" cy="46884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Галдина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 Т.Е. Инновационные технологии выращивания декоративных растений / Т.Е. 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Галдина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. –  Воронеж: М-во образования и науки РФ, ФГБОУ ВПО «ВГЛТА», 2013. – 188 с. </a:t>
            </a:r>
          </a:p>
          <a:p>
            <a:pPr marL="285750" indent="-285750" algn="just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1400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Климачев</a:t>
            </a: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Д.А., Старикова В.Т. Взаимодействие гормональной системы растений и условий минерального питания / Д.А. 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Климачев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, В.Т. Старикова // Вестник МГОУ. Серия: Естественные науки. – 2010. – № 2. – С. </a:t>
            </a: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34-37.</a:t>
            </a:r>
          </a:p>
          <a:p>
            <a:pPr marL="285750" indent="-285750" algn="just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1400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Сабинин</a:t>
            </a: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Д. А. Избранные труды по минеральному питанию растений / Д.А. 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Сабинин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. –  Москва: Наука, 1979. – 308 с.</a:t>
            </a:r>
          </a:p>
          <a:p>
            <a:pPr marL="285750" indent="-285750" algn="just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Смирнова 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З. И. Применение регуляторов роста для ранней выгонки тюльпанов / З. И. Смирнова. — Москва: Наука, 1997. — 168 с.</a:t>
            </a:r>
          </a:p>
          <a:p>
            <a:pPr marL="285750" indent="-285750" algn="just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Википедия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, свободная энциклопедия / Википедия. – 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URL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:  </a:t>
            </a:r>
            <a:r>
              <a:rPr lang="ru-RU" sz="1400" u="sng" dirty="0">
                <a:solidFill>
                  <a:srgbClr val="0563C1"/>
                </a:solidFill>
                <a:latin typeface="Times New Roman" panose="02020603050405020304" pitchFamily="18" charset="0"/>
                <a:ea typeface="Calibri" panose="020F0502020204030204" pitchFamily="34" charset="0"/>
                <a:hlinkClick r:id="rId2"/>
              </a:rPr>
              <a:t>https://ru.wikipedia.org/wiki/Удобрения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 (дата обращения: 16.01.2021)</a:t>
            </a:r>
          </a:p>
          <a:p>
            <a:pPr marL="285750" indent="-285750" algn="just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Петрова 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Н. Стимуляторы роста: что это такое и как ими правильно пользоваться / Н. Петрова. – 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URL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: </a:t>
            </a:r>
            <a:r>
              <a:rPr lang="ru-RU" sz="1400" u="sng" dirty="0">
                <a:solidFill>
                  <a:srgbClr val="0563C1"/>
                </a:solidFill>
                <a:latin typeface="Times New Roman" panose="02020603050405020304" pitchFamily="18" charset="0"/>
                <a:ea typeface="Calibri" panose="020F0502020204030204" pitchFamily="34" charset="0"/>
                <a:hlinkClick r:id="rId3"/>
              </a:rPr>
              <a:t>https://7dach.ru/NatashaPetrova/stimulyatory-rosta-chto-eto-takoe-i-kak-imi-pravilno-polzovatsya-168306.html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 (дата обращения: 08.01.2021) </a:t>
            </a:r>
          </a:p>
          <a:p>
            <a:pPr marL="285750" indent="-285750" algn="just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1400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Кулаева</a:t>
            </a: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О. Н. Этилен в жизни растений / О. Н. 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Кулаева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 // 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Соросовский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 образовательный журнал. –  1998. – №11. – С. 78-84.</a:t>
            </a:r>
          </a:p>
          <a:p>
            <a:pPr marL="285750" indent="-285750" algn="just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По 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Г. И. Тараканову, 1987 Признаки недостатка и избытка отдельных веществ у растений / По Г. И. Тараканову. – 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URL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: </a:t>
            </a:r>
            <a:r>
              <a:rPr lang="ru-RU" sz="1400" u="sng" dirty="0">
                <a:solidFill>
                  <a:srgbClr val="0563C1"/>
                </a:solidFill>
                <a:latin typeface="Times New Roman" panose="02020603050405020304" pitchFamily="18" charset="0"/>
                <a:ea typeface="Calibri" panose="020F0502020204030204" pitchFamily="34" charset="0"/>
                <a:hlinkClick r:id="rId4"/>
              </a:rPr>
              <a:t>https://gavrishprof.ru/info/publications/chego-ne-hvataet-rasteniyu-kak-opredelit-po-listyam-i-po-vidu-plodov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 (дата обращения: 22.01.2021</a:t>
            </a: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)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019698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4177" y="981611"/>
            <a:ext cx="7893123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endParaRPr lang="ru-RU" dirty="0">
              <a:latin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</a:rPr>
              <a:t>Проблемой проекта является недостаток информации о принципах работы </a:t>
            </a:r>
            <a:endParaRPr lang="ru-RU" dirty="0" smtClean="0">
              <a:latin typeface="Times New Roman" panose="02020603050405020304" pitchFamily="18" charset="0"/>
            </a:endParaRPr>
          </a:p>
          <a:p>
            <a:pPr algn="just"/>
            <a:r>
              <a:rPr lang="ru-RU" dirty="0" smtClean="0">
                <a:latin typeface="Times New Roman" panose="02020603050405020304" pitchFamily="18" charset="0"/>
              </a:rPr>
              <a:t>и </a:t>
            </a:r>
            <a:r>
              <a:rPr lang="ru-RU" dirty="0">
                <a:latin typeface="Times New Roman" panose="02020603050405020304" pitchFamily="18" charset="0"/>
              </a:rPr>
              <a:t>эффективности регуляторов роста и удобрений, что приводит к </a:t>
            </a:r>
            <a:r>
              <a:rPr lang="ru-RU" dirty="0" smtClean="0">
                <a:latin typeface="Times New Roman" panose="02020603050405020304" pitchFamily="18" charset="0"/>
              </a:rPr>
              <a:t>их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</a:rPr>
              <a:t>неправильному подбору и использованию.</a:t>
            </a:r>
            <a:endParaRPr lang="ru-RU" dirty="0" smtClean="0">
              <a:latin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dirty="0" smtClean="0">
              <a:latin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</a:rPr>
              <a:t>Актуальность </a:t>
            </a:r>
            <a:r>
              <a:rPr lang="ru-RU" dirty="0">
                <a:latin typeface="Times New Roman" panose="02020603050405020304" pitchFamily="18" charset="0"/>
              </a:rPr>
              <a:t>данной темы заключается в том, </a:t>
            </a:r>
            <a:r>
              <a:rPr lang="ru-RU" dirty="0" smtClean="0">
                <a:latin typeface="Times New Roman" panose="02020603050405020304" pitchFamily="18" charset="0"/>
              </a:rPr>
              <a:t>что,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</a:rPr>
              <a:t>изучив </a:t>
            </a:r>
            <a:r>
              <a:rPr lang="ru-RU" dirty="0">
                <a:latin typeface="Times New Roman" panose="02020603050405020304" pitchFamily="18" charset="0"/>
              </a:rPr>
              <a:t>действие стимуляторов роста, мы научимся </a:t>
            </a:r>
            <a:r>
              <a:rPr lang="ru-RU" dirty="0" smtClean="0">
                <a:latin typeface="Times New Roman" panose="02020603050405020304" pitchFamily="18" charset="0"/>
              </a:rPr>
              <a:t>подбирать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</a:rPr>
              <a:t>необходимые </a:t>
            </a:r>
            <a:r>
              <a:rPr lang="ru-RU" dirty="0">
                <a:latin typeface="Times New Roman" panose="02020603050405020304" pitchFamily="18" charset="0"/>
              </a:rPr>
              <a:t>препараты для выращивания здоровых декоративных </a:t>
            </a:r>
            <a:r>
              <a:rPr lang="ru-RU" dirty="0" smtClean="0">
                <a:latin typeface="Times New Roman" panose="02020603050405020304" pitchFamily="18" charset="0"/>
              </a:rPr>
              <a:t>растений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</a:rPr>
              <a:t> и овощных культур.</a:t>
            </a:r>
          </a:p>
          <a:p>
            <a:pPr algn="just"/>
            <a:endParaRPr lang="ru-RU" dirty="0" smtClean="0">
              <a:latin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</a:rPr>
              <a:t>Информация из данного проекта базируется на учебных пособиях, 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</a:rPr>
              <a:t>научных журналах и сайтах сети Интернет, а также на 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</a:rPr>
              <a:t>исследовательских работах ученых.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dirty="0">
              <a:latin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74987" y="335280"/>
            <a:ext cx="29943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dirty="0" smtClean="0"/>
              <a:t>Вводная часть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40047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96855" y="2418272"/>
            <a:ext cx="889551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7200" dirty="0"/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153705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74987" y="998749"/>
            <a:ext cx="23686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</a:rPr>
              <a:t>Цели и задачи работы</a:t>
            </a:r>
            <a:endParaRPr lang="ru-RU" dirty="0">
              <a:latin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3840" y="1557491"/>
            <a:ext cx="598452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ru-RU" dirty="0" smtClean="0">
                <a:latin typeface="Times New Roman" panose="02020603050405020304" pitchFamily="18" charset="0"/>
              </a:rPr>
              <a:t>Цель работы: </a:t>
            </a:r>
            <a:r>
              <a:rPr lang="ru-RU" dirty="0">
                <a:latin typeface="Times New Roman" panose="02020603050405020304" pitchFamily="18" charset="0"/>
              </a:rPr>
              <a:t>доказать гипотезу о том, каждое </a:t>
            </a:r>
            <a:r>
              <a:rPr lang="ru-RU" dirty="0" smtClean="0">
                <a:latin typeface="Times New Roman" panose="02020603050405020304" pitchFamily="18" charset="0"/>
              </a:rPr>
              <a:t>удобрение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</a:rPr>
              <a:t> или стимулятор  роста влияет </a:t>
            </a:r>
            <a:r>
              <a:rPr lang="ru-RU" dirty="0">
                <a:latin typeface="Times New Roman" panose="02020603050405020304" pitchFamily="18" charset="0"/>
              </a:rPr>
              <a:t>в большей степени лишь на </a:t>
            </a:r>
            <a:endParaRPr lang="ru-RU" dirty="0" smtClean="0">
              <a:latin typeface="Times New Roman" panose="02020603050405020304" pitchFamily="18" charset="0"/>
            </a:endParaRPr>
          </a:p>
          <a:p>
            <a:pPr algn="just"/>
            <a:r>
              <a:rPr lang="ru-RU" dirty="0" smtClean="0">
                <a:latin typeface="Times New Roman" panose="02020603050405020304" pitchFamily="18" charset="0"/>
              </a:rPr>
              <a:t>один </a:t>
            </a:r>
            <a:r>
              <a:rPr lang="ru-RU" dirty="0">
                <a:latin typeface="Times New Roman" panose="02020603050405020304" pitchFamily="18" charset="0"/>
              </a:rPr>
              <a:t>аспект развития </a:t>
            </a:r>
            <a:r>
              <a:rPr lang="ru-RU" dirty="0" smtClean="0">
                <a:latin typeface="Times New Roman" panose="02020603050405020304" pitchFamily="18" charset="0"/>
              </a:rPr>
              <a:t>растения.</a:t>
            </a:r>
            <a:endParaRPr lang="ru-RU" dirty="0">
              <a:latin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3840" y="2625015"/>
            <a:ext cx="1059280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</a:rPr>
              <a:t>Задачи работы: </a:t>
            </a:r>
            <a:endParaRPr lang="ru-RU" dirty="0" smtClean="0">
              <a:latin typeface="Times New Roman" panose="02020603050405020304" pitchFamily="18" charset="0"/>
            </a:endParaRPr>
          </a:p>
          <a:p>
            <a:pPr algn="just"/>
            <a:r>
              <a:rPr lang="ru-RU" dirty="0" smtClean="0">
                <a:latin typeface="Times New Roman" panose="02020603050405020304" pitchFamily="18" charset="0"/>
              </a:rPr>
              <a:t>1. Изучить </a:t>
            </a:r>
            <a:r>
              <a:rPr lang="ru-RU" dirty="0">
                <a:latin typeface="Times New Roman" panose="02020603050405020304" pitchFamily="18" charset="0"/>
              </a:rPr>
              <a:t>общие сведения о регуляторах роста 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</a:rPr>
              <a:t>2. Рассмотреть </a:t>
            </a:r>
            <a:r>
              <a:rPr lang="ru-RU" dirty="0">
                <a:latin typeface="Times New Roman" panose="02020603050405020304" pitchFamily="18" charset="0"/>
              </a:rPr>
              <a:t>типы препаратов, стимулирующих рост растений и принцип их работы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</a:rPr>
              <a:t>3. Описать </a:t>
            </a:r>
            <a:r>
              <a:rPr lang="ru-RU" dirty="0">
                <a:latin typeface="Times New Roman" panose="02020603050405020304" pitchFamily="18" charset="0"/>
              </a:rPr>
              <a:t>случаи и способы использования тех или иных стимуляторов роста 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</a:rPr>
              <a:t>4. Провести </a:t>
            </a:r>
            <a:r>
              <a:rPr lang="ru-RU" dirty="0">
                <a:latin typeface="Times New Roman" panose="02020603050405020304" pitchFamily="18" charset="0"/>
              </a:rPr>
              <a:t>наблюдение и разработать видеоотчет об эффективности препаратов, стимулирующих рост </a:t>
            </a:r>
            <a:r>
              <a:rPr lang="ru-RU" dirty="0" smtClean="0">
                <a:latin typeface="Times New Roman" panose="02020603050405020304" pitchFamily="18" charset="0"/>
              </a:rPr>
              <a:t>растений </a:t>
            </a:r>
          </a:p>
          <a:p>
            <a:pPr marL="342900" indent="-342900">
              <a:buAutoNum type="arabicPeriod" startAt="4"/>
            </a:pPr>
            <a:endParaRPr lang="ru-RU" dirty="0">
              <a:latin typeface="Times New Roman" panose="02020603050405020304" pitchFamily="18" charset="0"/>
            </a:endParaRPr>
          </a:p>
          <a:p>
            <a:pPr marL="342900" indent="-342900">
              <a:buAutoNum type="arabicPeriod" startAt="4"/>
            </a:pPr>
            <a:endParaRPr lang="ru-RU" dirty="0" smtClean="0">
              <a:latin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23467" y="4354361"/>
            <a:ext cx="2471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</a:rPr>
              <a:t>Методы исследования:</a:t>
            </a:r>
            <a:endParaRPr lang="ru-RU" dirty="0">
              <a:latin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3840" y="4980456"/>
            <a:ext cx="62636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</a:rPr>
              <a:t>Теоретические данные: </a:t>
            </a:r>
            <a:r>
              <a:rPr lang="ru-RU" dirty="0">
                <a:latin typeface="Times New Roman" panose="02020603050405020304" pitchFamily="18" charset="0"/>
              </a:rPr>
              <a:t>анализ, синтез, </a:t>
            </a:r>
            <a:r>
              <a:rPr lang="ru-RU" dirty="0" smtClean="0">
                <a:latin typeface="Times New Roman" panose="02020603050405020304" pitchFamily="18" charset="0"/>
              </a:rPr>
              <a:t>классификация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</a:rPr>
              <a:t>Эмпирические данные: эксперимент, фотосъемка, измерение, последующая обработка </a:t>
            </a:r>
            <a:r>
              <a:rPr lang="ru-RU" dirty="0">
                <a:latin typeface="Times New Roman" panose="02020603050405020304" pitchFamily="18" charset="0"/>
              </a:rPr>
              <a:t>данных.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874987" y="335280"/>
            <a:ext cx="29943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dirty="0" smtClean="0"/>
              <a:t>Вводная часть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4094365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886430"/>
            <a:ext cx="6674873" cy="361188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772400" y="1886430"/>
            <a:ext cx="334704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latin typeface="Times New Roman" panose="02020603050405020304" pitchFamily="18" charset="0"/>
              </a:rPr>
              <a:t>Регуляторами роста растений </a:t>
            </a:r>
            <a:r>
              <a:rPr lang="ru-RU" dirty="0">
                <a:latin typeface="Times New Roman" panose="02020603050405020304" pitchFamily="18" charset="0"/>
              </a:rPr>
              <a:t>называют физиологически активные соединения природного или синтетического происхождения, способные в малых количествах вызывать различные изменения в процессе роста и развития </a:t>
            </a:r>
            <a:r>
              <a:rPr lang="ru-RU" dirty="0" smtClean="0">
                <a:latin typeface="Times New Roman" panose="02020603050405020304" pitchFamily="18" charset="0"/>
              </a:rPr>
              <a:t>растений.</a:t>
            </a:r>
            <a:endParaRPr lang="ru-RU" dirty="0">
              <a:latin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610718" y="1119042"/>
            <a:ext cx="50490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Общие сведения о регуляторах роста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200062" y="335280"/>
            <a:ext cx="43442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dirty="0" smtClean="0"/>
              <a:t>Теоретическая часть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540836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52161" y="250015"/>
            <a:ext cx="57883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80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Типы и характеристики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препаратов, стимулирующих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рост растений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670" y="2250615"/>
            <a:ext cx="3191773" cy="150279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 flipH="1">
            <a:off x="5279191" y="1481173"/>
            <a:ext cx="34678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Фитогормоны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02153" y="3753408"/>
            <a:ext cx="21568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абсцизовая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кислота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upload.wikimedia.org/wikipedia/commons/thumb/6/63/4-Cl-IAA.svg/1280px-4-Cl-IAA.sv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4257" y="2250615"/>
            <a:ext cx="2156708" cy="1502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4132121" y="3753408"/>
            <a:ext cx="28809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гормон из группы ауксинов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 descr="Цитокинины — Википедия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0131" y="2250616"/>
            <a:ext cx="1983257" cy="2168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8773066" y="4572000"/>
            <a:ext cx="19847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цитокинин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зеатин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0" name="Picture 6" descr="Ethene structural.sv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26" y="4501959"/>
            <a:ext cx="1397579" cy="1315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280999" y="6012202"/>
            <a:ext cx="8562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этилен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4" name="Picture 10" descr="https://upload.wikimedia.org/wikipedia/commons/thumb/a/ac/Gibberellic_acid.svg/1920px-Gibberellic_acid.sv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4269" y="4203953"/>
            <a:ext cx="3408048" cy="1911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4305746" y="6012202"/>
            <a:ext cx="24450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гибберелловая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кислота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937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52161" y="250015"/>
            <a:ext cx="57883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80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Типы и характеристики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препаратов, стимулирующих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рост растений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 flipH="1">
            <a:off x="5279191" y="1481173"/>
            <a:ext cx="34678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Фитогормоны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577840" y="2125123"/>
            <a:ext cx="49377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 err="1" smtClean="0"/>
              <a:t>абсцизины</a:t>
            </a:r>
            <a:r>
              <a:rPr lang="ru-RU" dirty="0" smtClean="0"/>
              <a:t> тормозят рост растений;</a:t>
            </a:r>
            <a:endParaRPr lang="ru-RU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 smtClean="0"/>
              <a:t>ауксины стимулируют рост растений;</a:t>
            </a:r>
            <a:endParaRPr lang="ru-RU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 err="1" smtClean="0"/>
              <a:t>цитокинины</a:t>
            </a:r>
            <a:r>
              <a:rPr lang="ru-RU" dirty="0" smtClean="0"/>
              <a:t> предотвращают старение клеток, участвуют в росте растений;</a:t>
            </a:r>
            <a:endParaRPr lang="ru-RU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 smtClean="0"/>
              <a:t>этилен подавляет </a:t>
            </a:r>
            <a:r>
              <a:rPr lang="ru-RU" dirty="0"/>
              <a:t>рост корня, ускоряет </a:t>
            </a:r>
            <a:r>
              <a:rPr lang="ru-RU" dirty="0" smtClean="0"/>
              <a:t>старение растений;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 smtClean="0"/>
              <a:t>гиббереллины увеличивают </a:t>
            </a:r>
            <a:r>
              <a:rPr lang="ru-RU" dirty="0"/>
              <a:t>скорость роста </a:t>
            </a:r>
            <a:r>
              <a:rPr lang="ru-RU" dirty="0" smtClean="0"/>
              <a:t>стебля.</a:t>
            </a:r>
            <a:endParaRPr lang="ru-RU" dirty="0"/>
          </a:p>
        </p:txBody>
      </p:sp>
      <p:pic>
        <p:nvPicPr>
          <p:cNvPr id="2052" name="Picture 4" descr="Фитогормоны и гормон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575" y="1881283"/>
            <a:ext cx="3700145" cy="3965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427889" y="6019800"/>
            <a:ext cx="26795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фитогормоны в растении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7915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098800" y="250875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Типы и характеристики препаратов, стимулирующих рост растений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41483" y="1463040"/>
            <a:ext cx="16106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Удобрения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2011680"/>
            <a:ext cx="5029200" cy="386451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883355" y="6065520"/>
            <a:ext cx="15368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рганические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493027" y="2011680"/>
            <a:ext cx="457045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К органическим удобрениям относятся солома, торф, илы.</a:t>
            </a:r>
          </a:p>
          <a:p>
            <a:pPr algn="just"/>
            <a:r>
              <a:rPr lang="ru-RU" dirty="0" smtClean="0"/>
              <a:t>Все органические удобрения содержат </a:t>
            </a:r>
            <a:r>
              <a:rPr lang="ru-RU" dirty="0"/>
              <a:t>несколько макроэлементов </a:t>
            </a:r>
            <a:r>
              <a:rPr lang="ru-RU" dirty="0" smtClean="0"/>
              <a:t>(одновременно </a:t>
            </a:r>
            <a:r>
              <a:rPr lang="ru-RU" dirty="0"/>
              <a:t>азот, фосфор, калий </a:t>
            </a:r>
            <a:r>
              <a:rPr lang="ru-RU" dirty="0" smtClean="0"/>
              <a:t>и пр.).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1538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098800" y="250875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Типы и характеристики препаратов, стимулирующих рост растений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41483" y="1463040"/>
            <a:ext cx="16106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Удобрения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162" y="2030958"/>
            <a:ext cx="5661276" cy="386556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292158" y="6064327"/>
            <a:ext cx="2804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минеральные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263641" y="2030958"/>
            <a:ext cx="52425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Минеральные удобрения делятся на:</a:t>
            </a:r>
          </a:p>
          <a:p>
            <a:pPr algn="just"/>
            <a:endParaRPr lang="ru-RU" dirty="0" smtClean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 smtClean="0"/>
              <a:t>Комплексные</a:t>
            </a:r>
            <a:r>
              <a:rPr lang="ru-RU" dirty="0"/>
              <a:t> 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ru-RU" dirty="0"/>
              <a:t>двойные </a:t>
            </a:r>
            <a:r>
              <a:rPr lang="ru-RU" dirty="0" smtClean="0"/>
              <a:t>(азотно-фосфорные</a:t>
            </a:r>
            <a:r>
              <a:rPr lang="ru-RU" dirty="0"/>
              <a:t>, </a:t>
            </a:r>
            <a:r>
              <a:rPr lang="ru-RU" dirty="0" smtClean="0"/>
              <a:t>фосфорно-калийные и т.п.);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ru-RU" dirty="0"/>
              <a:t>тройные (азотно-фосфорно-калийные</a:t>
            </a:r>
            <a:r>
              <a:rPr lang="ru-RU" dirty="0" smtClean="0"/>
              <a:t>);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263641" y="3785284"/>
            <a:ext cx="41169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 smtClean="0"/>
              <a:t>Простые (азотные, нитратные и т.п.).</a:t>
            </a:r>
          </a:p>
        </p:txBody>
      </p:sp>
    </p:spTree>
    <p:extLst>
      <p:ext uri="{BB962C8B-B14F-4D97-AF65-F5344CB8AC3E}">
        <p14:creationId xmlns:p14="http://schemas.microsoft.com/office/powerpoint/2010/main" val="1231734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Удобрения: виды и особенности применения - Органік Синтез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099" y="1092200"/>
            <a:ext cx="6953250" cy="5114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95949" y="203200"/>
            <a:ext cx="6045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работы стимуляторов роста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566400" y="-241300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 flipH="1">
            <a:off x="7967008" y="1092200"/>
            <a:ext cx="274828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Удобрения используются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чаще,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чем фитогормоны, т.к. последние используются только в определенные моменты жизни растения, а различные макроэлементы ему нужны всегда.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862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Другая 2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975</TotalTime>
  <Words>1118</Words>
  <Application>Microsoft Office PowerPoint</Application>
  <PresentationFormat>Широкоэкранный</PresentationFormat>
  <Paragraphs>177</Paragraphs>
  <Slides>20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4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Administrator</dc:creator>
  <cp:lastModifiedBy>Administrator</cp:lastModifiedBy>
  <cp:revision>48</cp:revision>
  <dcterms:created xsi:type="dcterms:W3CDTF">2021-01-19T17:17:08Z</dcterms:created>
  <dcterms:modified xsi:type="dcterms:W3CDTF">2021-04-05T15:42:10Z</dcterms:modified>
</cp:coreProperties>
</file>