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3" r:id="rId1"/>
  </p:sldMasterIdLst>
  <p:notesMasterIdLst>
    <p:notesMasterId r:id="rId19"/>
  </p:notesMasterIdLst>
  <p:sldIdLst>
    <p:sldId id="266" r:id="rId2"/>
    <p:sldId id="277" r:id="rId3"/>
    <p:sldId id="278" r:id="rId4"/>
    <p:sldId id="263" r:id="rId5"/>
    <p:sldId id="279" r:id="rId6"/>
    <p:sldId id="280" r:id="rId7"/>
    <p:sldId id="281" r:id="rId8"/>
    <p:sldId id="282" r:id="rId9"/>
    <p:sldId id="283" r:id="rId10"/>
    <p:sldId id="262" r:id="rId11"/>
    <p:sldId id="284" r:id="rId12"/>
    <p:sldId id="286" r:id="rId13"/>
    <p:sldId id="285" r:id="rId14"/>
    <p:sldId id="272" r:id="rId15"/>
    <p:sldId id="287" r:id="rId16"/>
    <p:sldId id="273" r:id="rId17"/>
    <p:sldId id="276" r:id="rId1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FF66"/>
    <a:srgbClr val="008000"/>
    <a:srgbClr val="FFFF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98" autoAdjust="0"/>
    <p:restoredTop sz="94660"/>
  </p:normalViewPr>
  <p:slideViewPr>
    <p:cSldViewPr>
      <p:cViewPr varScale="1">
        <p:scale>
          <a:sx n="83" d="100"/>
          <a:sy n="83" d="100"/>
        </p:scale>
        <p:origin x="1158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C28D75-71CB-4F79-BF81-1115EFAB0061}" type="datetimeFigureOut">
              <a:rPr lang="ru-RU" smtClean="0"/>
              <a:t>09.07.2021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E5294A-BFE4-4C4E-926C-2CC24DA31B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98528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501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522EB1B-C719-41E8-A445-728D29CE43BD}" type="slidenum">
              <a:rPr lang="ru-RU" smtClean="0"/>
              <a:pPr eaLnBrk="1" hangingPunct="1"/>
              <a:t>5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364802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0172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746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939675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1834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48344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487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1111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7524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5FA8AB-2F26-4FE6-9D46-94CE9D3FD2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0287395"/>
      </p:ext>
    </p:extLst>
  </p:cSld>
  <p:clrMapOvr>
    <a:masterClrMapping/>
  </p:clrMapOvr>
  <p:transition>
    <p:strips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568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793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481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7912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755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735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672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671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749"/>
            <a:ext cx="1952272" cy="6852504"/>
            <a:chOff x="6627813" y="196102"/>
            <a:chExt cx="1952625" cy="5677649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610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7/9/2021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936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  <p:sldLayoutId id="2147483746" r:id="rId13"/>
    <p:sldLayoutId id="2147483747" r:id="rId14"/>
    <p:sldLayoutId id="2147483748" r:id="rId15"/>
    <p:sldLayoutId id="2147483749" r:id="rId16"/>
    <p:sldLayoutId id="2147483750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4.jpeg"/><Relationship Id="rId11" Type="http://schemas.openxmlformats.org/officeDocument/2006/relationships/image" Target="../media/image39.gif"/><Relationship Id="rId5" Type="http://schemas.openxmlformats.org/officeDocument/2006/relationships/image" Target="../media/image33.jpeg"/><Relationship Id="rId10" Type="http://schemas.openxmlformats.org/officeDocument/2006/relationships/image" Target="../media/image38.gif"/><Relationship Id="rId4" Type="http://schemas.openxmlformats.org/officeDocument/2006/relationships/image" Target="../media/image32.jpeg"/><Relationship Id="rId9" Type="http://schemas.openxmlformats.org/officeDocument/2006/relationships/image" Target="../media/image37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13" Type="http://schemas.openxmlformats.org/officeDocument/2006/relationships/image" Target="../media/image55.jpeg"/><Relationship Id="rId18" Type="http://schemas.openxmlformats.org/officeDocument/2006/relationships/image" Target="../media/image60.gif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12" Type="http://schemas.openxmlformats.org/officeDocument/2006/relationships/image" Target="../media/image54.jpeg"/><Relationship Id="rId17" Type="http://schemas.openxmlformats.org/officeDocument/2006/relationships/image" Target="../media/image59.jpeg"/><Relationship Id="rId2" Type="http://schemas.openxmlformats.org/officeDocument/2006/relationships/image" Target="../media/image44.jpeg"/><Relationship Id="rId16" Type="http://schemas.openxmlformats.org/officeDocument/2006/relationships/image" Target="../media/image58.jpeg"/><Relationship Id="rId20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11" Type="http://schemas.openxmlformats.org/officeDocument/2006/relationships/image" Target="../media/image53.jpeg"/><Relationship Id="rId5" Type="http://schemas.openxmlformats.org/officeDocument/2006/relationships/image" Target="../media/image47.jpeg"/><Relationship Id="rId15" Type="http://schemas.openxmlformats.org/officeDocument/2006/relationships/image" Target="../media/image57.jpeg"/><Relationship Id="rId10" Type="http://schemas.openxmlformats.org/officeDocument/2006/relationships/image" Target="../media/image52.gif"/><Relationship Id="rId19" Type="http://schemas.openxmlformats.org/officeDocument/2006/relationships/image" Target="../media/image61.gif"/><Relationship Id="rId4" Type="http://schemas.openxmlformats.org/officeDocument/2006/relationships/image" Target="../media/image46.jpeg"/><Relationship Id="rId9" Type="http://schemas.openxmlformats.org/officeDocument/2006/relationships/image" Target="../media/image51.gif"/><Relationship Id="rId14" Type="http://schemas.openxmlformats.org/officeDocument/2006/relationships/image" Target="../media/image5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1" y="1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304800"/>
            <a:ext cx="8382000" cy="1470025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Мельница сильна  водой, а человек…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5781214" y="5315665"/>
            <a:ext cx="3089846" cy="1126283"/>
          </a:xfrm>
        </p:spPr>
        <p:txBody>
          <a:bodyPr>
            <a:normAutofit fontScale="32500" lnSpcReduction="20000"/>
          </a:bodyPr>
          <a:lstStyle/>
          <a:p>
            <a:r>
              <a:rPr lang="ru-RU" sz="4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Презентацию подготовила </a:t>
            </a:r>
          </a:p>
          <a:p>
            <a:r>
              <a:rPr lang="ru-RU" sz="4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нач. классов </a:t>
            </a:r>
          </a:p>
          <a:p>
            <a:r>
              <a:rPr lang="ru-RU" sz="4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ГБОУ ООШ с. Высокое</a:t>
            </a:r>
          </a:p>
          <a:p>
            <a:r>
              <a:rPr lang="ru-RU" sz="4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Циркунова</a:t>
            </a:r>
            <a:r>
              <a:rPr lang="ru-RU" sz="4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Н.А</a:t>
            </a:r>
          </a:p>
          <a:p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3290491"/>
            <a:ext cx="1541288" cy="2051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046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" y="152400"/>
            <a:ext cx="8686800" cy="147002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МАГАЗИН ПРОДУКТОВ 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883" b="100000" l="31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779270"/>
            <a:ext cx="6324600" cy="50596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32" b="94737" l="1563" r="981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9496" y="3733800"/>
            <a:ext cx="4383104" cy="325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88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Rectangle 10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4400" y="279337"/>
            <a:ext cx="7772400" cy="1139952"/>
          </a:xfrm>
        </p:spPr>
      </p:pic>
      <p:pic>
        <p:nvPicPr>
          <p:cNvPr id="20489" name="Picture 9" descr="1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lum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71813" y="4286250"/>
            <a:ext cx="2757487" cy="2020888"/>
          </a:xfrm>
          <a:noFill/>
        </p:spPr>
      </p:pic>
      <p:pic>
        <p:nvPicPr>
          <p:cNvPr id="20484" name="Picture 4" descr="моркрвь"/>
          <p:cNvPicPr>
            <a:picLocks noChangeAspect="1" noChangeArrowheads="1"/>
          </p:cNvPicPr>
          <p:nvPr/>
        </p:nvPicPr>
        <p:blipFill>
          <a:blip r:embed="rId4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71625"/>
            <a:ext cx="2259012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5" descr="огурцы"/>
          <p:cNvPicPr>
            <a:picLocks noChangeAspect="1" noChangeArrowheads="1"/>
          </p:cNvPicPr>
          <p:nvPr/>
        </p:nvPicPr>
        <p:blipFill>
          <a:blip r:embed="rId5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63" y="1500188"/>
            <a:ext cx="2022475" cy="1309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6" descr="редиска"/>
          <p:cNvPicPr>
            <a:picLocks noChangeAspect="1" noChangeArrowheads="1"/>
          </p:cNvPicPr>
          <p:nvPr/>
        </p:nvPicPr>
        <p:blipFill>
          <a:blip r:embed="rId6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38" y="3643313"/>
            <a:ext cx="1701800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7" descr="редиска2"/>
          <p:cNvPicPr>
            <a:picLocks noChangeAspect="1" noChangeArrowheads="1"/>
          </p:cNvPicPr>
          <p:nvPr/>
        </p:nvPicPr>
        <p:blipFill>
          <a:blip r:embed="rId7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813" y="1500188"/>
            <a:ext cx="1657350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Picture 8" descr="тыква"/>
          <p:cNvPicPr>
            <a:picLocks noChangeAspect="1" noChangeArrowheads="1"/>
          </p:cNvPicPr>
          <p:nvPr/>
        </p:nvPicPr>
        <p:blipFill>
          <a:blip r:embed="rId8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4071938"/>
            <a:ext cx="2205038" cy="190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2" name="Picture 12" descr="J0076170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643188"/>
            <a:ext cx="2024063" cy="185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3" name="Picture 13" descr="J0076177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88" y="2714625"/>
            <a:ext cx="1560512" cy="209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4" name="Picture 14" descr="j0223773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38" y="4929188"/>
            <a:ext cx="2166937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8078144"/>
      </p:ext>
    </p:extLst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4"/>
          <p:cNvSpPr txBox="1">
            <a:spLocks noChangeArrowheads="1"/>
          </p:cNvSpPr>
          <p:nvPr/>
        </p:nvSpPr>
        <p:spPr bwMode="auto">
          <a:xfrm>
            <a:off x="3500438" y="1571625"/>
            <a:ext cx="2286000" cy="523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>
                <a:solidFill>
                  <a:srgbClr val="FF0000"/>
                </a:solidFill>
              </a:rPr>
              <a:t>Витамины</a:t>
            </a:r>
          </a:p>
        </p:txBody>
      </p:sp>
      <p:sp>
        <p:nvSpPr>
          <p:cNvPr id="30723" name="Text Box 5"/>
          <p:cNvSpPr txBox="1">
            <a:spLocks noChangeArrowheads="1"/>
          </p:cNvSpPr>
          <p:nvPr/>
        </p:nvSpPr>
        <p:spPr bwMode="auto">
          <a:xfrm>
            <a:off x="3357563" y="2708275"/>
            <a:ext cx="2500312" cy="4302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200" b="1"/>
              <a:t>Овощи, фрукты</a:t>
            </a:r>
          </a:p>
        </p:txBody>
      </p:sp>
      <p:sp>
        <p:nvSpPr>
          <p:cNvPr id="30724" name="Line 6"/>
          <p:cNvSpPr>
            <a:spLocks noChangeShapeType="1"/>
          </p:cNvSpPr>
          <p:nvPr/>
        </p:nvSpPr>
        <p:spPr bwMode="auto">
          <a:xfrm>
            <a:off x="4643438" y="2060575"/>
            <a:ext cx="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30725" name="Рисунок 12" descr="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3" y="3571875"/>
            <a:ext cx="3741737" cy="292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Рисунок 13" descr="2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714375"/>
            <a:ext cx="2928938" cy="250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Рисунок 14" descr="7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7575" y="765175"/>
            <a:ext cx="2717800" cy="244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8" name="Рисунок 15" descr="(1).bmp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3571875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4947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644" name="Group 140"/>
          <p:cNvGraphicFramePr>
            <a:graphicFrameLocks noGrp="1"/>
          </p:cNvGraphicFramePr>
          <p:nvPr/>
        </p:nvGraphicFramePr>
        <p:xfrm>
          <a:off x="755650" y="571500"/>
          <a:ext cx="7920038" cy="3214688"/>
        </p:xfrm>
        <a:graphic>
          <a:graphicData uri="http://schemas.openxmlformats.org/drawingml/2006/table">
            <a:tbl>
              <a:tblPr/>
              <a:tblGrid>
                <a:gridCol w="2376488"/>
                <a:gridCol w="461962"/>
                <a:gridCol w="2273300"/>
                <a:gridCol w="433388"/>
                <a:gridCol w="2374900"/>
              </a:tblGrid>
              <a:tr h="7632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Белки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Жиры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Углеводы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32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881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 продуктах животного происхождения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 мясе, молоке, сале, в маслянистых растениях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 крупах, муке, крахмале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714" name="Line 90"/>
          <p:cNvSpPr>
            <a:spLocks noChangeShapeType="1"/>
          </p:cNvSpPr>
          <p:nvPr/>
        </p:nvSpPr>
        <p:spPr bwMode="auto">
          <a:xfrm>
            <a:off x="1928813" y="1357313"/>
            <a:ext cx="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715" name="Line 91"/>
          <p:cNvSpPr>
            <a:spLocks noChangeShapeType="1"/>
          </p:cNvSpPr>
          <p:nvPr/>
        </p:nvSpPr>
        <p:spPr bwMode="auto">
          <a:xfrm>
            <a:off x="4643438" y="1357313"/>
            <a:ext cx="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716" name="Line 92"/>
          <p:cNvSpPr>
            <a:spLocks noChangeShapeType="1"/>
          </p:cNvSpPr>
          <p:nvPr/>
        </p:nvSpPr>
        <p:spPr bwMode="auto">
          <a:xfrm>
            <a:off x="7429500" y="1428750"/>
            <a:ext cx="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21624" name="Picture 120" descr="10"/>
          <p:cNvPicPr>
            <a:picLocks noChangeAspect="1" noChangeArrowheads="1"/>
          </p:cNvPicPr>
          <p:nvPr/>
        </p:nvPicPr>
        <p:blipFill>
          <a:blip r:embed="rId2">
            <a:lum bright="12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4929188"/>
            <a:ext cx="1331912" cy="82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625" name="Picture 121" descr="12"/>
          <p:cNvPicPr>
            <a:picLocks noChangeAspect="1" noChangeArrowheads="1"/>
          </p:cNvPicPr>
          <p:nvPr/>
        </p:nvPicPr>
        <p:blipFill>
          <a:blip r:embed="rId3">
            <a:lum bright="12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82" y="5969159"/>
            <a:ext cx="1008063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626" name="Picture 122" descr="13"/>
          <p:cNvPicPr>
            <a:picLocks noChangeAspect="1" noChangeArrowheads="1"/>
          </p:cNvPicPr>
          <p:nvPr/>
        </p:nvPicPr>
        <p:blipFill>
          <a:blip r:embed="rId4">
            <a:lum bright="12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555" y="4257675"/>
            <a:ext cx="93662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627" name="Picture 123" descr="14"/>
          <p:cNvPicPr>
            <a:picLocks noChangeAspect="1" noChangeArrowheads="1"/>
          </p:cNvPicPr>
          <p:nvPr/>
        </p:nvPicPr>
        <p:blipFill>
          <a:blip r:embed="rId5">
            <a:lum bright="12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5786438"/>
            <a:ext cx="606425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628" name="Picture 124" descr="49"/>
          <p:cNvPicPr>
            <a:picLocks noChangeAspect="1" noChangeArrowheads="1"/>
          </p:cNvPicPr>
          <p:nvPr/>
        </p:nvPicPr>
        <p:blipFill>
          <a:blip r:embed="rId6">
            <a:lum bright="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4357688"/>
            <a:ext cx="647700" cy="51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629" name="Picture 125" descr="47"/>
          <p:cNvPicPr>
            <a:picLocks noChangeAspect="1" noChangeArrowheads="1"/>
          </p:cNvPicPr>
          <p:nvPr/>
        </p:nvPicPr>
        <p:blipFill>
          <a:blip r:embed="rId7">
            <a:lum bright="12000" contras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6000750"/>
            <a:ext cx="1116013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630" name="Picture 126" descr="56"/>
          <p:cNvPicPr>
            <a:picLocks noChangeAspect="1" noChangeArrowheads="1"/>
          </p:cNvPicPr>
          <p:nvPr/>
        </p:nvPicPr>
        <p:blipFill>
          <a:blip r:embed="rId8">
            <a:lum bright="24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3650" y="5518069"/>
            <a:ext cx="1009650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631" name="Picture 127" descr="j0223776"/>
          <p:cNvPicPr>
            <a:picLocks noChangeAspect="1" noChangeArrowheads="1" noCrop="1"/>
          </p:cNvPicPr>
          <p:nvPr/>
        </p:nvPicPr>
        <p:blipFill>
          <a:blip r:embed="rId9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13" y="4333875"/>
            <a:ext cx="1228725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633" name="Picture 129" descr="j0223779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4550" y="5115085"/>
            <a:ext cx="1152525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634" name="Picture 130" descr="55"/>
          <p:cNvPicPr>
            <a:picLocks noChangeAspect="1" noChangeArrowheads="1"/>
          </p:cNvPicPr>
          <p:nvPr/>
        </p:nvPicPr>
        <p:blipFill>
          <a:blip r:embed="rId11">
            <a:lum bright="12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4724400"/>
            <a:ext cx="935038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635" name="Picture 131" descr="45"/>
          <p:cNvPicPr>
            <a:picLocks noChangeAspect="1" noChangeArrowheads="1"/>
          </p:cNvPicPr>
          <p:nvPr/>
        </p:nvPicPr>
        <p:blipFill>
          <a:blip r:embed="rId12">
            <a:lum bright="12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4437063"/>
            <a:ext cx="1044575" cy="66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636" name="Picture 132" descr="50"/>
          <p:cNvPicPr>
            <a:picLocks noChangeAspect="1" noChangeArrowheads="1"/>
          </p:cNvPicPr>
          <p:nvPr/>
        </p:nvPicPr>
        <p:blipFill>
          <a:blip r:embed="rId13">
            <a:lum bright="12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5229225"/>
            <a:ext cx="468313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637" name="Picture 133" descr="орех"/>
          <p:cNvPicPr>
            <a:picLocks noChangeAspect="1" noChangeArrowheads="1"/>
          </p:cNvPicPr>
          <p:nvPr/>
        </p:nvPicPr>
        <p:blipFill>
          <a:blip r:embed="rId14">
            <a:lum bright="6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6092825"/>
            <a:ext cx="1008063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638" name="Picture 134" descr="орех2"/>
          <p:cNvPicPr>
            <a:picLocks noChangeAspect="1" noChangeArrowheads="1"/>
          </p:cNvPicPr>
          <p:nvPr/>
        </p:nvPicPr>
        <p:blipFill>
          <a:blip r:embed="rId15">
            <a:lum bright="6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5373688"/>
            <a:ext cx="863600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645" name="Picture 141" descr="20"/>
          <p:cNvPicPr>
            <a:picLocks noChangeAspect="1" noChangeArrowheads="1"/>
          </p:cNvPicPr>
          <p:nvPr/>
        </p:nvPicPr>
        <p:blipFill>
          <a:blip r:embed="rId16">
            <a:lum bright="18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4365625"/>
            <a:ext cx="1333500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647" name="Picture 143" descr="27"/>
          <p:cNvPicPr>
            <a:picLocks noChangeAspect="1" noChangeArrowheads="1"/>
          </p:cNvPicPr>
          <p:nvPr/>
        </p:nvPicPr>
        <p:blipFill>
          <a:blip r:embed="rId17">
            <a:lum bright="6000"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5143500"/>
            <a:ext cx="1223963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648" name="Picture 144" descr="j0189212"/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4357688"/>
            <a:ext cx="104616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649" name="Picture 145" descr="j0254480"/>
          <p:cNvPicPr>
            <a:picLocks noChangeAspect="1" noChangeArrowheads="1" noCrop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75" y="5715000"/>
            <a:ext cx="1323975" cy="90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651" name="Picture 147" descr="48"/>
          <p:cNvPicPr>
            <a:picLocks noChangeAspect="1" noChangeArrowheads="1"/>
          </p:cNvPicPr>
          <p:nvPr/>
        </p:nvPicPr>
        <p:blipFill>
          <a:blip r:embed="rId20">
            <a:lum bright="12000" contras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38" y="5857875"/>
            <a:ext cx="1152525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7266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1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1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1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58400" y="-39432"/>
            <a:ext cx="6589200" cy="128089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ПИЩЕВАЯ ПИРАМИДА</a:t>
            </a:r>
            <a:endParaRPr lang="ru-RU" b="1" dirty="0">
              <a:solidFill>
                <a:srgbClr val="C00000"/>
              </a:solidFill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533400" y="609600"/>
            <a:ext cx="8382000" cy="6019800"/>
            <a:chOff x="1219200" y="1417638"/>
            <a:chExt cx="6629400" cy="5211762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51807" y="1417638"/>
              <a:ext cx="5732938" cy="5211762"/>
            </a:xfrm>
            <a:prstGeom prst="rect">
              <a:avLst/>
            </a:prstGeom>
          </p:spPr>
        </p:pic>
        <p:sp>
          <p:nvSpPr>
            <p:cNvPr id="6" name="Прямоугольник 5"/>
            <p:cNvSpPr/>
            <p:nvPr/>
          </p:nvSpPr>
          <p:spPr>
            <a:xfrm>
              <a:off x="6324600" y="3200400"/>
              <a:ext cx="990600" cy="228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4953000" y="1440398"/>
              <a:ext cx="1524000" cy="3122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6248400" y="4085112"/>
              <a:ext cx="1600200" cy="2862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5410200" y="6343166"/>
              <a:ext cx="1676400" cy="2862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1351336" y="4085112"/>
              <a:ext cx="1676400" cy="2862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1219200" y="3004716"/>
              <a:ext cx="1676400" cy="28623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4167367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Rectangle 2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" y="207963"/>
            <a:ext cx="8242300" cy="962025"/>
          </a:xfrm>
        </p:spPr>
      </p:pic>
      <p:sp>
        <p:nvSpPr>
          <p:cNvPr id="70659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981200"/>
            <a:ext cx="8229600" cy="2205037"/>
          </a:xfrm>
        </p:spPr>
        <p:txBody>
          <a:bodyPr>
            <a:noAutofit/>
          </a:bodyPr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3600" b="1" dirty="0" smtClean="0"/>
              <a:t>Каждый человек должен заботиться о своем здоровье. Ведь никто не позаботится о тебе лучше, чем ты сам.</a:t>
            </a:r>
          </a:p>
        </p:txBody>
      </p:sp>
    </p:spTree>
    <p:extLst>
      <p:ext uri="{BB962C8B-B14F-4D97-AF65-F5344CB8AC3E}">
        <p14:creationId xmlns:p14="http://schemas.microsoft.com/office/powerpoint/2010/main" val="198832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7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500" autoRev="1" fill="hold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" dur="500" autoRev="1" fill="hold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500" autoRev="1" fill="hold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autoRev="1" fill="hold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Пузо  - наша обуза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550" y="1676400"/>
            <a:ext cx="6946900" cy="4916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297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9" name="Рисунок 16388"/>
          <p:cNvPicPr>
            <a:picLocks noChangeAspect="1"/>
          </p:cNvPicPr>
          <p:nvPr/>
        </p:nvPicPr>
        <p:blipFill>
          <a:blip r:embed="rId2">
            <a:clrChange>
              <a:clrFrom>
                <a:srgbClr val="F2F1EC"/>
              </a:clrFrom>
              <a:clrTo>
                <a:srgbClr val="F2F1E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09662">
            <a:off x="-84197" y="1625601"/>
            <a:ext cx="6977898" cy="5663728"/>
          </a:xfrm>
          <a:prstGeom prst="rect">
            <a:avLst/>
          </a:prstGeom>
        </p:spPr>
      </p:pic>
      <p:pic>
        <p:nvPicPr>
          <p:cNvPr id="16386" name="Picture 2" descr="Apple Apples 4 Apple Sliced A Public Domain Png Image nagoyaschool.ne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931" y="1822462"/>
            <a:ext cx="1641177" cy="1728474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45200" y="624110"/>
            <a:ext cx="7351200" cy="128089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Человек есть то, что он  ест.</a:t>
            </a:r>
            <a:endParaRPr lang="ru-RU" b="1" dirty="0">
              <a:solidFill>
                <a:srgbClr val="C00000"/>
              </a:solidFill>
            </a:endParaRPr>
          </a:p>
        </p:txBody>
      </p:sp>
      <p:grpSp>
        <p:nvGrpSpPr>
          <p:cNvPr id="31" name="Группа 30"/>
          <p:cNvGrpSpPr/>
          <p:nvPr/>
        </p:nvGrpSpPr>
        <p:grpSpPr>
          <a:xfrm>
            <a:off x="273855" y="1822462"/>
            <a:ext cx="1710254" cy="1728474"/>
            <a:chOff x="1981200" y="1352551"/>
            <a:chExt cx="4876800" cy="5193354"/>
          </a:xfrm>
        </p:grpSpPr>
        <p:pic>
          <p:nvPicPr>
            <p:cNvPr id="32" name="Picture 2" descr="Apple Apples 4 Apple Sliced A Public Domain Png Image nagoyaschool.net"/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BF0000"/>
                </a:clrFrom>
                <a:clrTo>
                  <a:srgbClr val="BF0000">
                    <a:alpha val="0"/>
                  </a:srgbClr>
                </a:clrTo>
              </a:clrChange>
            </a:blip>
            <a:srcRect l="53125" b="39244"/>
            <a:stretch/>
          </p:blipFill>
          <p:spPr bwMode="auto">
            <a:xfrm>
              <a:off x="4572000" y="1470265"/>
              <a:ext cx="2286000" cy="3048000"/>
            </a:xfrm>
            <a:prstGeom prst="rect">
              <a:avLst/>
            </a:prstGeom>
            <a:solidFill>
              <a:schemeClr val="bg1">
                <a:alpha val="33000"/>
              </a:schemeClr>
            </a:solidFill>
          </p:spPr>
        </p:pic>
        <p:pic>
          <p:nvPicPr>
            <p:cNvPr id="33" name="Picture 2" descr="Apple Apples 4 Apple Sliced A Public Domain Png Image nagoyaschool.net"/>
            <p:cNvPicPr>
              <a:picLocks noChangeAspect="1" noChangeArrowheads="1"/>
            </p:cNvPicPr>
            <p:nvPr/>
          </p:nvPicPr>
          <p:blipFill rotWithShape="1">
            <a:blip r:embed="rId4">
              <a:duotone>
                <a:prstClr val="black"/>
                <a:srgbClr val="92D05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46000"/>
                      </a14:imgEffect>
                      <a14:imgEffect>
                        <a14:colorTemperature colorTemp="11200"/>
                      </a14:imgEffect>
                      <a14:imgEffect>
                        <a14:saturation sat="68000"/>
                      </a14:imgEffect>
                      <a14:imgEffect>
                        <a14:brightnessContrast bright="99000" contrast="100000"/>
                      </a14:imgEffect>
                    </a14:imgLayer>
                  </a14:imgProps>
                </a:ext>
              </a:extLst>
            </a:blip>
            <a:srcRect t="58972"/>
            <a:stretch/>
          </p:blipFill>
          <p:spPr bwMode="auto">
            <a:xfrm>
              <a:off x="1981200" y="4438650"/>
              <a:ext cx="4876800" cy="2107255"/>
            </a:xfrm>
            <a:prstGeom prst="rect">
              <a:avLst/>
            </a:prstGeom>
            <a:noFill/>
            <a:effectLst>
              <a:glow>
                <a:schemeClr val="accent1">
                  <a:alpha val="62000"/>
                </a:schemeClr>
              </a:glow>
            </a:effectLst>
          </p:spPr>
        </p:pic>
        <p:pic>
          <p:nvPicPr>
            <p:cNvPr id="34" name="Picture 2" descr="Apple Apples 4 Apple Sliced A Public Domain Png Image nagoyaschool.net"/>
            <p:cNvPicPr>
              <a:picLocks noChangeAspect="1" noChangeArrowheads="1"/>
            </p:cNvPicPr>
            <p:nvPr/>
          </p:nvPicPr>
          <p:blipFill rotWithShape="1">
            <a:blip r:embed="rId6">
              <a:duotone>
                <a:prstClr val="black"/>
                <a:srgbClr val="FFFF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100000"/>
                      </a14:imgEffect>
                      <a14:imgEffect>
                        <a14:saturation sat="400000"/>
                      </a14:imgEffect>
                      <a14:imgEffect>
                        <a14:brightnessContrast bright="100000" contrast="94000"/>
                      </a14:imgEffect>
                    </a14:imgLayer>
                  </a14:imgProps>
                </a:ext>
              </a:extLst>
            </a:blip>
            <a:srcRect t="42653" r="45313" b="40656"/>
            <a:stretch/>
          </p:blipFill>
          <p:spPr bwMode="auto">
            <a:xfrm>
              <a:off x="1981200" y="3429001"/>
              <a:ext cx="2590800" cy="1022168"/>
            </a:xfrm>
            <a:prstGeom prst="rect">
              <a:avLst/>
            </a:prstGeom>
            <a:noFill/>
          </p:spPr>
        </p:pic>
        <p:pic>
          <p:nvPicPr>
            <p:cNvPr id="35" name="Picture 2" descr="Apple Apples 4 Apple Sliced A Public Domain Png Image nagoyaschool.net"/>
            <p:cNvPicPr>
              <a:picLocks noChangeAspect="1" noChangeArrowheads="1"/>
            </p:cNvPicPr>
            <p:nvPr/>
          </p:nvPicPr>
          <p:blipFill rotWithShape="1">
            <a:blip r:embed="rId7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100000"/>
                      </a14:imgEffect>
                      <a14:imgEffect>
                        <a14:saturation sat="71000"/>
                      </a14:imgEffect>
                      <a14:imgEffect>
                        <a14:brightnessContrast bright="73000" contrast="-43000"/>
                      </a14:imgEffect>
                    </a14:imgLayer>
                  </a14:imgProps>
                </a:ext>
              </a:extLst>
            </a:blip>
            <a:srcRect l="1" r="46874" b="59572"/>
            <a:stretch/>
          </p:blipFill>
          <p:spPr bwMode="auto">
            <a:xfrm>
              <a:off x="1981200" y="1352551"/>
              <a:ext cx="2590800" cy="2076450"/>
            </a:xfrm>
            <a:prstGeom prst="rect">
              <a:avLst/>
            </a:prstGeom>
            <a:noFill/>
          </p:spPr>
        </p:pic>
      </p:grpSp>
      <p:pic>
        <p:nvPicPr>
          <p:cNvPr id="16390" name="Рисунок 16389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0540" y="4038600"/>
            <a:ext cx="2633460" cy="2638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77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304800" y="304800"/>
            <a:ext cx="8229600" cy="1828800"/>
          </a:xfrm>
        </p:spPr>
        <p:txBody>
          <a:bodyPr>
            <a:normAutofit/>
          </a:bodyPr>
          <a:lstStyle/>
          <a:p>
            <a:pPr algn="ctr">
              <a:buFont typeface="Wingdings 2" pitchFamily="18" charset="2"/>
              <a:buNone/>
            </a:pPr>
            <a:r>
              <a:rPr lang="ru-RU" b="1" dirty="0" smtClean="0"/>
              <a:t>«Мы живём не для того, чтобы есть, а едим для того чтобы жить»                                                                                    </a:t>
            </a:r>
            <a:r>
              <a:rPr lang="ru-RU" sz="2000" i="1" dirty="0" smtClean="0"/>
              <a:t>древнегреческий философ Сократ(470-399 до н.э.)</a:t>
            </a:r>
          </a:p>
        </p:txBody>
      </p:sp>
      <p:pic>
        <p:nvPicPr>
          <p:cNvPr id="4100" name="Picture 3" descr="j017795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703" y="1828800"/>
            <a:ext cx="7295012" cy="4893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9739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Rectangle 2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" y="-89852"/>
            <a:ext cx="8648700" cy="1150937"/>
          </a:xfrm>
        </p:spPr>
      </p:pic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1905000" y="4127070"/>
            <a:ext cx="5562600" cy="2665412"/>
          </a:xfrm>
        </p:spPr>
        <p:txBody>
          <a:bodyPr>
            <a:normAutofit/>
          </a:bodyPr>
          <a:lstStyle/>
          <a:p>
            <a:pPr marL="533400" indent="-533400" eaLnBrk="1" hangingPunct="1">
              <a:buFont typeface="Wingdings" pitchFamily="2" charset="2"/>
              <a:buAutoNum type="arabicPeriod"/>
            </a:pPr>
            <a:r>
              <a:rPr lang="ru-RU" dirty="0" smtClean="0"/>
              <a:t>Завтрак (дома).</a:t>
            </a:r>
          </a:p>
          <a:p>
            <a:pPr marL="533400" indent="-533400" eaLnBrk="1" hangingPunct="1">
              <a:buFont typeface="Wingdings" pitchFamily="2" charset="2"/>
              <a:buAutoNum type="arabicPeriod"/>
            </a:pPr>
            <a:r>
              <a:rPr lang="ru-RU" dirty="0" smtClean="0"/>
              <a:t>Завтрак (второй в школе).</a:t>
            </a:r>
          </a:p>
          <a:p>
            <a:pPr marL="533400" indent="-533400" eaLnBrk="1" hangingPunct="1">
              <a:buFont typeface="Wingdings" pitchFamily="2" charset="2"/>
              <a:buAutoNum type="arabicPeriod"/>
            </a:pPr>
            <a:r>
              <a:rPr lang="ru-RU" dirty="0" smtClean="0"/>
              <a:t>Обед.</a:t>
            </a:r>
          </a:p>
          <a:p>
            <a:pPr marL="533400" indent="-533400" eaLnBrk="1" hangingPunct="1">
              <a:buFont typeface="Wingdings" pitchFamily="2" charset="2"/>
              <a:buAutoNum type="arabicPeriod"/>
            </a:pPr>
            <a:r>
              <a:rPr lang="ru-RU" dirty="0" smtClean="0"/>
              <a:t>Полдник.</a:t>
            </a:r>
          </a:p>
          <a:p>
            <a:pPr marL="533400" indent="-533400" eaLnBrk="1" hangingPunct="1">
              <a:buFont typeface="Wingdings" pitchFamily="2" charset="2"/>
              <a:buAutoNum type="arabicPeriod"/>
            </a:pPr>
            <a:r>
              <a:rPr lang="ru-RU" dirty="0" smtClean="0"/>
              <a:t>Ужин.</a:t>
            </a:r>
          </a:p>
        </p:txBody>
      </p:sp>
      <p:pic>
        <p:nvPicPr>
          <p:cNvPr id="13317" name="Рисунок 5" descr="час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034414"/>
            <a:ext cx="3343473" cy="2851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7726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2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76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12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Apple Apples 4 Apple Sliced A Public Domain Png Image nagoyaschool.ne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1371600"/>
            <a:ext cx="4876800" cy="513620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7620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Дневной рацион</a:t>
            </a:r>
            <a:endParaRPr lang="ru-RU" sz="3600" b="1" dirty="0">
              <a:solidFill>
                <a:srgbClr val="C00000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4572000" y="1390650"/>
            <a:ext cx="2286000" cy="3048000"/>
            <a:chOff x="4572000" y="1390650"/>
            <a:chExt cx="2286000" cy="3048000"/>
          </a:xfrm>
        </p:grpSpPr>
        <p:pic>
          <p:nvPicPr>
            <p:cNvPr id="5" name="Picture 2" descr="Apple Apples 4 Apple Sliced A Public Domain Png Image nagoyaschool.net"/>
            <p:cNvPicPr>
              <a:picLocks noChangeAspect="1" noChangeArrowheads="1"/>
            </p:cNvPicPr>
            <p:nvPr/>
          </p:nvPicPr>
          <p:blipFill rotWithShape="1">
            <a:blip r:embed="rId2">
              <a:clrChange>
                <a:clrFrom>
                  <a:srgbClr val="BF0000"/>
                </a:clrFrom>
                <a:clrTo>
                  <a:srgbClr val="BF0000">
                    <a:alpha val="0"/>
                  </a:srgbClr>
                </a:clrTo>
              </a:clrChange>
            </a:blip>
            <a:srcRect l="53125" b="39244"/>
            <a:stretch/>
          </p:blipFill>
          <p:spPr bwMode="auto">
            <a:xfrm>
              <a:off x="4572000" y="1390650"/>
              <a:ext cx="2286000" cy="3048000"/>
            </a:xfrm>
            <a:prstGeom prst="rect">
              <a:avLst/>
            </a:prstGeom>
            <a:solidFill>
              <a:schemeClr val="bg1">
                <a:alpha val="33000"/>
              </a:schemeClr>
            </a:solidFill>
          </p:spPr>
        </p:pic>
        <p:sp>
          <p:nvSpPr>
            <p:cNvPr id="4" name="TextBox 3"/>
            <p:cNvSpPr txBox="1"/>
            <p:nvPr/>
          </p:nvSpPr>
          <p:spPr>
            <a:xfrm>
              <a:off x="4953000" y="3416482"/>
              <a:ext cx="1752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>
                  <a:solidFill>
                    <a:schemeClr val="bg1"/>
                  </a:solidFill>
                </a:rPr>
                <a:t>з</a:t>
              </a:r>
              <a:r>
                <a:rPr lang="ru-RU" sz="2800" b="1" dirty="0" smtClean="0">
                  <a:solidFill>
                    <a:schemeClr val="bg1"/>
                  </a:solidFill>
                </a:rPr>
                <a:t>автрак</a:t>
              </a:r>
              <a:r>
                <a:rPr lang="ru-RU" dirty="0" smtClean="0">
                  <a:solidFill>
                    <a:schemeClr val="bg1"/>
                  </a:solidFill>
                </a:rPr>
                <a:t> </a:t>
              </a:r>
              <a:endParaRPr lang="ru-RU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1981200" y="4438650"/>
            <a:ext cx="4876800" cy="2107255"/>
            <a:chOff x="1981200" y="4438650"/>
            <a:chExt cx="4876800" cy="2107255"/>
          </a:xfrm>
        </p:grpSpPr>
        <p:pic>
          <p:nvPicPr>
            <p:cNvPr id="9" name="Picture 2" descr="Apple Apples 4 Apple Sliced A Public Domain Png Image nagoyaschool.net"/>
            <p:cNvPicPr>
              <a:picLocks noChangeAspect="1" noChangeArrowheads="1"/>
            </p:cNvPicPr>
            <p:nvPr/>
          </p:nvPicPr>
          <p:blipFill rotWithShape="1">
            <a:blip r:embed="rId3">
              <a:duotone>
                <a:prstClr val="black"/>
                <a:srgbClr val="92D05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6000"/>
                      </a14:imgEffect>
                      <a14:imgEffect>
                        <a14:colorTemperature colorTemp="11200"/>
                      </a14:imgEffect>
                      <a14:imgEffect>
                        <a14:saturation sat="68000"/>
                      </a14:imgEffect>
                      <a14:imgEffect>
                        <a14:brightnessContrast bright="99000" contrast="100000"/>
                      </a14:imgEffect>
                    </a14:imgLayer>
                  </a14:imgProps>
                </a:ext>
              </a:extLst>
            </a:blip>
            <a:srcRect t="58972"/>
            <a:stretch/>
          </p:blipFill>
          <p:spPr bwMode="auto">
            <a:xfrm>
              <a:off x="1981200" y="4438650"/>
              <a:ext cx="4876800" cy="2107255"/>
            </a:xfrm>
            <a:prstGeom prst="rect">
              <a:avLst/>
            </a:prstGeom>
            <a:noFill/>
            <a:effectLst>
              <a:glow>
                <a:schemeClr val="accent1">
                  <a:alpha val="62000"/>
                </a:schemeClr>
              </a:glow>
            </a:effectLst>
          </p:spPr>
        </p:pic>
        <p:sp>
          <p:nvSpPr>
            <p:cNvPr id="7" name="TextBox 6"/>
            <p:cNvSpPr txBox="1"/>
            <p:nvPr/>
          </p:nvSpPr>
          <p:spPr>
            <a:xfrm>
              <a:off x="4267200" y="5192567"/>
              <a:ext cx="1371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>
                  <a:solidFill>
                    <a:srgbClr val="C00000"/>
                  </a:solidFill>
                </a:rPr>
                <a:t>о</a:t>
              </a:r>
              <a:r>
                <a:rPr lang="ru-RU" sz="2800" b="1" dirty="0" smtClean="0">
                  <a:solidFill>
                    <a:srgbClr val="C00000"/>
                  </a:solidFill>
                </a:rPr>
                <a:t>бед</a:t>
              </a:r>
              <a:r>
                <a:rPr lang="ru-RU" dirty="0" smtClean="0">
                  <a:solidFill>
                    <a:srgbClr val="C00000"/>
                  </a:solidFill>
                </a:rPr>
                <a:t> </a:t>
              </a:r>
              <a:endParaRPr lang="ru-RU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1981200" y="3429001"/>
            <a:ext cx="2590800" cy="1022168"/>
            <a:chOff x="1981200" y="3581400"/>
            <a:chExt cx="2667000" cy="857250"/>
          </a:xfrm>
        </p:grpSpPr>
        <p:pic>
          <p:nvPicPr>
            <p:cNvPr id="12" name="Picture 2" descr="Apple Apples 4 Apple Sliced A Public Domain Png Image nagoyaschool.net"/>
            <p:cNvPicPr>
              <a:picLocks noChangeAspect="1" noChangeArrowheads="1"/>
            </p:cNvPicPr>
            <p:nvPr/>
          </p:nvPicPr>
          <p:blipFill rotWithShape="1">
            <a:blip r:embed="rId5">
              <a:duotone>
                <a:prstClr val="black"/>
                <a:srgbClr val="FFFF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100000"/>
                      </a14:imgEffect>
                      <a14:imgEffect>
                        <a14:saturation sat="400000"/>
                      </a14:imgEffect>
                      <a14:imgEffect>
                        <a14:brightnessContrast bright="100000" contrast="94000"/>
                      </a14:imgEffect>
                    </a14:imgLayer>
                  </a14:imgProps>
                </a:ext>
              </a:extLst>
            </a:blip>
            <a:srcRect t="42653" r="45313" b="40656"/>
            <a:stretch/>
          </p:blipFill>
          <p:spPr bwMode="auto">
            <a:xfrm>
              <a:off x="1981200" y="3581400"/>
              <a:ext cx="2667000" cy="857250"/>
            </a:xfrm>
            <a:prstGeom prst="rect">
              <a:avLst/>
            </a:prstGeom>
            <a:noFill/>
          </p:spPr>
        </p:pic>
        <p:sp>
          <p:nvSpPr>
            <p:cNvPr id="11" name="TextBox 10"/>
            <p:cNvSpPr txBox="1"/>
            <p:nvPr/>
          </p:nvSpPr>
          <p:spPr>
            <a:xfrm>
              <a:off x="2787625" y="3738508"/>
              <a:ext cx="158755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>
                  <a:solidFill>
                    <a:srgbClr val="008000"/>
                  </a:solidFill>
                </a:rPr>
                <a:t>п</a:t>
              </a:r>
              <a:r>
                <a:rPr lang="ru-RU" sz="2800" b="1" dirty="0" smtClean="0">
                  <a:solidFill>
                    <a:srgbClr val="008000"/>
                  </a:solidFill>
                </a:rPr>
                <a:t>олдник</a:t>
              </a:r>
              <a:r>
                <a:rPr lang="ru-RU" dirty="0" smtClean="0"/>
                <a:t> </a:t>
              </a:r>
              <a:endParaRPr lang="ru-RU" dirty="0"/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1981200" y="1390650"/>
            <a:ext cx="2590800" cy="2076450"/>
            <a:chOff x="1981200" y="1352551"/>
            <a:chExt cx="2590800" cy="2076450"/>
          </a:xfrm>
        </p:grpSpPr>
        <p:pic>
          <p:nvPicPr>
            <p:cNvPr id="13" name="Picture 2" descr="Apple Apples 4 Apple Sliced A Public Domain Png Image nagoyaschool.net"/>
            <p:cNvPicPr>
              <a:picLocks noChangeAspect="1" noChangeArrowheads="1"/>
            </p:cNvPicPr>
            <p:nvPr/>
          </p:nvPicPr>
          <p:blipFill rotWithShape="1">
            <a:blip r:embed="rId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100000"/>
                      </a14:imgEffect>
                      <a14:imgEffect>
                        <a14:saturation sat="71000"/>
                      </a14:imgEffect>
                      <a14:imgEffect>
                        <a14:brightnessContrast bright="73000" contrast="-43000"/>
                      </a14:imgEffect>
                    </a14:imgLayer>
                  </a14:imgProps>
                </a:ext>
              </a:extLst>
            </a:blip>
            <a:srcRect l="1" r="46874" b="59572"/>
            <a:stretch/>
          </p:blipFill>
          <p:spPr bwMode="auto">
            <a:xfrm>
              <a:off x="1981200" y="1352551"/>
              <a:ext cx="2590800" cy="2076450"/>
            </a:xfrm>
            <a:prstGeom prst="rect">
              <a:avLst/>
            </a:prstGeom>
            <a:noFill/>
          </p:spPr>
        </p:pic>
        <p:sp>
          <p:nvSpPr>
            <p:cNvPr id="15" name="TextBox 14"/>
            <p:cNvSpPr txBox="1"/>
            <p:nvPr/>
          </p:nvSpPr>
          <p:spPr>
            <a:xfrm>
              <a:off x="3171346" y="2758296"/>
              <a:ext cx="101502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solidFill>
                    <a:srgbClr val="002060"/>
                  </a:solidFill>
                </a:rPr>
                <a:t>ужин</a:t>
              </a:r>
              <a:endParaRPr lang="ru-RU" sz="2800" b="1" dirty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2894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ctr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550" y="158750"/>
            <a:ext cx="4872038" cy="1041400"/>
          </a:xfrm>
        </p:spPr>
      </p:pic>
      <p:sp>
        <p:nvSpPr>
          <p:cNvPr id="17411" name="Текст 10"/>
          <p:cNvSpPr>
            <a:spLocks noGrp="1"/>
          </p:cNvSpPr>
          <p:nvPr>
            <p:ph type="subTitle" idx="1"/>
          </p:nvPr>
        </p:nvSpPr>
        <p:spPr>
          <a:xfrm>
            <a:off x="2786063" y="1000125"/>
            <a:ext cx="6143625" cy="2571750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400" smtClean="0"/>
              <a:t>То, чем позавтракал утром, влияет на наше настроение и самочувствие весь день. Вкусный </a:t>
            </a:r>
            <a:r>
              <a:rPr lang="ru-RU" sz="2400" b="1" smtClean="0"/>
              <a:t>завтрак</a:t>
            </a:r>
            <a:r>
              <a:rPr lang="ru-RU" sz="2400" smtClean="0"/>
              <a:t> должен быть здоровым и разносторонним, но ни в коем случае однообразным. Общее мнение такое, что на </a:t>
            </a:r>
            <a:r>
              <a:rPr lang="ru-RU" sz="2400" b="1" smtClean="0"/>
              <a:t>завтрак</a:t>
            </a:r>
            <a:r>
              <a:rPr lang="ru-RU" sz="2400" smtClean="0"/>
              <a:t> надо обязательно есть кашу</a:t>
            </a:r>
            <a:r>
              <a:rPr lang="ru-RU" smtClean="0"/>
              <a:t>. </a:t>
            </a:r>
          </a:p>
        </p:txBody>
      </p:sp>
      <p:pic>
        <p:nvPicPr>
          <p:cNvPr id="17412" name="Содержимое 9" descr="16.jpg"/>
          <p:cNvPicPr>
            <a:picLocks noGrp="1" noChangeAspect="1"/>
          </p:cNvPicPr>
          <p:nvPr>
            <p:ph sz="half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85750"/>
            <a:ext cx="2428875" cy="2863850"/>
          </a:xfrm>
        </p:spPr>
      </p:pic>
      <p:pic>
        <p:nvPicPr>
          <p:cNvPr id="17413" name="Содержимое 5" descr="ть.jpg"/>
          <p:cNvPicPr>
            <a:picLocks noGrp="1" noChangeAspect="1"/>
          </p:cNvPicPr>
          <p:nvPr>
            <p:ph sz="half" idx="429496729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86375" y="3646488"/>
            <a:ext cx="3857625" cy="2892425"/>
          </a:xfrm>
        </p:spPr>
      </p:pic>
      <p:sp>
        <p:nvSpPr>
          <p:cNvPr id="17414" name="Прямоугольник 5"/>
          <p:cNvSpPr>
            <a:spLocks noChangeArrowheads="1"/>
          </p:cNvSpPr>
          <p:nvPr/>
        </p:nvSpPr>
        <p:spPr bwMode="auto">
          <a:xfrm>
            <a:off x="1203007" y="3990975"/>
            <a:ext cx="500062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650875" indent="-514350">
              <a:buFontTx/>
              <a:buAutoNum type="arabicPeriod"/>
            </a:pPr>
            <a:r>
              <a:rPr lang="ru-RU" sz="2800" b="1" dirty="0"/>
              <a:t>Каша.</a:t>
            </a:r>
          </a:p>
          <a:p>
            <a:pPr marL="650875" indent="-514350">
              <a:buFontTx/>
              <a:buAutoNum type="arabicPeriod"/>
            </a:pPr>
            <a:r>
              <a:rPr lang="ru-RU" sz="2800" b="1" dirty="0"/>
              <a:t>Хлеб с маслом.</a:t>
            </a:r>
          </a:p>
          <a:p>
            <a:pPr marL="650875" indent="-514350">
              <a:buFontTx/>
              <a:buAutoNum type="arabicPeriod"/>
            </a:pPr>
            <a:r>
              <a:rPr lang="ru-RU" sz="2800" b="1" dirty="0"/>
              <a:t>Чай сладкий.</a:t>
            </a:r>
          </a:p>
        </p:txBody>
      </p:sp>
    </p:spTree>
    <p:extLst>
      <p:ext uri="{BB962C8B-B14F-4D97-AF65-F5344CB8AC3E}">
        <p14:creationId xmlns:p14="http://schemas.microsoft.com/office/powerpoint/2010/main" val="1786661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-6350"/>
            <a:ext cx="4511675" cy="1165225"/>
          </a:xfrm>
        </p:spPr>
      </p:pic>
      <p:sp>
        <p:nvSpPr>
          <p:cNvPr id="18435" name="Текст 6"/>
          <p:cNvSpPr>
            <a:spLocks noGrp="1"/>
          </p:cNvSpPr>
          <p:nvPr>
            <p:ph type="body" sz="half" idx="1"/>
          </p:nvPr>
        </p:nvSpPr>
        <p:spPr>
          <a:xfrm>
            <a:off x="289560" y="3810000"/>
            <a:ext cx="5380037" cy="2714625"/>
          </a:xfrm>
        </p:spPr>
        <p:txBody>
          <a:bodyPr>
            <a:normAutofit/>
          </a:bodyPr>
          <a:lstStyle/>
          <a:p>
            <a:pPr marL="650875" indent="-514350">
              <a:buFont typeface="Wingdings 2" pitchFamily="18" charset="2"/>
              <a:buNone/>
            </a:pPr>
            <a:r>
              <a:rPr lang="ru-RU" sz="2400" b="1" dirty="0" smtClean="0"/>
              <a:t>1. Котлета  (рыбная, мясная), гуляш и т.д.</a:t>
            </a:r>
          </a:p>
          <a:p>
            <a:pPr marL="650875" indent="-514350">
              <a:buFont typeface="Wingdings 2" pitchFamily="18" charset="2"/>
              <a:buNone/>
            </a:pPr>
            <a:r>
              <a:rPr lang="ru-RU" sz="2400" b="1" dirty="0" smtClean="0"/>
              <a:t>2. Пюре.</a:t>
            </a:r>
          </a:p>
          <a:p>
            <a:pPr marL="650875" indent="-514350">
              <a:buFont typeface="Wingdings 2" pitchFamily="18" charset="2"/>
              <a:buNone/>
            </a:pPr>
            <a:r>
              <a:rPr lang="ru-RU" sz="2400" b="1" dirty="0" smtClean="0"/>
              <a:t>3. Сок, компот, напиток, чай.</a:t>
            </a:r>
          </a:p>
          <a:p>
            <a:pPr marL="650875" indent="-514350">
              <a:buFont typeface="Wingdings 2" pitchFamily="18" charset="2"/>
              <a:buNone/>
            </a:pPr>
            <a:r>
              <a:rPr lang="ru-RU" sz="2400" b="1" dirty="0" smtClean="0"/>
              <a:t>4. Хлеб.</a:t>
            </a:r>
          </a:p>
        </p:txBody>
      </p:sp>
      <p:pic>
        <p:nvPicPr>
          <p:cNvPr id="18436" name="Содержимое 4" descr="18.jp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5750" y="357188"/>
            <a:ext cx="2500313" cy="1914525"/>
          </a:xfrm>
        </p:spPr>
      </p:pic>
      <p:pic>
        <p:nvPicPr>
          <p:cNvPr id="18437" name="Содержимое 5" descr="лдж.jpg"/>
          <p:cNvPicPr>
            <a:picLocks noGrp="1" noChangeAspect="1"/>
          </p:cNvPicPr>
          <p:nvPr>
            <p:ph sz="half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64238" y="3084513"/>
            <a:ext cx="3179762" cy="3440112"/>
          </a:xfrm>
        </p:spPr>
      </p:pic>
      <p:sp>
        <p:nvSpPr>
          <p:cNvPr id="18438" name="Прямоугольник 5"/>
          <p:cNvSpPr>
            <a:spLocks noChangeArrowheads="1"/>
          </p:cNvSpPr>
          <p:nvPr/>
        </p:nvSpPr>
        <p:spPr bwMode="auto">
          <a:xfrm>
            <a:off x="2928938" y="1071563"/>
            <a:ext cx="5929312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000"/>
              <a:t>Хороший </a:t>
            </a:r>
            <a:r>
              <a:rPr lang="ru-RU" sz="2000" b="1"/>
              <a:t>завтрак</a:t>
            </a:r>
            <a:r>
              <a:rPr lang="ru-RU" sz="2000"/>
              <a:t> - это не значит наесться так, чтобы потом нельзя было встать со стула. Хороший </a:t>
            </a:r>
            <a:r>
              <a:rPr lang="ru-RU" sz="2000" b="1"/>
              <a:t>завтрак</a:t>
            </a:r>
            <a:r>
              <a:rPr lang="ru-RU" sz="2000"/>
              <a:t> подразумевает оптимальное сочетание продуктов, содержащих белки, углеводы, жиры, витамины и другие полезные вещества, нужны организму после сна. </a:t>
            </a:r>
          </a:p>
        </p:txBody>
      </p:sp>
    </p:spTree>
    <p:extLst>
      <p:ext uri="{BB962C8B-B14F-4D97-AF65-F5344CB8AC3E}">
        <p14:creationId xmlns:p14="http://schemas.microsoft.com/office/powerpoint/2010/main" val="1908118556"/>
      </p:ext>
    </p:extLst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713" y="182563"/>
            <a:ext cx="8059737" cy="877887"/>
          </a:xfrm>
        </p:spPr>
      </p:pic>
      <p:sp>
        <p:nvSpPr>
          <p:cNvPr id="19459" name="Содержимое 2"/>
          <p:cNvSpPr>
            <a:spLocks noGrp="1"/>
          </p:cNvSpPr>
          <p:nvPr>
            <p:ph sz="half" idx="1"/>
          </p:nvPr>
        </p:nvSpPr>
        <p:spPr>
          <a:xfrm>
            <a:off x="357188" y="2571750"/>
            <a:ext cx="3786187" cy="3482975"/>
          </a:xfrm>
        </p:spPr>
        <p:txBody>
          <a:bodyPr>
            <a:normAutofit fontScale="92500"/>
          </a:bodyPr>
          <a:lstStyle/>
          <a:p>
            <a:pPr marL="650875" indent="-514350">
              <a:buFont typeface="Wingdings 2" pitchFamily="18" charset="2"/>
              <a:buNone/>
            </a:pPr>
            <a:r>
              <a:rPr lang="ru-RU" sz="2800" b="1" dirty="0" smtClean="0"/>
              <a:t>1. Суп, борщ, щи.</a:t>
            </a:r>
          </a:p>
          <a:p>
            <a:pPr marL="650875" indent="-514350">
              <a:buFont typeface="Wingdings 2" pitchFamily="18" charset="2"/>
              <a:buNone/>
            </a:pPr>
            <a:r>
              <a:rPr lang="ru-RU" sz="2800" b="1" dirty="0" smtClean="0"/>
              <a:t>2. Биточки, котлеты, гуляш и т.д.</a:t>
            </a:r>
          </a:p>
          <a:p>
            <a:pPr marL="650875" indent="-514350">
              <a:buFont typeface="Wingdings 2" pitchFamily="18" charset="2"/>
              <a:buNone/>
            </a:pPr>
            <a:r>
              <a:rPr lang="ru-RU" sz="2800" b="1" dirty="0" smtClean="0"/>
              <a:t>3. Пюре.</a:t>
            </a:r>
          </a:p>
          <a:p>
            <a:pPr marL="650875" indent="-514350">
              <a:buFont typeface="Wingdings 2" pitchFamily="18" charset="2"/>
              <a:buNone/>
            </a:pPr>
            <a:r>
              <a:rPr lang="ru-RU" sz="2800" b="1" dirty="0" smtClean="0"/>
              <a:t>4. Компот из сухофруктов.</a:t>
            </a:r>
          </a:p>
          <a:p>
            <a:pPr marL="650875" indent="-514350">
              <a:buFont typeface="Wingdings 2" pitchFamily="18" charset="2"/>
              <a:buNone/>
            </a:pPr>
            <a:r>
              <a:rPr lang="ru-RU" sz="2800" b="1" dirty="0" smtClean="0"/>
              <a:t>5. Хлеб.</a:t>
            </a:r>
          </a:p>
        </p:txBody>
      </p:sp>
      <p:pic>
        <p:nvPicPr>
          <p:cNvPr id="19460" name="Содержимое 4" descr="21.jp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14875" y="2405063"/>
            <a:ext cx="3900488" cy="3806825"/>
          </a:xfrm>
        </p:spPr>
      </p:pic>
      <p:sp>
        <p:nvSpPr>
          <p:cNvPr id="19461" name="Прямоугольник 4"/>
          <p:cNvSpPr>
            <a:spLocks noChangeArrowheads="1"/>
          </p:cNvSpPr>
          <p:nvPr/>
        </p:nvSpPr>
        <p:spPr bwMode="auto">
          <a:xfrm>
            <a:off x="357188" y="1071563"/>
            <a:ext cx="84296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 b="1"/>
              <a:t>Обе́д</a:t>
            </a:r>
            <a:r>
              <a:rPr lang="ru-RU" sz="2400"/>
              <a:t> — как правило, второй или третий приём пищи в день (обычно после первого либо второго завтрака). Как правило на </a:t>
            </a:r>
            <a:r>
              <a:rPr lang="ru-RU" sz="2400" b="1"/>
              <a:t>обед</a:t>
            </a:r>
            <a:r>
              <a:rPr lang="ru-RU" sz="2400"/>
              <a:t> подается горячая пища</a:t>
            </a:r>
          </a:p>
        </p:txBody>
      </p:sp>
    </p:spTree>
    <p:extLst>
      <p:ext uri="{BB962C8B-B14F-4D97-AF65-F5344CB8AC3E}">
        <p14:creationId xmlns:p14="http://schemas.microsoft.com/office/powerpoint/2010/main" val="860454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Rectangle 2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20895" y="1066800"/>
            <a:ext cx="6589712" cy="921797"/>
          </a:xfrm>
        </p:spPr>
      </p:pic>
      <p:pic>
        <p:nvPicPr>
          <p:cNvPr id="14342" name="Picture 6" descr="j031697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4098" y="3603707"/>
            <a:ext cx="4614863" cy="3091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Рисунок 6" descr="i6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86126"/>
            <a:ext cx="2647266" cy="3487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Рисунок 8" descr="CA6YFXPK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57" y="-2845"/>
            <a:ext cx="3180215" cy="357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335536" y="1773989"/>
            <a:ext cx="6591985" cy="377762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87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Rectangle 2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1795" y="277813"/>
            <a:ext cx="7717610" cy="1143000"/>
          </a:xfrm>
        </p:spPr>
      </p:pic>
      <p:sp>
        <p:nvSpPr>
          <p:cNvPr id="163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14400" y="1600200"/>
            <a:ext cx="7761288" cy="45307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ru-RU" dirty="0" smtClean="0"/>
          </a:p>
          <a:p>
            <a:pPr eaLnBrk="1" hangingPunct="1">
              <a:buFont typeface="Wingdings" pitchFamily="2" charset="2"/>
              <a:buChar char="Ø"/>
            </a:pPr>
            <a:r>
              <a:rPr lang="ru-RU" sz="2800" b="1" dirty="0" smtClean="0"/>
              <a:t>запеканки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2800" b="1" dirty="0" smtClean="0"/>
              <a:t>творог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2800" b="1" dirty="0" smtClean="0"/>
              <a:t>омлет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2800" b="1" dirty="0" smtClean="0"/>
              <a:t>кефир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2800" b="1" dirty="0" smtClean="0"/>
              <a:t>простоквашу</a:t>
            </a:r>
          </a:p>
        </p:txBody>
      </p:sp>
      <p:pic>
        <p:nvPicPr>
          <p:cNvPr id="16396" name="Picture 12" descr="1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lum bright="12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19600" y="3508374"/>
            <a:ext cx="1943100" cy="1014413"/>
          </a:xfrm>
          <a:noFill/>
        </p:spPr>
      </p:pic>
      <p:pic>
        <p:nvPicPr>
          <p:cNvPr id="16390" name="Picture 6" descr="53"/>
          <p:cNvPicPr>
            <a:picLocks noChangeAspect="1" noChangeArrowheads="1"/>
          </p:cNvPicPr>
          <p:nvPr/>
        </p:nvPicPr>
        <p:blipFill>
          <a:blip r:embed="rId4">
            <a:lum contrast="5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3818" y="3508374"/>
            <a:ext cx="1144587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7" descr="39"/>
          <p:cNvPicPr>
            <a:picLocks noChangeAspect="1" noChangeArrowheads="1"/>
          </p:cNvPicPr>
          <p:nvPr/>
        </p:nvPicPr>
        <p:blipFill>
          <a:blip r:embed="rId5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1828800"/>
            <a:ext cx="2017712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Picture 8" descr="38"/>
          <p:cNvPicPr>
            <a:picLocks noChangeAspect="1" noChangeArrowheads="1"/>
          </p:cNvPicPr>
          <p:nvPr/>
        </p:nvPicPr>
        <p:blipFill>
          <a:blip r:embed="rId6">
            <a:lum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6436" y="1828800"/>
            <a:ext cx="1944687" cy="114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3" name="Picture 9" descr="26"/>
          <p:cNvPicPr>
            <a:picLocks noChangeAspect="1" noChangeArrowheads="1"/>
          </p:cNvPicPr>
          <p:nvPr/>
        </p:nvPicPr>
        <p:blipFill>
          <a:blip r:embed="rId7">
            <a:lum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5429250"/>
            <a:ext cx="2162175" cy="11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4002502"/>
      </p:ext>
    </p:extLst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8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92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16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64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140"/>
                            </p:stCondLst>
                            <p:childTnLst>
                              <p:par>
                                <p:cTn id="3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64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14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364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/>
    </p:bld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1CACE3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589</TotalTime>
  <Words>290</Words>
  <Application>Microsoft Office PowerPoint</Application>
  <PresentationFormat>Экран (4:3)</PresentationFormat>
  <Paragraphs>51</Paragraphs>
  <Slides>17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5" baseType="lpstr">
      <vt:lpstr>Arial</vt:lpstr>
      <vt:lpstr>Calibri</vt:lpstr>
      <vt:lpstr>Century Gothic</vt:lpstr>
      <vt:lpstr>Times New Roman</vt:lpstr>
      <vt:lpstr>Wingdings</vt:lpstr>
      <vt:lpstr>Wingdings 2</vt:lpstr>
      <vt:lpstr>Wingdings 3</vt:lpstr>
      <vt:lpstr>Легкий дым</vt:lpstr>
      <vt:lpstr>Мельница сильна  водой, а человек…</vt:lpstr>
      <vt:lpstr>Презентация PowerPoint</vt:lpstr>
      <vt:lpstr>Презентация PowerPoint</vt:lpstr>
      <vt:lpstr>Дневной рацион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МАГАЗИН ПРОДУКТОВ </vt:lpstr>
      <vt:lpstr>Презентация PowerPoint</vt:lpstr>
      <vt:lpstr>Презентация PowerPoint</vt:lpstr>
      <vt:lpstr>Презентация PowerPoint</vt:lpstr>
      <vt:lpstr>ПИЩЕВАЯ ПИРАМИДА</vt:lpstr>
      <vt:lpstr>Презентация PowerPoint</vt:lpstr>
      <vt:lpstr>Пузо  - наша обуза</vt:lpstr>
      <vt:lpstr>Человек есть то, что он  ест.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Interaktiv</cp:lastModifiedBy>
  <cp:revision>55</cp:revision>
  <dcterms:modified xsi:type="dcterms:W3CDTF">2021-07-09T05:23:45Z</dcterms:modified>
</cp:coreProperties>
</file>