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rgbClr val="002060"/>
                </a:solidFill>
                <a:effectLst/>
                <a:latin typeface="Constantia" pitchFamily="18" charset="0"/>
              </a:rPr>
              <a:t>Углы. Измерение углов. Треугольник.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365104"/>
            <a:ext cx="4555232" cy="180020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Автор: Георгишан Наталия Валентиновна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Учитель математики высшей категории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МОУ СОШ №1</a:t>
            </a:r>
          </a:p>
          <a:p>
            <a:endParaRPr lang="ru-RU" dirty="0"/>
          </a:p>
        </p:txBody>
      </p:sp>
      <p:sp>
        <p:nvSpPr>
          <p:cNvPr id="20482" name="AutoShape 2" descr="ÐÐ°ÑÑÐ¸Ð½ÐºÐ¸ Ð¿Ð¾ Ð·Ð°Ð¿ÑÐ¾ÑÑ ÐºÐ°ÑÑÐ¸Ð½ÐºÐ¸ Ð²ÐµÑÐµÐ»ÑÐµ ÑÑÐµÑÐ³Ð¾Ð»ÑÐ½Ð¸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ÐÐ¾ÑÐ¾Ð¶ÐµÐµ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645024"/>
            <a:ext cx="2324000" cy="250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515672" cy="60486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6 Подведение итогов</a:t>
            </a:r>
          </a:p>
          <a:p>
            <a:pPr algn="ctr"/>
            <a:endParaRPr lang="ru-RU" sz="3200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-16-17 баллов</a:t>
            </a:r>
          </a:p>
          <a:p>
            <a:pPr algn="ctr"/>
            <a:endParaRPr lang="ru-RU" sz="4000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37890" name="AutoShape 2" descr="ÐÐ°ÑÑÐ¸Ð½ÐºÐ¸ Ð¿Ð¾ Ð·Ð°Ð¿ÑÐ¾ÑÑ ÐºÐ°ÑÑÐ¸Ð½ÐºÐ¸ Ð¾ÑÐµÐ½ÐºÐ¸ 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1296144" cy="155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17032"/>
            <a:ext cx="157953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5013176"/>
            <a:ext cx="1171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2276872"/>
            <a:ext cx="14478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987824" y="1412776"/>
            <a:ext cx="568863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  -14-15 баллов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            - 10-13 баллов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                    - 9 баллов </a:t>
            </a:r>
          </a:p>
          <a:p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                     и   ниже.</a:t>
            </a:r>
            <a:endParaRPr lang="ru-RU" sz="4000" dirty="0">
              <a:solidFill>
                <a:srgbClr val="002060"/>
              </a:solidFill>
              <a:latin typeface="Constantia" pitchFamily="18" charset="0"/>
            </a:endParaRPr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4221088"/>
            <a:ext cx="20097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67544" y="1096619"/>
            <a:ext cx="820891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Литература.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Гин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А.. Приемы педагогической техники. М.: Вита-Пресс,  1999 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Шаталов В.Ф. Куда и как исчезли тройки.  М.: Просвещение, 1980 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Учебные пособия.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Арифметика 5 класс. Учебное пособие под ред. С.М. Никольского, М.К.Потапова, Н.Н. Решетникова, А.В.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Шевкина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. М.: Просвещение, 2005 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Дидактические материалы «Арифметика 5». Под ред. М.К.Потапова, А.В.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Шевкина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. М.: Просвещение, 2005 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Математика 5. Тесты. Рабочая тетрадь. Под ред.: Л. Коротковой, Н.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Савинцевой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. М.: Айрис Пресс Рольф,1998 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Математика 5-6. Учебник-собеседник. М.: Просвещение, 1989 г.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43664" cy="1800200"/>
          </a:xfrm>
        </p:spPr>
        <p:txBody>
          <a:bodyPr>
            <a:noAutofit/>
          </a:bodyPr>
          <a:lstStyle/>
          <a:p>
            <a:pPr lvl="0" algn="ctr"/>
            <a:r>
              <a:rPr lang="ru-RU" sz="2400" dirty="0" smtClean="0"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План.</a:t>
            </a:r>
            <a:r>
              <a:rPr lang="ru-RU" sz="2400" b="0" dirty="0" smtClean="0">
                <a:solidFill>
                  <a:srgbClr val="002060"/>
                </a:solidFill>
                <a:effectLst/>
                <a:latin typeface="Constantia" pitchFamily="18" charset="0"/>
                <a:cs typeface="Arial" pitchFamily="34" charset="0"/>
              </a:rPr>
              <a:t/>
            </a:r>
            <a:br>
              <a:rPr lang="ru-RU" sz="2400" b="0" dirty="0" smtClean="0">
                <a:solidFill>
                  <a:srgbClr val="002060"/>
                </a:solidFill>
                <a:effectLst/>
                <a:latin typeface="Constantia" pitchFamily="18" charset="0"/>
                <a:cs typeface="Arial" pitchFamily="34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23528" y="1151903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Разминка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onstant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(позволяет заработать дополнительные баллы, за верный  ответ -1 балл).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                                               Время работы –10 минут.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.Кроссворд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(5 баллов).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Время работы - 5  минут.                               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3.Эврика!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(6 баллов).        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 Время работы-10 минут.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4.Попробуй свои силы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(6 баллов).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            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Время работы-10 минут.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5.А ну-ка реши!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(позволяет заработать дополнительные баллы, за верный ответ -1 балл).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6.Подведение итогов.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7171" name="AutoShape 3" descr="ÐÐ°ÑÑÐ¸Ð½ÐºÐ¸ Ð¿Ð¾ Ð·Ð°Ð¿ÑÐ¾ÑÑ ÐºÐ°ÑÑÐ¸Ð½ÐºÐ¸ ÑÑÐµÐ½Ð°Ñ ÑÐ¾Ð²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725144"/>
            <a:ext cx="18002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717032"/>
            <a:ext cx="8443664" cy="24482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1.Разминка</a:t>
            </a:r>
          </a:p>
          <a:p>
            <a:pPr marL="493776" indent="-457200" algn="l"/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1)Подбери ключевое слово (термин):</a:t>
            </a:r>
          </a:p>
          <a:p>
            <a:pPr marL="493776" indent="-457200" algn="l"/>
            <a:endParaRPr lang="ru-RU" sz="2400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 marL="493776" indent="-457200" algn="l"/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окружность, прямоугольник, квадрат, треугольник</a:t>
            </a:r>
            <a:endParaRPr lang="ru-RU" sz="3200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39552" y="285338"/>
            <a:ext cx="345638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Критерий оценки: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- 16-17 баллов,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-14-15 баллов,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-10-13 баллов,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9 баллов и ниже-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».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764704"/>
            <a:ext cx="21812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149080"/>
            <a:ext cx="7723584" cy="20162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   3) Какую общую фигуру образуют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пары треугольников на рисунке?</a:t>
            </a:r>
            <a:endParaRPr lang="ru-RU" sz="2400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552" y="688362"/>
            <a:ext cx="4464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2) Какая фигура  на рисунке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лишняя? Почему?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708920"/>
            <a:ext cx="3528392" cy="373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04664"/>
            <a:ext cx="328698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4005064"/>
            <a:ext cx="2467000" cy="252028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5) Клоун нарисовал рисунок. Помогите ему сосчитать треугольники</a:t>
            </a:r>
            <a:r>
              <a:rPr lang="ru-RU" dirty="0" smtClean="0"/>
              <a:t>.</a:t>
            </a:r>
          </a:p>
          <a:p>
            <a:pPr algn="l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76673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4) На рисунке изображены фигуры. Каких фигур больше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  треугольников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 или квадратов?</a:t>
            </a:r>
            <a:endParaRPr lang="ru-RU" sz="2400" dirty="0">
              <a:solidFill>
                <a:srgbClr val="002060"/>
              </a:solidFill>
              <a:latin typeface="Constantia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980728"/>
            <a:ext cx="525658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9000"/>
            <a:ext cx="424847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789040"/>
            <a:ext cx="17526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848" y="404664"/>
            <a:ext cx="33843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2. Кроссворд </a:t>
            </a:r>
            <a:endParaRPr lang="ru-RU" sz="3200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1196752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3. Эврика! </a:t>
            </a:r>
            <a:endParaRPr lang="ru-RU" sz="3200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0" y="1785254"/>
            <a:ext cx="856863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Постройте с помощью циркуля и линейки треугольник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ABC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по трем сторонам.</a:t>
            </a:r>
          </a:p>
          <a:p>
            <a:pPr marL="0" lvl="0" algn="l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Вариант №1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6см, 4см, 4см.</a:t>
            </a:r>
            <a:r>
              <a:rPr lang="ru-RU" dirty="0" smtClean="0">
                <a:solidFill>
                  <a:srgbClr val="002060"/>
                </a:solidFill>
                <a:latin typeface="Constantia" pitchFamily="18" charset="0"/>
                <a:cs typeface="Arial" pitchFamily="34" charset="0"/>
              </a:rPr>
              <a:t>                           </a:t>
            </a:r>
            <a:r>
              <a:rPr lang="ru-RU" b="1" dirty="0" smtClean="0">
                <a:solidFill>
                  <a:srgbClr val="7030A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Вариант №2 </a:t>
            </a:r>
            <a:r>
              <a:rPr lang="ru-RU" dirty="0" smtClean="0">
                <a:solidFill>
                  <a:srgbClr val="00206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6см, 6см, 6см.</a:t>
            </a:r>
            <a:endParaRPr lang="ru-RU" dirty="0" smtClean="0">
              <a:solidFill>
                <a:srgbClr val="002060"/>
              </a:solidFill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rgbClr val="002060"/>
                </a:solidFill>
                <a:latin typeface="Constantia" pitchFamily="18" charset="0"/>
                <a:cs typeface="Arial" pitchFamily="34" charset="0"/>
              </a:rPr>
              <a:t> 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Найдите периметр вашего треугольника.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2.Вычислите градусную меру каждого угла треугольника.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3.Найдите сумму углов треугольника.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pic>
        <p:nvPicPr>
          <p:cNvPr id="2050" name="Picture 2" descr="ÐÐ°ÑÑÐ¸Ð½ÐºÐ¸ Ð¿Ð¾ Ð·Ð°Ð¿ÑÐ¾ÑÑ ÐºÐ°ÑÑÐ¸Ð½ÐºÐ¸  ÐÑÑÐ¸Ð¼ÐµÐ´ ÐºÑÐ¸ÑÐ¸Ñ Ð­Ð²ÑÐ¸Ðº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44824"/>
            <a:ext cx="5059278" cy="471222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548681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Сумма углов треугольника</a:t>
            </a:r>
          </a:p>
          <a:p>
            <a:pPr algn="ctr"/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 равна    </a:t>
            </a:r>
            <a:r>
              <a:rPr lang="ru-RU" sz="4000" dirty="0" smtClean="0">
                <a:solidFill>
                  <a:srgbClr val="C00000"/>
                </a:solidFill>
                <a:latin typeface="Constantia" pitchFamily="18" charset="0"/>
              </a:rPr>
              <a:t>180˚</a:t>
            </a:r>
            <a:r>
              <a:rPr lang="ru-RU" sz="4000" dirty="0" smtClean="0">
                <a:solidFill>
                  <a:srgbClr val="002060"/>
                </a:solidFill>
                <a:latin typeface="Constantia" pitchFamily="18" charset="0"/>
              </a:rPr>
              <a:t>. Эврика! </a:t>
            </a:r>
            <a:endParaRPr lang="ru-RU" sz="4000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476672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4. Попробуй свои силы </a:t>
            </a:r>
            <a:endParaRPr lang="ru-RU" sz="3200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1124744"/>
            <a:ext cx="48245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Предлог стоит в моем начале,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В конце же – загородный дом.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А целое вы все решите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Не у доски, а за столом .</a:t>
            </a:r>
            <a:endParaRPr lang="ru-RU" sz="2400" dirty="0">
              <a:solidFill>
                <a:srgbClr val="002060"/>
              </a:solidFill>
              <a:latin typeface="Constant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84984"/>
            <a:ext cx="5179318" cy="326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1800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48680"/>
            <a:ext cx="8262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5 А ну-ка реши!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(дополнительное задание)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Constantia" pitchFamily="18" charset="0"/>
              </a:rPr>
              <a:t>   Выполните действия:</a:t>
            </a:r>
          </a:p>
          <a:p>
            <a:endParaRPr lang="ru-RU" sz="3200" dirty="0" smtClean="0">
              <a:latin typeface="Constantia" pitchFamily="18" charset="0"/>
            </a:endParaRPr>
          </a:p>
          <a:p>
            <a:pPr lvl="0"/>
            <a:r>
              <a:rPr lang="ru-RU" sz="3200" dirty="0" smtClean="0">
                <a:latin typeface="Constantia" pitchFamily="18" charset="0"/>
              </a:rPr>
              <a:t>                1)    89˚59 </a:t>
            </a:r>
            <a:r>
              <a:rPr lang="en-US" sz="3200" dirty="0" smtClean="0">
                <a:latin typeface="Constantia" pitchFamily="18" charset="0"/>
              </a:rPr>
              <a:t>’</a:t>
            </a:r>
            <a:r>
              <a:rPr lang="ru-RU" sz="3200" dirty="0" smtClean="0">
                <a:latin typeface="Constantia" pitchFamily="18" charset="0"/>
              </a:rPr>
              <a:t>59</a:t>
            </a:r>
            <a:r>
              <a:rPr lang="en-US" sz="3200" dirty="0" smtClean="0">
                <a:latin typeface="Constantia" pitchFamily="18" charset="0"/>
              </a:rPr>
              <a:t>”</a:t>
            </a:r>
            <a:r>
              <a:rPr lang="ru-RU" sz="3200" dirty="0" smtClean="0">
                <a:latin typeface="Constantia" pitchFamily="18" charset="0"/>
              </a:rPr>
              <a:t>+1</a:t>
            </a:r>
            <a:r>
              <a:rPr lang="en-US" sz="3200" dirty="0" smtClean="0">
                <a:latin typeface="Constantia" pitchFamily="18" charset="0"/>
              </a:rPr>
              <a:t>”</a:t>
            </a:r>
            <a:r>
              <a:rPr lang="ru-RU" sz="3200" dirty="0" smtClean="0">
                <a:latin typeface="Constantia" pitchFamily="18" charset="0"/>
              </a:rPr>
              <a:t>=</a:t>
            </a:r>
          </a:p>
          <a:p>
            <a:pPr lvl="0"/>
            <a:endParaRPr lang="ru-RU" sz="3200" dirty="0" smtClean="0">
              <a:latin typeface="Constantia" pitchFamily="18" charset="0"/>
            </a:endParaRPr>
          </a:p>
          <a:p>
            <a:r>
              <a:rPr lang="ru-RU" sz="3200" dirty="0" smtClean="0">
                <a:latin typeface="Constantia" pitchFamily="18" charset="0"/>
              </a:rPr>
              <a:t>                 2)   1</a:t>
            </a:r>
            <a:r>
              <a:rPr lang="en-US" sz="3200" dirty="0" smtClean="0">
                <a:latin typeface="Constantia" pitchFamily="18" charset="0"/>
              </a:rPr>
              <a:t>˚</a:t>
            </a:r>
            <a:r>
              <a:rPr lang="ru-RU" sz="3200" dirty="0" smtClean="0">
                <a:latin typeface="Constantia" pitchFamily="18" charset="0"/>
              </a:rPr>
              <a:t>-1</a:t>
            </a:r>
            <a:r>
              <a:rPr lang="en-US" sz="3200" dirty="0" smtClean="0">
                <a:latin typeface="Constantia" pitchFamily="18" charset="0"/>
              </a:rPr>
              <a:t>”</a:t>
            </a:r>
            <a:r>
              <a:rPr lang="ru-RU" sz="3200" dirty="0" smtClean="0">
                <a:latin typeface="Constantia" pitchFamily="18" charset="0"/>
              </a:rPr>
              <a:t>= </a:t>
            </a:r>
            <a:endParaRPr lang="ru-RU" sz="32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116</TotalTime>
  <Words>470</Words>
  <Application>Microsoft Office PowerPoint</Application>
  <PresentationFormat>Экран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Углы. Измерение углов. Треугольник. </vt:lpstr>
      <vt:lpstr>План.  </vt:lpstr>
      <vt:lpstr> </vt:lpstr>
      <vt:lpstr>Слайд 4</vt:lpstr>
      <vt:lpstr> </vt:lpstr>
      <vt:lpstr>Слайд 6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Углы. Измерение углов. Треугольник. </dc:title>
  <dc:creator>ГеоргишанНВ</dc:creator>
  <cp:lastModifiedBy>Георгишан</cp:lastModifiedBy>
  <cp:revision>4</cp:revision>
  <dcterms:created xsi:type="dcterms:W3CDTF">2019-01-18T16:53:53Z</dcterms:created>
  <dcterms:modified xsi:type="dcterms:W3CDTF">2019-01-19T15:25:22Z</dcterms:modified>
</cp:coreProperties>
</file>