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90" r:id="rId3"/>
    <p:sldId id="284" r:id="rId4"/>
    <p:sldId id="286" r:id="rId5"/>
    <p:sldId id="287" r:id="rId6"/>
    <p:sldId id="285" r:id="rId7"/>
    <p:sldId id="282" r:id="rId8"/>
    <p:sldId id="292" r:id="rId9"/>
    <p:sldId id="291" r:id="rId10"/>
    <p:sldId id="266" r:id="rId11"/>
    <p:sldId id="288" r:id="rId12"/>
    <p:sldId id="272" r:id="rId13"/>
    <p:sldId id="277" r:id="rId14"/>
    <p:sldId id="279" r:id="rId15"/>
    <p:sldId id="278" r:id="rId16"/>
    <p:sldId id="265" r:id="rId17"/>
    <p:sldId id="269" r:id="rId18"/>
    <p:sldId id="270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146CD-A5BD-4DA7-A892-CEB1392FAF90}" type="doc">
      <dgm:prSet loTypeId="urn:microsoft.com/office/officeart/2005/8/layout/hProcess1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DD12E4-C6E4-4366-B98E-DA9BE406EDD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Творчество</a:t>
          </a:r>
          <a:endParaRPr lang="ru-RU" sz="1400" b="1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2C23CA-0EFF-45CE-861A-78D350C36516}" type="parTrans" cxnId="{920836B7-513F-45AA-AC6D-8D73CBD172DD}">
      <dgm:prSet/>
      <dgm:spPr/>
      <dgm:t>
        <a:bodyPr/>
        <a:lstStyle/>
        <a:p>
          <a:endParaRPr lang="ru-RU"/>
        </a:p>
      </dgm:t>
    </dgm:pt>
    <dgm:pt modelId="{755D276C-3558-4035-9C74-8A7522B52A3D}" type="sibTrans" cxnId="{920836B7-513F-45AA-AC6D-8D73CBD172DD}">
      <dgm:prSet/>
      <dgm:spPr/>
      <dgm:t>
        <a:bodyPr/>
        <a:lstStyle/>
        <a:p>
          <a:endParaRPr lang="ru-RU"/>
        </a:p>
      </dgm:t>
    </dgm:pt>
    <dgm:pt modelId="{78C3FEAA-80FE-475C-85AF-B2B280AA30D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Опора на собственную активность детей</a:t>
          </a:r>
          <a:endParaRPr lang="ru-RU" sz="1400" b="1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D76C40-0C17-4D70-9F80-528A689ABA5E}" type="parTrans" cxnId="{4EBA46FE-2E11-43AE-8435-66E389D7AC06}">
      <dgm:prSet/>
      <dgm:spPr/>
      <dgm:t>
        <a:bodyPr/>
        <a:lstStyle/>
        <a:p>
          <a:endParaRPr lang="ru-RU"/>
        </a:p>
      </dgm:t>
    </dgm:pt>
    <dgm:pt modelId="{68B6547E-E0CC-4958-BA46-CC4FB02AF3C6}" type="sibTrans" cxnId="{4EBA46FE-2E11-43AE-8435-66E389D7AC06}">
      <dgm:prSet/>
      <dgm:spPr/>
      <dgm:t>
        <a:bodyPr/>
        <a:lstStyle/>
        <a:p>
          <a:endParaRPr lang="ru-RU"/>
        </a:p>
      </dgm:t>
    </dgm:pt>
    <dgm:pt modelId="{3D22F398-AF80-48D6-BB05-4687F78ACF13}">
      <dgm:prSet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Воображение </a:t>
          </a:r>
        </a:p>
        <a:p>
          <a:r>
            <a:rPr lang="ru-RU" sz="1400" b="1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 фантазия </a:t>
          </a:r>
          <a:endParaRPr lang="ru-RU" sz="1400" b="1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D13418-E09B-499A-A3FA-C1C890A6DE41}" type="parTrans" cxnId="{E684D1E0-4B24-4870-BAF5-AD8046DEA3F4}">
      <dgm:prSet/>
      <dgm:spPr/>
      <dgm:t>
        <a:bodyPr/>
        <a:lstStyle/>
        <a:p>
          <a:endParaRPr lang="ru-RU"/>
        </a:p>
      </dgm:t>
    </dgm:pt>
    <dgm:pt modelId="{5C795D50-D0B9-485B-98A2-8A09E87F5C8D}" type="sibTrans" cxnId="{E684D1E0-4B24-4870-BAF5-AD8046DEA3F4}">
      <dgm:prSet/>
      <dgm:spPr/>
      <dgm:t>
        <a:bodyPr/>
        <a:lstStyle/>
        <a:p>
          <a:endParaRPr lang="ru-RU"/>
        </a:p>
      </dgm:t>
    </dgm:pt>
    <dgm:pt modelId="{45DE3CFA-2403-422F-B021-E7028345E31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Ориентация на успех в достижении целей</a:t>
          </a:r>
          <a:endParaRPr lang="ru-RU" sz="1400" b="1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83492B-4EAA-4788-8176-4B82AFA9A321}" type="parTrans" cxnId="{CD9052F5-FBDC-4951-AA28-85B429F04F08}">
      <dgm:prSet/>
      <dgm:spPr/>
      <dgm:t>
        <a:bodyPr/>
        <a:lstStyle/>
        <a:p>
          <a:endParaRPr lang="ru-RU"/>
        </a:p>
      </dgm:t>
    </dgm:pt>
    <dgm:pt modelId="{8F931529-4B6A-49E7-86DF-4F7B3B582D24}" type="sibTrans" cxnId="{CD9052F5-FBDC-4951-AA28-85B429F04F08}">
      <dgm:prSet/>
      <dgm:spPr/>
      <dgm:t>
        <a:bodyPr/>
        <a:lstStyle/>
        <a:p>
          <a:endParaRPr lang="ru-RU"/>
        </a:p>
      </dgm:t>
    </dgm:pt>
    <dgm:pt modelId="{739FF54F-3684-4F45-8CF9-70A1712EB90B}" type="pres">
      <dgm:prSet presAssocID="{5DA146CD-A5BD-4DA7-A892-CEB1392FAF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8DC328-8B43-4E7A-BFBA-AA0098803904}" type="pres">
      <dgm:prSet presAssocID="{5DA146CD-A5BD-4DA7-A892-CEB1392FAF90}" presName="arrow" presStyleLbl="bgShp" presStyleIdx="0" presStyleCnt="1"/>
      <dgm:spPr/>
    </dgm:pt>
    <dgm:pt modelId="{B27A7433-5CB8-4B98-A276-8E387CCCEBD6}" type="pres">
      <dgm:prSet presAssocID="{5DA146CD-A5BD-4DA7-A892-CEB1392FAF90}" presName="points" presStyleCnt="0"/>
      <dgm:spPr/>
    </dgm:pt>
    <dgm:pt modelId="{5066BFA7-38F0-4AE9-B0C9-C5A0535B366D}" type="pres">
      <dgm:prSet presAssocID="{3D22F398-AF80-48D6-BB05-4687F78ACF13}" presName="compositeA" presStyleCnt="0"/>
      <dgm:spPr/>
    </dgm:pt>
    <dgm:pt modelId="{C137A766-D09D-40DF-BE4D-73774D00DDC7}" type="pres">
      <dgm:prSet presAssocID="{3D22F398-AF80-48D6-BB05-4687F78ACF13}" presName="textA" presStyleLbl="revTx" presStyleIdx="0" presStyleCnt="4" custScaleX="166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20AF5-EC21-4808-9EB8-5A191A430BB3}" type="pres">
      <dgm:prSet presAssocID="{3D22F398-AF80-48D6-BB05-4687F78ACF13}" presName="circleA" presStyleLbl="node1" presStyleIdx="0" presStyleCnt="4"/>
      <dgm:spPr/>
    </dgm:pt>
    <dgm:pt modelId="{80273368-011E-4624-8FB4-AE390E407FD5}" type="pres">
      <dgm:prSet presAssocID="{3D22F398-AF80-48D6-BB05-4687F78ACF13}" presName="spaceA" presStyleCnt="0"/>
      <dgm:spPr/>
    </dgm:pt>
    <dgm:pt modelId="{8B1F285D-47A4-440F-8EE3-951B10227AA5}" type="pres">
      <dgm:prSet presAssocID="{5C795D50-D0B9-485B-98A2-8A09E87F5C8D}" presName="space" presStyleCnt="0"/>
      <dgm:spPr/>
    </dgm:pt>
    <dgm:pt modelId="{A5416EAA-B6F6-4F05-9717-533F1F01ED2F}" type="pres">
      <dgm:prSet presAssocID="{DCDD12E4-C6E4-4366-B98E-DA9BE406EDD5}" presName="compositeB" presStyleCnt="0"/>
      <dgm:spPr/>
    </dgm:pt>
    <dgm:pt modelId="{F1922F90-3CCF-4027-9499-AB08229507AC}" type="pres">
      <dgm:prSet presAssocID="{DCDD12E4-C6E4-4366-B98E-DA9BE406EDD5}" presName="textB" presStyleLbl="revTx" presStyleIdx="1" presStyleCnt="4" custScaleX="173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4E418-4052-4EC9-990A-6719D58210D9}" type="pres">
      <dgm:prSet presAssocID="{DCDD12E4-C6E4-4366-B98E-DA9BE406EDD5}" presName="circleB" presStyleLbl="node1" presStyleIdx="1" presStyleCnt="4"/>
      <dgm:spPr/>
    </dgm:pt>
    <dgm:pt modelId="{60EFF6B7-0F61-4ECF-93CA-F3B5E13C8C76}" type="pres">
      <dgm:prSet presAssocID="{DCDD12E4-C6E4-4366-B98E-DA9BE406EDD5}" presName="spaceB" presStyleCnt="0"/>
      <dgm:spPr/>
    </dgm:pt>
    <dgm:pt modelId="{9997855A-15AB-448A-B023-9EBBFB333DFF}" type="pres">
      <dgm:prSet presAssocID="{755D276C-3558-4035-9C74-8A7522B52A3D}" presName="space" presStyleCnt="0"/>
      <dgm:spPr/>
    </dgm:pt>
    <dgm:pt modelId="{BE85BD3E-16D6-4989-9049-3AAEA9280E66}" type="pres">
      <dgm:prSet presAssocID="{78C3FEAA-80FE-475C-85AF-B2B280AA30DE}" presName="compositeA" presStyleCnt="0"/>
      <dgm:spPr/>
    </dgm:pt>
    <dgm:pt modelId="{524D4AB8-9417-42D5-ABE8-B66EF96728E4}" type="pres">
      <dgm:prSet presAssocID="{78C3FEAA-80FE-475C-85AF-B2B280AA30DE}" presName="textA" presStyleLbl="revTx" presStyleIdx="2" presStyleCnt="4" custScaleX="158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D2C4E-3593-41F6-A943-97DEC6FE8AC8}" type="pres">
      <dgm:prSet presAssocID="{78C3FEAA-80FE-475C-85AF-B2B280AA30DE}" presName="circleA" presStyleLbl="node1" presStyleIdx="2" presStyleCnt="4"/>
      <dgm:spPr/>
    </dgm:pt>
    <dgm:pt modelId="{86C0FF79-F27F-4D8E-A4AD-8ADA7EBB3EC7}" type="pres">
      <dgm:prSet presAssocID="{78C3FEAA-80FE-475C-85AF-B2B280AA30DE}" presName="spaceA" presStyleCnt="0"/>
      <dgm:spPr/>
    </dgm:pt>
    <dgm:pt modelId="{98E86471-4724-477F-8825-2FB2B121B553}" type="pres">
      <dgm:prSet presAssocID="{68B6547E-E0CC-4958-BA46-CC4FB02AF3C6}" presName="space" presStyleCnt="0"/>
      <dgm:spPr/>
    </dgm:pt>
    <dgm:pt modelId="{83327844-0EA6-421D-817E-2BC1B043F0FE}" type="pres">
      <dgm:prSet presAssocID="{45DE3CFA-2403-422F-B021-E7028345E31B}" presName="compositeB" presStyleCnt="0"/>
      <dgm:spPr/>
    </dgm:pt>
    <dgm:pt modelId="{4DAB4327-5770-4C49-A032-D776D4D7E4FE}" type="pres">
      <dgm:prSet presAssocID="{45DE3CFA-2403-422F-B021-E7028345E31B}" presName="textB" presStyleLbl="revTx" presStyleIdx="3" presStyleCnt="4" custScaleX="158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47DCD-387A-4061-A40C-D13F0DE70B43}" type="pres">
      <dgm:prSet presAssocID="{45DE3CFA-2403-422F-B021-E7028345E31B}" presName="circleB" presStyleLbl="node1" presStyleIdx="3" presStyleCnt="4"/>
      <dgm:spPr/>
    </dgm:pt>
    <dgm:pt modelId="{E8AEB244-6254-4106-96EC-6DBB39296911}" type="pres">
      <dgm:prSet presAssocID="{45DE3CFA-2403-422F-B021-E7028345E31B}" presName="spaceB" presStyleCnt="0"/>
      <dgm:spPr/>
    </dgm:pt>
  </dgm:ptLst>
  <dgm:cxnLst>
    <dgm:cxn modelId="{CD9052F5-FBDC-4951-AA28-85B429F04F08}" srcId="{5DA146CD-A5BD-4DA7-A892-CEB1392FAF90}" destId="{45DE3CFA-2403-422F-B021-E7028345E31B}" srcOrd="3" destOrd="0" parTransId="{2083492B-4EAA-4788-8176-4B82AFA9A321}" sibTransId="{8F931529-4B6A-49E7-86DF-4F7B3B582D24}"/>
    <dgm:cxn modelId="{8EC0725E-DD8D-43B3-925B-319059CF524F}" type="presOf" srcId="{3D22F398-AF80-48D6-BB05-4687F78ACF13}" destId="{C137A766-D09D-40DF-BE4D-73774D00DDC7}" srcOrd="0" destOrd="0" presId="urn:microsoft.com/office/officeart/2005/8/layout/hProcess11"/>
    <dgm:cxn modelId="{920836B7-513F-45AA-AC6D-8D73CBD172DD}" srcId="{5DA146CD-A5BD-4DA7-A892-CEB1392FAF90}" destId="{DCDD12E4-C6E4-4366-B98E-DA9BE406EDD5}" srcOrd="1" destOrd="0" parTransId="{352C23CA-0EFF-45CE-861A-78D350C36516}" sibTransId="{755D276C-3558-4035-9C74-8A7522B52A3D}"/>
    <dgm:cxn modelId="{4EBA46FE-2E11-43AE-8435-66E389D7AC06}" srcId="{5DA146CD-A5BD-4DA7-A892-CEB1392FAF90}" destId="{78C3FEAA-80FE-475C-85AF-B2B280AA30DE}" srcOrd="2" destOrd="0" parTransId="{66D76C40-0C17-4D70-9F80-528A689ABA5E}" sibTransId="{68B6547E-E0CC-4958-BA46-CC4FB02AF3C6}"/>
    <dgm:cxn modelId="{73E26B2B-F424-4DD7-ACF4-5FFDF4D799B2}" type="presOf" srcId="{45DE3CFA-2403-422F-B021-E7028345E31B}" destId="{4DAB4327-5770-4C49-A032-D776D4D7E4FE}" srcOrd="0" destOrd="0" presId="urn:microsoft.com/office/officeart/2005/8/layout/hProcess11"/>
    <dgm:cxn modelId="{E65B6D59-22D6-4DC6-90C9-AC2A791C5B5A}" type="presOf" srcId="{DCDD12E4-C6E4-4366-B98E-DA9BE406EDD5}" destId="{F1922F90-3CCF-4027-9499-AB08229507AC}" srcOrd="0" destOrd="0" presId="urn:microsoft.com/office/officeart/2005/8/layout/hProcess11"/>
    <dgm:cxn modelId="{6D420AE9-0A0F-4BBB-8A39-0FE14180FDC2}" type="presOf" srcId="{78C3FEAA-80FE-475C-85AF-B2B280AA30DE}" destId="{524D4AB8-9417-42D5-ABE8-B66EF96728E4}" srcOrd="0" destOrd="0" presId="urn:microsoft.com/office/officeart/2005/8/layout/hProcess11"/>
    <dgm:cxn modelId="{68D78C78-F4BA-43F4-9913-1534D011C355}" type="presOf" srcId="{5DA146CD-A5BD-4DA7-A892-CEB1392FAF90}" destId="{739FF54F-3684-4F45-8CF9-70A1712EB90B}" srcOrd="0" destOrd="0" presId="urn:microsoft.com/office/officeart/2005/8/layout/hProcess11"/>
    <dgm:cxn modelId="{E684D1E0-4B24-4870-BAF5-AD8046DEA3F4}" srcId="{5DA146CD-A5BD-4DA7-A892-CEB1392FAF90}" destId="{3D22F398-AF80-48D6-BB05-4687F78ACF13}" srcOrd="0" destOrd="0" parTransId="{9BD13418-E09B-499A-A3FA-C1C890A6DE41}" sibTransId="{5C795D50-D0B9-485B-98A2-8A09E87F5C8D}"/>
    <dgm:cxn modelId="{B6055949-B11F-4A5F-8FE1-F629FB52C34D}" type="presParOf" srcId="{739FF54F-3684-4F45-8CF9-70A1712EB90B}" destId="{748DC328-8B43-4E7A-BFBA-AA0098803904}" srcOrd="0" destOrd="0" presId="urn:microsoft.com/office/officeart/2005/8/layout/hProcess11"/>
    <dgm:cxn modelId="{EBC21A49-9E1B-46BC-823D-33474187012B}" type="presParOf" srcId="{739FF54F-3684-4F45-8CF9-70A1712EB90B}" destId="{B27A7433-5CB8-4B98-A276-8E387CCCEBD6}" srcOrd="1" destOrd="0" presId="urn:microsoft.com/office/officeart/2005/8/layout/hProcess11"/>
    <dgm:cxn modelId="{9894F2E2-BA8A-44B3-AEE3-B107072D49C0}" type="presParOf" srcId="{B27A7433-5CB8-4B98-A276-8E387CCCEBD6}" destId="{5066BFA7-38F0-4AE9-B0C9-C5A0535B366D}" srcOrd="0" destOrd="0" presId="urn:microsoft.com/office/officeart/2005/8/layout/hProcess11"/>
    <dgm:cxn modelId="{49BB9AEB-58D0-4F3C-8D37-77035D7F6019}" type="presParOf" srcId="{5066BFA7-38F0-4AE9-B0C9-C5A0535B366D}" destId="{C137A766-D09D-40DF-BE4D-73774D00DDC7}" srcOrd="0" destOrd="0" presId="urn:microsoft.com/office/officeart/2005/8/layout/hProcess11"/>
    <dgm:cxn modelId="{9A974655-A5EE-42D0-BD3A-8B8EE1DC7B9A}" type="presParOf" srcId="{5066BFA7-38F0-4AE9-B0C9-C5A0535B366D}" destId="{FCA20AF5-EC21-4808-9EB8-5A191A430BB3}" srcOrd="1" destOrd="0" presId="urn:microsoft.com/office/officeart/2005/8/layout/hProcess11"/>
    <dgm:cxn modelId="{CD541F3E-1C95-4235-B866-1D270C7F6762}" type="presParOf" srcId="{5066BFA7-38F0-4AE9-B0C9-C5A0535B366D}" destId="{80273368-011E-4624-8FB4-AE390E407FD5}" srcOrd="2" destOrd="0" presId="urn:microsoft.com/office/officeart/2005/8/layout/hProcess11"/>
    <dgm:cxn modelId="{05C05D71-DAE2-4920-A6DD-2645898EDF80}" type="presParOf" srcId="{B27A7433-5CB8-4B98-A276-8E387CCCEBD6}" destId="{8B1F285D-47A4-440F-8EE3-951B10227AA5}" srcOrd="1" destOrd="0" presId="urn:microsoft.com/office/officeart/2005/8/layout/hProcess11"/>
    <dgm:cxn modelId="{E190C82C-F295-4854-AAA8-9DB262DDA8B1}" type="presParOf" srcId="{B27A7433-5CB8-4B98-A276-8E387CCCEBD6}" destId="{A5416EAA-B6F6-4F05-9717-533F1F01ED2F}" srcOrd="2" destOrd="0" presId="urn:microsoft.com/office/officeart/2005/8/layout/hProcess11"/>
    <dgm:cxn modelId="{4E46A88C-C061-49C5-9B9F-22E37DCA5B62}" type="presParOf" srcId="{A5416EAA-B6F6-4F05-9717-533F1F01ED2F}" destId="{F1922F90-3CCF-4027-9499-AB08229507AC}" srcOrd="0" destOrd="0" presId="urn:microsoft.com/office/officeart/2005/8/layout/hProcess11"/>
    <dgm:cxn modelId="{D2437008-62A9-4E25-B589-8892037116E7}" type="presParOf" srcId="{A5416EAA-B6F6-4F05-9717-533F1F01ED2F}" destId="{F354E418-4052-4EC9-990A-6719D58210D9}" srcOrd="1" destOrd="0" presId="urn:microsoft.com/office/officeart/2005/8/layout/hProcess11"/>
    <dgm:cxn modelId="{63FD8B4D-686A-418F-9F64-5B1018ED3714}" type="presParOf" srcId="{A5416EAA-B6F6-4F05-9717-533F1F01ED2F}" destId="{60EFF6B7-0F61-4ECF-93CA-F3B5E13C8C76}" srcOrd="2" destOrd="0" presId="urn:microsoft.com/office/officeart/2005/8/layout/hProcess11"/>
    <dgm:cxn modelId="{BF7B8683-4887-4FB5-BE01-B933BB1A51E7}" type="presParOf" srcId="{B27A7433-5CB8-4B98-A276-8E387CCCEBD6}" destId="{9997855A-15AB-448A-B023-9EBBFB333DFF}" srcOrd="3" destOrd="0" presId="urn:microsoft.com/office/officeart/2005/8/layout/hProcess11"/>
    <dgm:cxn modelId="{F10F620F-9B35-4991-8266-5B561C9FFB92}" type="presParOf" srcId="{B27A7433-5CB8-4B98-A276-8E387CCCEBD6}" destId="{BE85BD3E-16D6-4989-9049-3AAEA9280E66}" srcOrd="4" destOrd="0" presId="urn:microsoft.com/office/officeart/2005/8/layout/hProcess11"/>
    <dgm:cxn modelId="{71213E19-3D7B-4F81-BADC-1A021A8FAEAA}" type="presParOf" srcId="{BE85BD3E-16D6-4989-9049-3AAEA9280E66}" destId="{524D4AB8-9417-42D5-ABE8-B66EF96728E4}" srcOrd="0" destOrd="0" presId="urn:microsoft.com/office/officeart/2005/8/layout/hProcess11"/>
    <dgm:cxn modelId="{3A3355D3-2C0F-4640-B3DD-6931F01E0330}" type="presParOf" srcId="{BE85BD3E-16D6-4989-9049-3AAEA9280E66}" destId="{F82D2C4E-3593-41F6-A943-97DEC6FE8AC8}" srcOrd="1" destOrd="0" presId="urn:microsoft.com/office/officeart/2005/8/layout/hProcess11"/>
    <dgm:cxn modelId="{D3706276-F560-448E-B801-771FF188D01D}" type="presParOf" srcId="{BE85BD3E-16D6-4989-9049-3AAEA9280E66}" destId="{86C0FF79-F27F-4D8E-A4AD-8ADA7EBB3EC7}" srcOrd="2" destOrd="0" presId="urn:microsoft.com/office/officeart/2005/8/layout/hProcess11"/>
    <dgm:cxn modelId="{4DFEE4FF-42C6-4FAE-99A7-E02E72529109}" type="presParOf" srcId="{B27A7433-5CB8-4B98-A276-8E387CCCEBD6}" destId="{98E86471-4724-477F-8825-2FB2B121B553}" srcOrd="5" destOrd="0" presId="urn:microsoft.com/office/officeart/2005/8/layout/hProcess11"/>
    <dgm:cxn modelId="{45D860C1-06CB-41DF-AF21-8008E846F830}" type="presParOf" srcId="{B27A7433-5CB8-4B98-A276-8E387CCCEBD6}" destId="{83327844-0EA6-421D-817E-2BC1B043F0FE}" srcOrd="6" destOrd="0" presId="urn:microsoft.com/office/officeart/2005/8/layout/hProcess11"/>
    <dgm:cxn modelId="{6A205E93-3D47-400D-93F0-2B48E56FEB42}" type="presParOf" srcId="{83327844-0EA6-421D-817E-2BC1B043F0FE}" destId="{4DAB4327-5770-4C49-A032-D776D4D7E4FE}" srcOrd="0" destOrd="0" presId="urn:microsoft.com/office/officeart/2005/8/layout/hProcess11"/>
    <dgm:cxn modelId="{109FAB44-177F-443D-958F-03859F03D9F3}" type="presParOf" srcId="{83327844-0EA6-421D-817E-2BC1B043F0FE}" destId="{D6447DCD-387A-4061-A40C-D13F0DE70B43}" srcOrd="1" destOrd="0" presId="urn:microsoft.com/office/officeart/2005/8/layout/hProcess11"/>
    <dgm:cxn modelId="{C801343A-E32B-4029-8BCD-23F4ECCAA989}" type="presParOf" srcId="{83327844-0EA6-421D-817E-2BC1B043F0FE}" destId="{E8AEB244-6254-4106-96EC-6DBB3929691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DC328-8B43-4E7A-BFBA-AA0098803904}">
      <dsp:nvSpPr>
        <dsp:cNvPr id="0" name=""/>
        <dsp:cNvSpPr/>
      </dsp:nvSpPr>
      <dsp:spPr>
        <a:xfrm>
          <a:off x="0" y="578640"/>
          <a:ext cx="11540715" cy="771520"/>
        </a:xfrm>
        <a:prstGeom prst="notched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137A766-D09D-40DF-BE4D-73774D00DDC7}">
      <dsp:nvSpPr>
        <dsp:cNvPr id="0" name=""/>
        <dsp:cNvSpPr/>
      </dsp:nvSpPr>
      <dsp:spPr>
        <a:xfrm>
          <a:off x="1751" y="0"/>
          <a:ext cx="2571310" cy="77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Воображение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 фантазия </a:t>
          </a:r>
          <a:endParaRPr lang="ru-RU" sz="1400" b="1" kern="1200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51" y="0"/>
        <a:ext cx="2571310" cy="771520"/>
      </dsp:txXfrm>
    </dsp:sp>
    <dsp:sp modelId="{FCA20AF5-EC21-4808-9EB8-5A191A430BB3}">
      <dsp:nvSpPr>
        <dsp:cNvPr id="0" name=""/>
        <dsp:cNvSpPr/>
      </dsp:nvSpPr>
      <dsp:spPr>
        <a:xfrm>
          <a:off x="1190966" y="867960"/>
          <a:ext cx="192880" cy="1928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922F90-3CCF-4027-9499-AB08229507AC}">
      <dsp:nvSpPr>
        <dsp:cNvPr id="0" name=""/>
        <dsp:cNvSpPr/>
      </dsp:nvSpPr>
      <dsp:spPr>
        <a:xfrm>
          <a:off x="2650403" y="1157281"/>
          <a:ext cx="2681321" cy="77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Творчество</a:t>
          </a:r>
          <a:endParaRPr lang="ru-RU" sz="1400" b="1" kern="1200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50403" y="1157281"/>
        <a:ext cx="2681321" cy="771520"/>
      </dsp:txXfrm>
    </dsp:sp>
    <dsp:sp modelId="{F354E418-4052-4EC9-990A-6719D58210D9}">
      <dsp:nvSpPr>
        <dsp:cNvPr id="0" name=""/>
        <dsp:cNvSpPr/>
      </dsp:nvSpPr>
      <dsp:spPr>
        <a:xfrm>
          <a:off x="3894624" y="867960"/>
          <a:ext cx="192880" cy="1928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4D4AB8-9417-42D5-ABE8-B66EF96728E4}">
      <dsp:nvSpPr>
        <dsp:cNvPr id="0" name=""/>
        <dsp:cNvSpPr/>
      </dsp:nvSpPr>
      <dsp:spPr>
        <a:xfrm>
          <a:off x="5409067" y="0"/>
          <a:ext cx="2449172" cy="77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Опора на собственную активность детей</a:t>
          </a:r>
          <a:endParaRPr lang="ru-RU" sz="1400" b="1" kern="1200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09067" y="0"/>
        <a:ext cx="2449172" cy="771520"/>
      </dsp:txXfrm>
    </dsp:sp>
    <dsp:sp modelId="{F82D2C4E-3593-41F6-A943-97DEC6FE8AC8}">
      <dsp:nvSpPr>
        <dsp:cNvPr id="0" name=""/>
        <dsp:cNvSpPr/>
      </dsp:nvSpPr>
      <dsp:spPr>
        <a:xfrm>
          <a:off x="6537213" y="867960"/>
          <a:ext cx="192880" cy="1928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AB4327-5770-4C49-A032-D776D4D7E4FE}">
      <dsp:nvSpPr>
        <dsp:cNvPr id="0" name=""/>
        <dsp:cNvSpPr/>
      </dsp:nvSpPr>
      <dsp:spPr>
        <a:xfrm>
          <a:off x="7935581" y="1157281"/>
          <a:ext cx="2449311" cy="77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Ориентация на успех в достижении целей</a:t>
          </a:r>
          <a:endParaRPr lang="ru-RU" sz="1400" b="1" kern="1200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35581" y="1157281"/>
        <a:ext cx="2449311" cy="771520"/>
      </dsp:txXfrm>
    </dsp:sp>
    <dsp:sp modelId="{D6447DCD-387A-4061-A40C-D13F0DE70B43}">
      <dsp:nvSpPr>
        <dsp:cNvPr id="0" name=""/>
        <dsp:cNvSpPr/>
      </dsp:nvSpPr>
      <dsp:spPr>
        <a:xfrm>
          <a:off x="9063796" y="867960"/>
          <a:ext cx="192880" cy="1928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954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56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6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21.07.2021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ru-RU" smtClean="0"/>
              <a:pPr/>
              <a:t>21.07.2021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9862" y="1873584"/>
            <a:ext cx="6295869" cy="25603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Тема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Применение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технологии «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Бусография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».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Бусоград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или волшебные игры Феи Бусинки»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6370820" cy="16002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Семинар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ля педагогов детских садов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" b="737"/>
          <a:stretch>
            <a:fillRect/>
          </a:stretch>
        </p:blipFill>
        <p:spPr/>
      </p:pic>
      <p:sp>
        <p:nvSpPr>
          <p:cNvPr id="8" name="Подзаголовок 4"/>
          <p:cNvSpPr txBox="1">
            <a:spLocks/>
          </p:cNvSpPr>
          <p:nvPr/>
        </p:nvSpPr>
        <p:spPr>
          <a:xfrm>
            <a:off x="152400" y="4799351"/>
            <a:ext cx="637082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n w="1905"/>
                <a:gradFill>
                  <a:gsLst>
                    <a:gs pos="0">
                      <a:srgbClr val="C05A3A">
                        <a:shade val="20000"/>
                        <a:satMod val="200000"/>
                      </a:srgbClr>
                    </a:gs>
                    <a:gs pos="78000">
                      <a:srgbClr val="C05A3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05A3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Родионова Татьяна Николаевна, </a:t>
            </a:r>
            <a:endParaRPr lang="ru-RU" b="1" dirty="0">
              <a:ln w="1905"/>
              <a:gradFill>
                <a:gsLst>
                  <a:gs pos="0">
                    <a:srgbClr val="C05A3A">
                      <a:shade val="20000"/>
                      <a:satMod val="200000"/>
                    </a:srgbClr>
                  </a:gs>
                  <a:gs pos="78000">
                    <a:srgbClr val="C05A3A">
                      <a:tint val="90000"/>
                      <a:shade val="89000"/>
                      <a:satMod val="220000"/>
                    </a:srgbClr>
                  </a:gs>
                  <a:gs pos="100000">
                    <a:srgbClr val="C05A3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>
              <a:lnSpc>
                <a:spcPct val="100000"/>
              </a:lnSpc>
            </a:pPr>
            <a:r>
              <a:rPr lang="ru-RU" b="1" dirty="0">
                <a:ln w="1905"/>
                <a:gradFill>
                  <a:gsLst>
                    <a:gs pos="0">
                      <a:srgbClr val="C05A3A">
                        <a:shade val="20000"/>
                        <a:satMod val="200000"/>
                      </a:srgbClr>
                    </a:gs>
                    <a:gs pos="78000">
                      <a:srgbClr val="C05A3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05A3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МБДОУ детского сада № 3 «Сказка» </a:t>
            </a:r>
          </a:p>
          <a:p>
            <a:pPr algn="r">
              <a:lnSpc>
                <a:spcPct val="100000"/>
              </a:lnSpc>
            </a:pPr>
            <a:r>
              <a:rPr lang="ru-RU" b="1" dirty="0">
                <a:ln w="1905"/>
                <a:gradFill>
                  <a:gsLst>
                    <a:gs pos="0">
                      <a:srgbClr val="C05A3A">
                        <a:shade val="20000"/>
                        <a:satMod val="200000"/>
                      </a:srgbClr>
                    </a:gs>
                    <a:gs pos="78000">
                      <a:srgbClr val="C05A3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05A3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города Котовска Тамбовской области.</a:t>
            </a:r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516" y="-125866"/>
            <a:ext cx="9601200" cy="103685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«БУКВА ПОТЕРЯЛАСЬ»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object 2"/>
          <p:cNvSpPr/>
          <p:nvPr/>
        </p:nvSpPr>
        <p:spPr>
          <a:xfrm>
            <a:off x="220447" y="1081276"/>
            <a:ext cx="1836953" cy="1849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/>
          <p:nvPr/>
        </p:nvSpPr>
        <p:spPr>
          <a:xfrm>
            <a:off x="2066259" y="1507993"/>
            <a:ext cx="2087880" cy="1849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/>
          <p:cNvSpPr/>
          <p:nvPr/>
        </p:nvSpPr>
        <p:spPr>
          <a:xfrm>
            <a:off x="4154139" y="1227934"/>
            <a:ext cx="1950720" cy="1849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/>
          <p:cNvSpPr/>
          <p:nvPr/>
        </p:nvSpPr>
        <p:spPr>
          <a:xfrm>
            <a:off x="6554437" y="5230142"/>
            <a:ext cx="1565113" cy="154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/>
          <p:nvPr/>
        </p:nvSpPr>
        <p:spPr>
          <a:xfrm>
            <a:off x="8435865" y="5249869"/>
            <a:ext cx="1620169" cy="15290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/>
          <p:cNvSpPr/>
          <p:nvPr/>
        </p:nvSpPr>
        <p:spPr>
          <a:xfrm>
            <a:off x="220448" y="3077258"/>
            <a:ext cx="2008136" cy="18618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/>
          <p:nvPr/>
        </p:nvSpPr>
        <p:spPr>
          <a:xfrm>
            <a:off x="2346960" y="3386833"/>
            <a:ext cx="2156991" cy="19247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"/>
          <p:cNvSpPr/>
          <p:nvPr/>
        </p:nvSpPr>
        <p:spPr>
          <a:xfrm>
            <a:off x="195282" y="5068132"/>
            <a:ext cx="1889760" cy="17226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/>
          <p:nvPr/>
        </p:nvSpPr>
        <p:spPr>
          <a:xfrm>
            <a:off x="2228583" y="5076012"/>
            <a:ext cx="1925556" cy="1722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"/>
          <p:cNvSpPr/>
          <p:nvPr/>
        </p:nvSpPr>
        <p:spPr>
          <a:xfrm>
            <a:off x="10267031" y="5249869"/>
            <a:ext cx="1406809" cy="15290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"/>
          <p:cNvSpPr/>
          <p:nvPr/>
        </p:nvSpPr>
        <p:spPr>
          <a:xfrm>
            <a:off x="4524151" y="2930601"/>
            <a:ext cx="1804701" cy="20084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"/>
          <p:cNvSpPr/>
          <p:nvPr/>
        </p:nvSpPr>
        <p:spPr>
          <a:xfrm>
            <a:off x="4395850" y="5056286"/>
            <a:ext cx="1933002" cy="17226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" descr="H:\бусоград  фото Самородова\100NIKON\DSCN008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37" y="1056762"/>
            <a:ext cx="5332699" cy="3999524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БУКВА ПОТЕРЯЛАСЬ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370948" y="5348338"/>
            <a:ext cx="4420252" cy="839102"/>
          </a:xfrm>
          <a:solidFill>
            <a:srgbClr val="FF6600"/>
          </a:solidFill>
        </p:spPr>
        <p:txBody>
          <a:bodyPr>
            <a:normAutofit/>
          </a:bodyPr>
          <a:lstStyle/>
          <a:p>
            <a:endParaRPr lang="ru-RU" sz="3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4"/>
          </p:nvPr>
        </p:nvSpPr>
        <p:spPr>
          <a:solidFill>
            <a:srgbClr val="00FF0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0" name="object 2"/>
          <p:cNvSpPr/>
          <p:nvPr/>
        </p:nvSpPr>
        <p:spPr>
          <a:xfrm>
            <a:off x="1325880" y="1554480"/>
            <a:ext cx="4465320" cy="3642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/>
          <p:nvPr/>
        </p:nvSpPr>
        <p:spPr>
          <a:xfrm>
            <a:off x="6370319" y="1554480"/>
            <a:ext cx="4556761" cy="3623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2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БУКВА ПОТЕРЯЛАСЬ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1 команда</a:t>
            </a:r>
            <a:endParaRPr lang="ru-RU" sz="3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lvl="0"/>
            <a:r>
              <a:rPr lang="ru-RU" sz="3600" b="1" dirty="0" smtClean="0">
                <a:solidFill>
                  <a:prstClr val="white"/>
                </a:solidFill>
              </a:rPr>
              <a:t>2 </a:t>
            </a:r>
            <a:r>
              <a:rPr lang="ru-RU" sz="3600" b="1" dirty="0">
                <a:solidFill>
                  <a:prstClr val="white"/>
                </a:solidFill>
              </a:rPr>
              <a:t>команда</a:t>
            </a:r>
          </a:p>
          <a:p>
            <a:endParaRPr lang="ru-RU" dirty="0"/>
          </a:p>
        </p:txBody>
      </p:sp>
      <p:sp>
        <p:nvSpPr>
          <p:cNvPr id="10" name="object 2"/>
          <p:cNvSpPr/>
          <p:nvPr/>
        </p:nvSpPr>
        <p:spPr>
          <a:xfrm>
            <a:off x="6278880" y="1554477"/>
            <a:ext cx="4724400" cy="3769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5385753"/>
            <a:ext cx="44196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5385752"/>
            <a:ext cx="44196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ject 2"/>
          <p:cNvSpPr/>
          <p:nvPr/>
        </p:nvSpPr>
        <p:spPr>
          <a:xfrm>
            <a:off x="1268463" y="1600196"/>
            <a:ext cx="4595393" cy="36777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БУКВА ПОТЕРЯЛАСЬ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1 команда</a:t>
            </a:r>
            <a:endParaRPr lang="ru-RU" sz="3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lvl="0"/>
            <a:r>
              <a:rPr lang="ru-RU" sz="3600" b="1" dirty="0" smtClean="0">
                <a:solidFill>
                  <a:prstClr val="white"/>
                </a:solidFill>
              </a:rPr>
              <a:t>2 </a:t>
            </a:r>
            <a:r>
              <a:rPr lang="ru-RU" sz="3600" b="1" dirty="0">
                <a:solidFill>
                  <a:prstClr val="white"/>
                </a:solidFill>
              </a:rPr>
              <a:t>команда</a:t>
            </a:r>
          </a:p>
          <a:p>
            <a:endParaRPr lang="ru-RU" dirty="0"/>
          </a:p>
        </p:txBody>
      </p:sp>
      <p:sp>
        <p:nvSpPr>
          <p:cNvPr id="9" name="object 2"/>
          <p:cNvSpPr/>
          <p:nvPr/>
        </p:nvSpPr>
        <p:spPr>
          <a:xfrm>
            <a:off x="1317729" y="1560930"/>
            <a:ext cx="4580151" cy="3762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/>
          <p:cNvSpPr/>
          <p:nvPr/>
        </p:nvSpPr>
        <p:spPr>
          <a:xfrm>
            <a:off x="6270727" y="1560930"/>
            <a:ext cx="4641113" cy="3762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5385753"/>
            <a:ext cx="44196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5385752"/>
            <a:ext cx="44196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5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БУКВА ПОТЕРЯЛАСЬ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1 команда</a:t>
            </a:r>
            <a:endParaRPr lang="ru-RU" sz="3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lvl="0"/>
            <a:r>
              <a:rPr lang="ru-RU" sz="3600" b="1" dirty="0" smtClean="0">
                <a:solidFill>
                  <a:prstClr val="white"/>
                </a:solidFill>
              </a:rPr>
              <a:t>2 </a:t>
            </a:r>
            <a:r>
              <a:rPr lang="ru-RU" sz="3600" b="1" dirty="0">
                <a:solidFill>
                  <a:prstClr val="white"/>
                </a:solidFill>
              </a:rPr>
              <a:t>команда</a:t>
            </a:r>
          </a:p>
          <a:p>
            <a:endParaRPr lang="ru-RU" dirty="0"/>
          </a:p>
        </p:txBody>
      </p:sp>
      <p:sp>
        <p:nvSpPr>
          <p:cNvPr id="7" name="object 2"/>
          <p:cNvSpPr/>
          <p:nvPr/>
        </p:nvSpPr>
        <p:spPr>
          <a:xfrm>
            <a:off x="1256769" y="1560930"/>
            <a:ext cx="4686831" cy="3762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/>
          <p:nvPr/>
        </p:nvSpPr>
        <p:spPr>
          <a:xfrm>
            <a:off x="6286502" y="1560930"/>
            <a:ext cx="4732018" cy="3764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5385753"/>
            <a:ext cx="44196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5385752"/>
            <a:ext cx="44196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4"/>
          <p:cNvSpPr txBox="1">
            <a:spLocks/>
          </p:cNvSpPr>
          <p:nvPr/>
        </p:nvSpPr>
        <p:spPr>
          <a:xfrm>
            <a:off x="457200" y="1905000"/>
            <a:ext cx="10972800" cy="44043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Ближайшей перспективой своей педагогической деятельности мы видим разработку собственных подходов к развитию познавательной, творческой деятельности, активности обучающихся через увеличение  и совершенствования игры с бусами. </a:t>
            </a:r>
          </a:p>
          <a:p>
            <a:pPr algn="ctr">
              <a:buFont typeface="Arial" panose="020B0604020202020204" pitchFamily="34" charset="0"/>
              <a:buNone/>
            </a:pPr>
            <a:endParaRPr lang="ru-RU" sz="32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9" name="Picture 3" descr="C:\Users\1\Desktop\Бусы\скачанные файлы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560835">
            <a:off x="8806741" y="1189286"/>
            <a:ext cx="3932019" cy="229887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3427" y="4125788"/>
            <a:ext cx="3057355" cy="229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6455">
            <a:off x="194176" y="396802"/>
            <a:ext cx="3400466" cy="231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170" y="4774538"/>
            <a:ext cx="2777949" cy="208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30" b="15463"/>
          <a:stretch/>
        </p:blipFill>
        <p:spPr>
          <a:xfrm>
            <a:off x="4168535" y="389209"/>
            <a:ext cx="5364088" cy="2575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91" b="4303"/>
          <a:stretch/>
        </p:blipFill>
        <p:spPr>
          <a:xfrm>
            <a:off x="8886119" y="3963008"/>
            <a:ext cx="3054045" cy="2618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object 3"/>
          <p:cNvSpPr/>
          <p:nvPr/>
        </p:nvSpPr>
        <p:spPr>
          <a:xfrm>
            <a:off x="2890520" y="3577714"/>
            <a:ext cx="2795906" cy="32232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e-proza.ru/data/imagegallery/184d1125-de91-b397-16fa-938d613b50fd/39bbd633-a000-32cf-93d2-41cad9917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119063"/>
            <a:ext cx="3248982" cy="39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d5DWCxFO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19063"/>
            <a:ext cx="3202851" cy="39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fs.nashaucheba.ru/tw_files2/urls_3/1236/d-1235418/1235418_html_m78b258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80" y="1471999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/>
          </p:cNvSpPr>
          <p:nvPr/>
        </p:nvSpPr>
        <p:spPr>
          <a:xfrm>
            <a:off x="0" y="4393096"/>
            <a:ext cx="11860696" cy="2464904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2800" dirty="0" smtClean="0">
                <a:latin typeface="Arial" charset="0"/>
              </a:rPr>
              <a:t>    Хорошая речь – важнейшее условие всестороннего полноценного развития детей. Чем богаче и правильнее у ребёнка речь, тем легче ему высказывать свои мысли, тем шире его возможности в познании окружающей действительности, тем содержательнее и полноценнее отношения со сверстниками и взрослыми, тем активнее осуществляется его психическое развитие.</a:t>
            </a:r>
            <a:endParaRPr lang="ru-RU" altLang="ru-RU" sz="28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ru-RU" alt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Успехов и смелых  творческих достижений</a:t>
            </a:r>
            <a:r>
              <a:rPr lang="ru-RU" alt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40963" name="Picture 21" descr="H:\Documents and Settings\Aida\Рабочий стол\НОвая ГРАФИКА сборник\КАРТИНКИ СБОРНИК_ школьные\Копия boworms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7695" y="1319134"/>
            <a:ext cx="4387052" cy="412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1968501" y="5445126"/>
            <a:ext cx="90233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400" b="0" dirty="0">
                <a:ln w="18415" cmpd="sng">
                  <a:solidFill>
                    <a:srgbClr val="595959"/>
                  </a:solidFill>
                  <a:prstDash val="solid"/>
                </a:ln>
                <a:solidFill>
                  <a:srgbClr val="59595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36245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13" y="364848"/>
            <a:ext cx="11883813" cy="7705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6455" marR="5080" indent="-834390">
              <a:lnSpc>
                <a:spcPct val="153800"/>
              </a:lnSpc>
              <a:spcBef>
                <a:spcPts val="95"/>
              </a:spcBef>
            </a:pPr>
            <a:r>
              <a:rPr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 белом свете чудесный город,  и называется он Бусоград.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9560" y="5961401"/>
            <a:ext cx="11704320" cy="8106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500"/>
              </a:lnSpc>
              <a:spcBef>
                <a:spcPts val="100"/>
              </a:spcBef>
            </a:pPr>
            <a:r>
              <a:rPr sz="2400" b="1" spc="-1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Бусоград </a:t>
            </a:r>
            <a:r>
              <a:rPr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4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сказочно </a:t>
            </a:r>
            <a:r>
              <a:rPr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 город! </a:t>
            </a:r>
            <a:r>
              <a:rPr sz="24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дом  декорирован </a:t>
            </a:r>
            <a:r>
              <a:rPr sz="24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бусинами, </a:t>
            </a:r>
            <a:r>
              <a:rPr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балкончик</a:t>
            </a:r>
            <a:r>
              <a:rPr sz="2400" b="1" spc="-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цветами</a:t>
            </a:r>
            <a:r>
              <a:rPr sz="24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24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крыши </a:t>
            </a:r>
            <a:r>
              <a:rPr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сверкают </a:t>
            </a:r>
            <a:r>
              <a:rPr sz="24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затейливыми</a:t>
            </a:r>
            <a:r>
              <a:rPr sz="2400" b="1" spc="-12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решётками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066" y="1541801"/>
            <a:ext cx="3242733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78784" y="1523872"/>
            <a:ext cx="4876800" cy="2805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60232" y="1541801"/>
            <a:ext cx="3731768" cy="403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6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.elitsy.ru/media/cache/59/3a/593ace1f929287068b468249cb5e69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36" l="0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80" y="1534926"/>
            <a:ext cx="5155638" cy="591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www.baby.ru/storage/2/1/2/3/4305971.18484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www.baby.ru/storage/2/1/2/3/4305971.184843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www.baby.ru/storage/2/1/2/3/4305971.184843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90000" l="1167" r="94000">
                        <a14:foregroundMark x1="34000" y1="30250" x2="34000" y2="30250"/>
                        <a14:backgroundMark x1="6833" y1="62875" x2="6833" y2="62875"/>
                        <a14:backgroundMark x1="11167" y1="62875" x2="11167" y2="62875"/>
                        <a14:backgroundMark x1="33167" y1="30500" x2="33167" y2="30500"/>
                        <a14:backgroundMark x1="37667" y1="30500" x2="37667" y2="30500"/>
                        <a14:backgroundMark x1="30000" y1="31375" x2="30000" y2="31375"/>
                        <a14:backgroundMark x1="34833" y1="43375" x2="34833" y2="43375"/>
                        <a14:backgroundMark x1="74333" y1="26000" x2="74333" y2="26000"/>
                        <a14:backgroundMark x1="70833" y1="28125" x2="70833" y2="28125"/>
                        <a14:backgroundMark x1="72333" y1="24250" x2="72333" y2="24250"/>
                        <a14:backgroundMark x1="76000" y1="39250" x2="76000" y2="39250"/>
                        <a14:backgroundMark x1="70833" y1="37750" x2="70833" y2="37750"/>
                        <a14:backgroundMark x1="70000" y1="47000" x2="70000" y2="47000"/>
                        <a14:backgroundMark x1="33667" y1="32000" x2="33667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26" y="2351052"/>
            <a:ext cx="3694467" cy="492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1" descr="https://www.baby.ru/storage/2/1/2/3/4305971.184848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0" l="0" r="99000">
                        <a14:backgroundMark x1="49167" y1="3875" x2="49167" y2="3875"/>
                        <a14:backgroundMark x1="32833" y1="2500" x2="32833" y2="2500"/>
                        <a14:backgroundMark x1="22667" y1="2250" x2="22667" y2="2250"/>
                        <a14:backgroundMark x1="12500" y1="3000" x2="12500" y2="3000"/>
                        <a14:backgroundMark x1="20500" y1="4625" x2="20500" y2="4625"/>
                        <a14:backgroundMark x1="7667" y1="21375" x2="7667" y2="21375"/>
                        <a14:backgroundMark x1="9000" y1="37000" x2="9000" y2="37000"/>
                        <a14:backgroundMark x1="6333" y1="57625" x2="6333" y2="57625"/>
                        <a14:backgroundMark x1="10833" y1="44875" x2="10833" y2="44875"/>
                        <a14:backgroundMark x1="18500" y1="33875" x2="18500" y2="33875"/>
                        <a14:backgroundMark x1="11500" y1="39625" x2="11500" y2="39625"/>
                        <a14:backgroundMark x1="2167" y1="32000" x2="2167" y2="32000"/>
                        <a14:backgroundMark x1="3167" y1="41750" x2="3167" y2="41750"/>
                        <a14:backgroundMark x1="17000" y1="46125" x2="17000" y2="46125"/>
                        <a14:backgroundMark x1="8667" y1="47250" x2="8667" y2="47250"/>
                        <a14:backgroundMark x1="23000" y1="36250" x2="23000" y2="36250"/>
                        <a14:backgroundMark x1="24667" y1="26250" x2="24667" y2="26250"/>
                        <a14:backgroundMark x1="24667" y1="31500" x2="24667" y2="31500"/>
                        <a14:backgroundMark x1="15333" y1="32625" x2="15333" y2="32625"/>
                        <a14:backgroundMark x1="28167" y1="44375" x2="28167" y2="44375"/>
                        <a14:backgroundMark x1="30000" y1="39625" x2="30000" y2="39625"/>
                        <a14:backgroundMark x1="79833" y1="32875" x2="79833" y2="32875"/>
                        <a14:backgroundMark x1="78333" y1="33875" x2="78333" y2="33875"/>
                        <a14:backgroundMark x1="5167" y1="35250" x2="5167" y2="35250"/>
                        <a14:backgroundMark x1="7000" y1="45125" x2="7000" y2="45125"/>
                        <a14:backgroundMark x1="16000" y1="43250" x2="16000" y2="43250"/>
                        <a14:backgroundMark x1="30000" y1="45375" x2="30000" y2="45375"/>
                        <a14:backgroundMark x1="26500" y1="45375" x2="26500" y2="4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79" y="1534926"/>
            <a:ext cx="3211831" cy="428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http://www.v3toys.ru/kiwi-public-data/Kiwi_Img/9216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00" l="333" r="98000">
                        <a14:foregroundMark x1="44444" y1="79889" x2="44444" y2="79889"/>
                        <a14:foregroundMark x1="45222" y1="70333" x2="45222" y2="70333"/>
                        <a14:foregroundMark x1="48667" y1="72444" x2="48667" y2="7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6154" r="17890" b="4061"/>
          <a:stretch/>
        </p:blipFill>
        <p:spPr bwMode="auto">
          <a:xfrm>
            <a:off x="-350522" y="-342584"/>
            <a:ext cx="4473909" cy="657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3322320" y="122237"/>
            <a:ext cx="886968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146685" indent="-254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 этим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городом  </a:t>
            </a:r>
            <a:r>
              <a:rPr sz="2400" b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Фея Бусинка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любят, потому что</a:t>
            </a:r>
            <a:r>
              <a:rPr sz="2400" spc="-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необыкновенно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красивая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умная и</a:t>
            </a:r>
            <a:r>
              <a:rPr sz="2400" spc="-5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 добрая! Бусинка тоже  всех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и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старается 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spc="-8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своём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</a:t>
            </a:r>
            <a:r>
              <a:rPr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интересной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радостной.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</a:t>
            </a:r>
            <a:r>
              <a:rPr sz="2400" spc="-7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 </a:t>
            </a:r>
            <a:r>
              <a:rPr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придумывает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r>
              <a:rPr sz="2400" spc="-5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sz="2400" spc="-6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увлекательные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устраивает</a:t>
            </a:r>
            <a:r>
              <a:rPr sz="2400" spc="-1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</a:t>
            </a: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праздники.</a:t>
            </a:r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25" b="90000" l="5333" r="90000">
                        <a14:backgroundMark x1="58500" y1="23875" x2="58500" y2="23875"/>
                        <a14:backgroundMark x1="57167" y1="30000" x2="57167" y2="30000"/>
                        <a14:backgroundMark x1="54667" y1="33375" x2="54667" y2="33375"/>
                        <a14:backgroundMark x1="57833" y1="33375" x2="57833" y2="33375"/>
                        <a14:backgroundMark x1="68500" y1="43000" x2="68500" y2="43000"/>
                        <a14:backgroundMark x1="60333" y1="43000" x2="60333" y2="43000"/>
                        <a14:backgroundMark x1="21333" y1="40125" x2="21333" y2="40125"/>
                        <a14:backgroundMark x1="25500" y1="37125" x2="25500" y2="37125"/>
                        <a14:backgroundMark x1="20500" y1="66625" x2="20500" y2="66625"/>
                        <a14:backgroundMark x1="49000" y1="79125" x2="49000" y2="79125"/>
                        <a14:backgroundMark x1="59167" y1="81500" x2="59167" y2="81500"/>
                        <a14:backgroundMark x1="45667" y1="17250" x2="45667" y2="17250"/>
                        <a14:backgroundMark x1="45000" y1="13250" x2="45000" y2="13250"/>
                        <a14:backgroundMark x1="43333" y1="15125" x2="43333" y2="15125"/>
                        <a14:backgroundMark x1="44333" y1="19125" x2="44333" y2="1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336">
            <a:off x="1558072" y="3006248"/>
            <a:ext cx="3528496" cy="470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4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трелка углом 32"/>
          <p:cNvSpPr/>
          <p:nvPr/>
        </p:nvSpPr>
        <p:spPr>
          <a:xfrm rot="10800000" flipH="1">
            <a:off x="107951" y="4256089"/>
            <a:ext cx="685800" cy="1069975"/>
          </a:xfrm>
          <a:prstGeom prst="bentArrow">
            <a:avLst>
              <a:gd name="adj1" fmla="val 25000"/>
              <a:gd name="adj2" fmla="val 21470"/>
              <a:gd name="adj3" fmla="val 45687"/>
              <a:gd name="adj4" fmla="val 327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19426B"/>
              </a:solidFill>
            </a:endParaRPr>
          </a:p>
        </p:txBody>
      </p:sp>
      <p:sp>
        <p:nvSpPr>
          <p:cNvPr id="26" name="Загнутый угол 25"/>
          <p:cNvSpPr/>
          <p:nvPr/>
        </p:nvSpPr>
        <p:spPr>
          <a:xfrm>
            <a:off x="3142192" y="1081409"/>
            <a:ext cx="4942416" cy="1223963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5183717" y="2438400"/>
            <a:ext cx="1524000" cy="88265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 rot="10800000" flipH="1">
            <a:off x="793751" y="2132014"/>
            <a:ext cx="4222749" cy="1069975"/>
          </a:xfrm>
          <a:prstGeom prst="bentArrow">
            <a:avLst>
              <a:gd name="adj1" fmla="val 25000"/>
              <a:gd name="adj2" fmla="val 38360"/>
              <a:gd name="adj3" fmla="val 45687"/>
              <a:gd name="adj4" fmla="val 411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19426B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733" y="3321050"/>
            <a:ext cx="12124267" cy="93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ребёнком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наконец-то признали право быть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личностью!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Улыбающееся лицо 17"/>
          <p:cNvSpPr/>
          <p:nvPr/>
        </p:nvSpPr>
        <p:spPr>
          <a:xfrm>
            <a:off x="5613401" y="2209800"/>
            <a:ext cx="666751" cy="457200"/>
          </a:xfrm>
          <a:prstGeom prst="smileyFace">
            <a:avLst>
              <a:gd name="adj" fmla="val -465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645822697"/>
              </p:ext>
            </p:extLst>
          </p:nvPr>
        </p:nvGraphicFramePr>
        <p:xfrm>
          <a:off x="450851" y="4256088"/>
          <a:ext cx="11540715" cy="192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AutoShape 53"/>
          <p:cNvSpPr>
            <a:spLocks noChangeArrowheads="1"/>
          </p:cNvSpPr>
          <p:nvPr/>
        </p:nvSpPr>
        <p:spPr bwMode="gray">
          <a:xfrm>
            <a:off x="90507" y="6080760"/>
            <a:ext cx="11838516" cy="74199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1pPr>
            <a:lvl2pPr marL="742950" indent="-285750"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2pPr>
            <a:lvl3pPr marL="1143000" indent="-228600"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3pPr>
            <a:lvl4pPr marL="1600200" indent="-228600"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4pPr>
            <a:lvl5pPr marL="2057400" indent="-228600"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5pPr>
            <a:lvl6pPr marL="2514600" indent="-228600" algn="ctr" defTabSz="574675" eaLnBrk="0" fontAlgn="base" hangingPunct="0">
              <a:spcBef>
                <a:spcPts val="625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6pPr>
            <a:lvl7pPr marL="2971800" indent="-228600" algn="ctr" defTabSz="574675" eaLnBrk="0" fontAlgn="base" hangingPunct="0">
              <a:spcBef>
                <a:spcPts val="625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7pPr>
            <a:lvl8pPr marL="3429000" indent="-228600" algn="ctr" defTabSz="574675" eaLnBrk="0" fontAlgn="base" hangingPunct="0">
              <a:spcBef>
                <a:spcPts val="625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8pPr>
            <a:lvl9pPr marL="3886200" indent="-228600" algn="ctr" defTabSz="574675" eaLnBrk="0" fontAlgn="base" hangingPunct="0">
              <a:spcBef>
                <a:spcPts val="625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ru-RU" altLang="ru-RU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В итоге </a:t>
            </a:r>
            <a:r>
              <a:rPr lang="ru-RU" alt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помогает 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достичь целевых ориентиров в интеллектуальном и эмоциональном развитии на </a:t>
            </a:r>
            <a:r>
              <a:rPr lang="ru-RU" alt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этапе </a:t>
            </a:r>
            <a:endParaRPr lang="ru-RU" altLang="ru-RU" sz="18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завершения дошкольного </a:t>
            </a:r>
            <a:r>
              <a:rPr lang="ru-RU" alt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образования .</a:t>
            </a:r>
            <a:endParaRPr lang="ru-RU" altLang="ru-RU" sz="18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19" name="Стрелка углом 18"/>
          <p:cNvSpPr/>
          <p:nvPr/>
        </p:nvSpPr>
        <p:spPr>
          <a:xfrm rot="10800000">
            <a:off x="6864352" y="2133601"/>
            <a:ext cx="3803649" cy="1069975"/>
          </a:xfrm>
          <a:prstGeom prst="bentArrow">
            <a:avLst>
              <a:gd name="adj1" fmla="val 25000"/>
              <a:gd name="adj2" fmla="val 38360"/>
              <a:gd name="adj3" fmla="val 45687"/>
              <a:gd name="adj4" fmla="val 411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19426B"/>
              </a:solidFill>
            </a:endParaRPr>
          </a:p>
        </p:txBody>
      </p:sp>
      <p:sp>
        <p:nvSpPr>
          <p:cNvPr id="25" name="Загнутый угол 24"/>
          <p:cNvSpPr/>
          <p:nvPr/>
        </p:nvSpPr>
        <p:spPr>
          <a:xfrm>
            <a:off x="67734" y="1095376"/>
            <a:ext cx="2837391" cy="1223963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Загнутый угол 26"/>
          <p:cNvSpPr/>
          <p:nvPr/>
        </p:nvSpPr>
        <p:spPr>
          <a:xfrm>
            <a:off x="8304247" y="1095376"/>
            <a:ext cx="3887755" cy="1223963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>
          <a:xfrm>
            <a:off x="3142192" y="1073152"/>
            <a:ext cx="4942416" cy="12525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defRPr/>
            </a:pPr>
            <a:r>
              <a:rPr lang="ru-RU" b="1" dirty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</a:rPr>
              <a:t>В</a:t>
            </a:r>
            <a:r>
              <a:rPr lang="ru-RU" b="1" dirty="0" smtClean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</a:rPr>
              <a:t>озросшая потребность </a:t>
            </a:r>
            <a:r>
              <a:rPr lang="ru-RU" b="1" dirty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</a:rPr>
              <a:t>общества в людях, обладающих нестандартным мышлением, способных созидать новое в различных сферах жизни</a:t>
            </a:r>
            <a:endParaRPr lang="ru-RU" sz="2800" dirty="0">
              <a:solidFill>
                <a:srgbClr val="19426B"/>
              </a:solidFill>
            </a:endParaRP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8304248" y="1095376"/>
            <a:ext cx="3887753" cy="10953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algn="ctr">
              <a:defRPr/>
            </a:pPr>
            <a:endParaRPr lang="ru-RU" b="1" dirty="0" smtClean="0">
              <a:solidFill>
                <a:prstClr val="black">
                  <a:lumMod val="75000"/>
                </a:prstClr>
              </a:solidFill>
              <a:latin typeface="Arial" panose="020B0604020202020204" pitchFamily="34" charset="0"/>
            </a:endParaRPr>
          </a:p>
          <a:p>
            <a:pPr marL="342900" indent="-342900" algn="ctr">
              <a:defRPr/>
            </a:pPr>
            <a:r>
              <a:rPr lang="ru-RU" b="1" dirty="0" smtClean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</a:rPr>
              <a:t>Происходящие </a:t>
            </a:r>
            <a:r>
              <a:rPr lang="ru-RU" b="1" dirty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</a:rPr>
              <a:t>изменения в системе дошкольного обучения и воспитания</a:t>
            </a:r>
            <a:endParaRPr lang="ru-RU" sz="2800" dirty="0">
              <a:solidFill>
                <a:srgbClr val="19426B"/>
              </a:solidFill>
            </a:endParaRPr>
          </a:p>
        </p:txBody>
      </p:sp>
      <p:sp>
        <p:nvSpPr>
          <p:cNvPr id="32" name="Содержимое 2"/>
          <p:cNvSpPr txBox="1">
            <a:spLocks/>
          </p:cNvSpPr>
          <p:nvPr/>
        </p:nvSpPr>
        <p:spPr>
          <a:xfrm>
            <a:off x="44450" y="1120776"/>
            <a:ext cx="2860673" cy="12271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defRPr/>
            </a:pPr>
            <a:r>
              <a:rPr lang="ru-RU" b="1" dirty="0" smtClean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</a:rPr>
              <a:t>Значимость способностей </a:t>
            </a:r>
            <a:r>
              <a:rPr lang="ru-RU" b="1" dirty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</a:rPr>
              <a:t>для </a:t>
            </a:r>
            <a:r>
              <a:rPr lang="ru-RU" b="1" dirty="0" smtClean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</a:rPr>
              <a:t>развития личности</a:t>
            </a:r>
            <a:endParaRPr lang="ru-RU" dirty="0">
              <a:solidFill>
                <a:srgbClr val="19426B"/>
              </a:solidFill>
            </a:endParaRPr>
          </a:p>
        </p:txBody>
      </p:sp>
      <p:sp>
        <p:nvSpPr>
          <p:cNvPr id="20" name="AutoShape 53"/>
          <p:cNvSpPr>
            <a:spLocks noChangeArrowheads="1"/>
          </p:cNvSpPr>
          <p:nvPr/>
        </p:nvSpPr>
        <p:spPr bwMode="gray">
          <a:xfrm>
            <a:off x="74785" y="0"/>
            <a:ext cx="11838516" cy="90872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1pPr>
            <a:lvl2pPr marL="742950" indent="-285750"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2pPr>
            <a:lvl3pPr marL="1143000" indent="-228600"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3pPr>
            <a:lvl4pPr marL="1600200" indent="-228600"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4pPr>
            <a:lvl5pPr marL="2057400" indent="-228600" algn="ctr" defTabSz="574675" eaLnBrk="0" hangingPunct="0">
              <a:spcBef>
                <a:spcPts val="625"/>
              </a:spcBef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5pPr>
            <a:lvl6pPr marL="2514600" indent="-228600" algn="ctr" defTabSz="574675" eaLnBrk="0" fontAlgn="base" hangingPunct="0">
              <a:spcBef>
                <a:spcPts val="625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6pPr>
            <a:lvl7pPr marL="2971800" indent="-228600" algn="ctr" defTabSz="574675" eaLnBrk="0" fontAlgn="base" hangingPunct="0">
              <a:spcBef>
                <a:spcPts val="625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7pPr>
            <a:lvl8pPr marL="3429000" indent="-228600" algn="ctr" defTabSz="574675" eaLnBrk="0" fontAlgn="base" hangingPunct="0">
              <a:spcBef>
                <a:spcPts val="625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8pPr>
            <a:lvl9pPr marL="3886200" indent="-228600" algn="ctr" defTabSz="574675" eaLnBrk="0" fontAlgn="base" hangingPunct="0">
              <a:spcBef>
                <a:spcPts val="625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ru-RU" altLang="ru-RU" sz="18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16" name="Дата 1"/>
          <p:cNvSpPr>
            <a:spLocks noGrp="1"/>
          </p:cNvSpPr>
          <p:nvPr>
            <p:ph type="dt" sz="quarter" idx="10"/>
          </p:nvPr>
        </p:nvSpPr>
        <p:spPr>
          <a:xfrm>
            <a:off x="206099" y="204328"/>
            <a:ext cx="11985901" cy="500063"/>
          </a:xfrm>
        </p:spPr>
        <p:txBody>
          <a:bodyPr/>
          <a:lstStyle/>
          <a:p>
            <a:pPr algn="ctr">
              <a:defRPr/>
            </a:pP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Актуальность  и значимость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тематики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3421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  <p:bldP spid="1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бусоград\К ГОРИЗОНТУ\Родина М. И. Бусоград или волшебные игры Феи Бусинки\бусоград\Бусогра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6413" y="1669255"/>
            <a:ext cx="3587563" cy="493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бусоград\К ГОРИЗОНТУ\Родина М. И. Бусоград или волшебные игры Феи Бусинки\бусоград\Бусоград 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4827" b="52041"/>
          <a:stretch/>
        </p:blipFill>
        <p:spPr bwMode="auto">
          <a:xfrm>
            <a:off x="7392928" y="140108"/>
            <a:ext cx="4675623" cy="3362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 txBox="1"/>
          <p:nvPr/>
        </p:nvSpPr>
        <p:spPr>
          <a:xfrm>
            <a:off x="216416" y="24129"/>
            <a:ext cx="714756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А узнать обо  </a:t>
            </a:r>
            <a:r>
              <a:rPr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всех</a:t>
            </a:r>
            <a:r>
              <a:rPr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этих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играх</a:t>
            </a:r>
            <a:r>
              <a:rPr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и  праздниках  можно из  книги Майи  Ивановны  Родиной.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92928" y="3616491"/>
            <a:ext cx="46756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может проявить свою выдумку и фантазию,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захвачен удивительным процессом творения: сочинением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историй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выкладыванием бусами различных образов и превращением их в волшебные картины.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415" y="1873913"/>
            <a:ext cx="35599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бусах есть что-то магическое… Да, они напоминают четки, они способны превратить обыденный наряд в праздничный, при виде бус у каждого ребенка, у каждой женщины загораются глаза – хочется их взять, потрогать, покрутить. Примерить…</a:t>
            </a:r>
          </a:p>
        </p:txBody>
      </p:sp>
    </p:spTree>
    <p:extLst>
      <p:ext uri="{BB962C8B-B14F-4D97-AF65-F5344CB8AC3E}">
        <p14:creationId xmlns:p14="http://schemas.microsoft.com/office/powerpoint/2010/main" val="18302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40"/>
          <p:cNvSpPr/>
          <p:nvPr/>
        </p:nvSpPr>
        <p:spPr>
          <a:xfrm>
            <a:off x="4126089" y="1484090"/>
            <a:ext cx="699911" cy="2215515"/>
          </a:xfrm>
          <a:custGeom>
            <a:avLst/>
            <a:gdLst/>
            <a:ahLst/>
            <a:cxnLst/>
            <a:rect l="l" t="t" r="r" b="b"/>
            <a:pathLst>
              <a:path w="393700" h="2954020">
                <a:moveTo>
                  <a:pt x="0" y="2873375"/>
                </a:moveTo>
                <a:lnTo>
                  <a:pt x="28575" y="2953512"/>
                </a:lnTo>
                <a:lnTo>
                  <a:pt x="69764" y="2891282"/>
                </a:lnTo>
                <a:lnTo>
                  <a:pt x="42544" y="2891282"/>
                </a:lnTo>
                <a:lnTo>
                  <a:pt x="29972" y="2889758"/>
                </a:lnTo>
                <a:lnTo>
                  <a:pt x="31499" y="2877186"/>
                </a:lnTo>
                <a:lnTo>
                  <a:pt x="0" y="2873375"/>
                </a:lnTo>
                <a:close/>
              </a:path>
              <a:path w="393700" h="2954020">
                <a:moveTo>
                  <a:pt x="31499" y="2877186"/>
                </a:moveTo>
                <a:lnTo>
                  <a:pt x="29972" y="2889758"/>
                </a:lnTo>
                <a:lnTo>
                  <a:pt x="42544" y="2891282"/>
                </a:lnTo>
                <a:lnTo>
                  <a:pt x="44072" y="2878708"/>
                </a:lnTo>
                <a:lnTo>
                  <a:pt x="31499" y="2877186"/>
                </a:lnTo>
                <a:close/>
              </a:path>
              <a:path w="393700" h="2954020">
                <a:moveTo>
                  <a:pt x="44072" y="2878708"/>
                </a:moveTo>
                <a:lnTo>
                  <a:pt x="42544" y="2891282"/>
                </a:lnTo>
                <a:lnTo>
                  <a:pt x="69764" y="2891282"/>
                </a:lnTo>
                <a:lnTo>
                  <a:pt x="75564" y="2882519"/>
                </a:lnTo>
                <a:lnTo>
                  <a:pt x="44072" y="2878708"/>
                </a:lnTo>
                <a:close/>
              </a:path>
              <a:path w="393700" h="2954020">
                <a:moveTo>
                  <a:pt x="381000" y="0"/>
                </a:moveTo>
                <a:lnTo>
                  <a:pt x="31499" y="2877186"/>
                </a:lnTo>
                <a:lnTo>
                  <a:pt x="44072" y="2878708"/>
                </a:lnTo>
                <a:lnTo>
                  <a:pt x="393700" y="1651"/>
                </a:lnTo>
                <a:lnTo>
                  <a:pt x="381000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95242" y="460630"/>
            <a:ext cx="671913" cy="256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68638" y="460630"/>
            <a:ext cx="620437" cy="256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93982" y="460630"/>
            <a:ext cx="620437" cy="256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5761" y="0"/>
            <a:ext cx="10498781" cy="1204176"/>
          </a:xfrm>
          <a:prstGeom prst="rect">
            <a:avLst/>
          </a:prstGeom>
          <a:ln w="19050">
            <a:noFill/>
          </a:ln>
        </p:spPr>
        <p:txBody>
          <a:bodyPr vert="horz" wrap="square" lIns="0" tIns="44450" rIns="0" bIns="0" rtlCol="0">
            <a:spAutoFit/>
          </a:bodyPr>
          <a:lstStyle/>
          <a:p>
            <a:pPr marL="473075" marR="207010" indent="-260985" algn="ctr">
              <a:lnSpc>
                <a:spcPct val="100000"/>
              </a:lnSpc>
              <a:spcBef>
                <a:spcPts val="350"/>
              </a:spcBef>
            </a:pPr>
            <a:r>
              <a:rPr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игровые  </a:t>
            </a:r>
            <a:r>
              <a:rPr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r>
              <a:rPr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3075" marR="207010" indent="-260985" algn="ctr">
              <a:lnSpc>
                <a:spcPct val="100000"/>
              </a:lnSpc>
              <a:spcBef>
                <a:spcPts val="350"/>
              </a:spcBef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ают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26000" y="1826406"/>
            <a:ext cx="3169352" cy="78354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33350" marR="125730" indent="225425" algn="ctr">
              <a:lnSpc>
                <a:spcPct val="100000"/>
              </a:lnSpc>
              <a:spcBef>
                <a:spcPts val="350"/>
              </a:spcBef>
            </a:pP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</a:t>
            </a:r>
            <a:r>
              <a:rPr sz="2400" spc="-5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</a:t>
            </a:r>
            <a:r>
              <a:rPr sz="2400" spc="-6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ручную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43950" y="1701641"/>
            <a:ext cx="3860802" cy="78354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16839" marR="108585" indent="217804" algn="ctr">
              <a:lnSpc>
                <a:spcPct val="100000"/>
              </a:lnSpc>
              <a:spcBef>
                <a:spcPts val="350"/>
              </a:spcBef>
            </a:pP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</a:t>
            </a:r>
            <a:r>
              <a:rPr lang="ru-RU"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sz="2400" spc="-5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sz="2400" spc="-7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26000" y="2694754"/>
            <a:ext cx="7316665" cy="78354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36525" marR="130175" indent="-635" algn="ctr">
              <a:lnSpc>
                <a:spcPct val="100000"/>
              </a:lnSpc>
              <a:spcBef>
                <a:spcPts val="350"/>
              </a:spcBef>
            </a:pP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 сенсомоторику 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согласованность 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глаза 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-6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84686" y="3725275"/>
            <a:ext cx="3860802" cy="78354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396240" algn="ctr">
              <a:lnSpc>
                <a:spcPct val="100000"/>
              </a:lnSpc>
              <a:spcBef>
                <a:spcPts val="350"/>
              </a:spcBef>
            </a:pP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40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-1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sz="2400" spc="-5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праксис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378" y="4047886"/>
            <a:ext cx="4052711" cy="83548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204470" marR="198120" algn="ctr">
              <a:lnSpc>
                <a:spcPct val="100000"/>
              </a:lnSpc>
              <a:spcBef>
                <a:spcPts val="355"/>
              </a:spcBef>
            </a:pP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</a:t>
            </a:r>
            <a:r>
              <a:rPr sz="2400" spc="-5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ориентировку</a:t>
            </a:r>
            <a:r>
              <a:rPr sz="2400" spc="-10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spc="-105" dirty="0" smtClean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4470" marR="198120" algn="ctr">
              <a:lnSpc>
                <a:spcPct val="100000"/>
              </a:lnSpc>
              <a:spcBef>
                <a:spcPts val="355"/>
              </a:spcBef>
            </a:pPr>
            <a:r>
              <a:rPr sz="240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84783" y="5310197"/>
            <a:ext cx="5149087" cy="414857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35255" marR="115570" indent="-12700" algn="ctr">
              <a:lnSpc>
                <a:spcPct val="100000"/>
              </a:lnSpc>
              <a:spcBef>
                <a:spcPts val="355"/>
              </a:spcBef>
            </a:pP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spc="-1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нствов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ать 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счетные</a:t>
            </a:r>
            <a:r>
              <a:rPr sz="2400" spc="-9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84686" y="4725829"/>
            <a:ext cx="3920066" cy="115288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30810" algn="ctr">
              <a:lnSpc>
                <a:spcPct val="100000"/>
              </a:lnSpc>
              <a:spcBef>
                <a:spcPts val="350"/>
              </a:spcBef>
            </a:pP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</a:t>
            </a:r>
            <a:r>
              <a:rPr sz="240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sz="2400" spc="-2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5609" marR="86995" indent="-340360" algn="ctr">
              <a:lnSpc>
                <a:spcPct val="100000"/>
              </a:lnSpc>
            </a:pP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ику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</a:t>
            </a:r>
            <a:r>
              <a:rPr sz="2400" spc="-1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400" spc="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 </a:t>
            </a:r>
            <a:r>
              <a:rPr sz="240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</a:t>
            </a:r>
            <a:r>
              <a:rPr sz="200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151" y="5140496"/>
            <a:ext cx="2815450" cy="1522853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30175" marR="121920" algn="ctr">
              <a:lnSpc>
                <a:spcPct val="100000"/>
              </a:lnSpc>
              <a:spcBef>
                <a:spcPts val="355"/>
              </a:spcBef>
            </a:pPr>
            <a:r>
              <a:rPr sz="2400" spc="-5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</a:t>
            </a:r>
            <a:r>
              <a:rPr sz="2400" spc="-5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прекрасное</a:t>
            </a:r>
            <a:r>
              <a:rPr lang="ru-RU"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тонизирующее</a:t>
            </a:r>
            <a:r>
              <a:rPr sz="2400" spc="-5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оздоравливающее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algn="ctr">
              <a:lnSpc>
                <a:spcPct val="100000"/>
              </a:lnSpc>
            </a:pP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01629" y="3683651"/>
            <a:ext cx="3832241" cy="1522853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94945" marR="186690" algn="ctr">
              <a:lnSpc>
                <a:spcPct val="100000"/>
              </a:lnSpc>
              <a:spcBef>
                <a:spcPts val="355"/>
              </a:spcBef>
            </a:pP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</a:t>
            </a:r>
            <a:r>
              <a:rPr sz="2400" spc="-9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 различные 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линии,  дорожки,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 сказок, 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72633" y="5984318"/>
            <a:ext cx="3219367" cy="784189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33985" marR="123825" algn="ctr">
              <a:lnSpc>
                <a:spcPct val="100000"/>
              </a:lnSpc>
              <a:spcBef>
                <a:spcPts val="355"/>
              </a:spcBef>
            </a:pP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400" spc="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</a:t>
            </a:r>
            <a:r>
              <a:rPr sz="2400" spc="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sz="2400" spc="-1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 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984783" y="5998844"/>
            <a:ext cx="2854280" cy="83548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253365" marR="245110" indent="-635" algn="ctr">
              <a:lnSpc>
                <a:spcPct val="100000"/>
              </a:lnSpc>
              <a:spcBef>
                <a:spcPts val="355"/>
              </a:spcBef>
            </a:pPr>
            <a:r>
              <a:rPr sz="2400" spc="-5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40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400" spc="-1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sz="2400" spc="-5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</a:t>
            </a:r>
            <a:r>
              <a:rPr sz="240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ять</a:t>
            </a:r>
            <a:r>
              <a:rPr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 smtClean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3365" marR="245110" indent="-635" algn="ctr">
              <a:lnSpc>
                <a:spcPct val="100000"/>
              </a:lnSpc>
              <a:spcBef>
                <a:spcPts val="355"/>
              </a:spcBef>
            </a:pP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</a:t>
            </a:r>
            <a:r>
              <a:rPr sz="2400" spc="-5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арный</a:t>
            </a:r>
            <a:r>
              <a:rPr sz="2400" spc="-5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57055" y="5984318"/>
            <a:ext cx="2834639" cy="83548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476884" marR="120014" indent="-349250" algn="ctr">
              <a:lnSpc>
                <a:spcPct val="100000"/>
              </a:lnSpc>
              <a:spcBef>
                <a:spcPts val="355"/>
              </a:spcBef>
            </a:pP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</a:t>
            </a:r>
            <a:r>
              <a:rPr sz="2400" spc="-9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руку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spc="-5" dirty="0" smtClean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6884" marR="120014" indent="-349250" algn="ctr">
              <a:lnSpc>
                <a:spcPct val="100000"/>
              </a:lnSpc>
              <a:spcBef>
                <a:spcPts val="355"/>
              </a:spcBef>
            </a:pPr>
            <a:r>
              <a:rPr sz="240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spc="-2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письму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55152" y="1484661"/>
            <a:ext cx="135467" cy="270510"/>
          </a:xfrm>
          <a:custGeom>
            <a:avLst/>
            <a:gdLst/>
            <a:ahLst/>
            <a:cxnLst/>
            <a:rect l="l" t="t" r="r" b="b"/>
            <a:pathLst>
              <a:path w="76200" h="360680">
                <a:moveTo>
                  <a:pt x="31750" y="284225"/>
                </a:moveTo>
                <a:lnTo>
                  <a:pt x="0" y="284225"/>
                </a:lnTo>
                <a:lnTo>
                  <a:pt x="38100" y="360425"/>
                </a:lnTo>
                <a:lnTo>
                  <a:pt x="69850" y="296925"/>
                </a:lnTo>
                <a:lnTo>
                  <a:pt x="31750" y="296925"/>
                </a:lnTo>
                <a:lnTo>
                  <a:pt x="31750" y="284225"/>
                </a:lnTo>
                <a:close/>
              </a:path>
              <a:path w="76200" h="360680">
                <a:moveTo>
                  <a:pt x="44450" y="0"/>
                </a:moveTo>
                <a:lnTo>
                  <a:pt x="31750" y="0"/>
                </a:lnTo>
                <a:lnTo>
                  <a:pt x="31750" y="296925"/>
                </a:lnTo>
                <a:lnTo>
                  <a:pt x="44450" y="296925"/>
                </a:lnTo>
                <a:lnTo>
                  <a:pt x="44450" y="0"/>
                </a:lnTo>
                <a:close/>
              </a:path>
              <a:path w="76200" h="360680">
                <a:moveTo>
                  <a:pt x="76200" y="284225"/>
                </a:moveTo>
                <a:lnTo>
                  <a:pt x="44450" y="284225"/>
                </a:lnTo>
                <a:lnTo>
                  <a:pt x="44450" y="296925"/>
                </a:lnTo>
                <a:lnTo>
                  <a:pt x="69850" y="296925"/>
                </a:lnTo>
                <a:lnTo>
                  <a:pt x="76200" y="284225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95601" y="1480567"/>
            <a:ext cx="1157111" cy="274796"/>
          </a:xfrm>
          <a:custGeom>
            <a:avLst/>
            <a:gdLst/>
            <a:ahLst/>
            <a:cxnLst/>
            <a:rect l="l" t="t" r="r" b="b"/>
            <a:pathLst>
              <a:path w="650875" h="366394">
                <a:moveTo>
                  <a:pt x="48006" y="295528"/>
                </a:moveTo>
                <a:lnTo>
                  <a:pt x="0" y="365886"/>
                </a:lnTo>
                <a:lnTo>
                  <a:pt x="85089" y="362076"/>
                </a:lnTo>
                <a:lnTo>
                  <a:pt x="73129" y="340613"/>
                </a:lnTo>
                <a:lnTo>
                  <a:pt x="58547" y="340613"/>
                </a:lnTo>
                <a:lnTo>
                  <a:pt x="52450" y="329437"/>
                </a:lnTo>
                <a:lnTo>
                  <a:pt x="63482" y="323301"/>
                </a:lnTo>
                <a:lnTo>
                  <a:pt x="48006" y="295528"/>
                </a:lnTo>
                <a:close/>
              </a:path>
              <a:path w="650875" h="366394">
                <a:moveTo>
                  <a:pt x="63482" y="323301"/>
                </a:moveTo>
                <a:lnTo>
                  <a:pt x="52450" y="329437"/>
                </a:lnTo>
                <a:lnTo>
                  <a:pt x="58547" y="340613"/>
                </a:lnTo>
                <a:lnTo>
                  <a:pt x="69677" y="334419"/>
                </a:lnTo>
                <a:lnTo>
                  <a:pt x="63482" y="323301"/>
                </a:lnTo>
                <a:close/>
              </a:path>
              <a:path w="650875" h="366394">
                <a:moveTo>
                  <a:pt x="69677" y="334419"/>
                </a:moveTo>
                <a:lnTo>
                  <a:pt x="58547" y="340613"/>
                </a:lnTo>
                <a:lnTo>
                  <a:pt x="73129" y="340613"/>
                </a:lnTo>
                <a:lnTo>
                  <a:pt x="69677" y="334419"/>
                </a:lnTo>
                <a:close/>
              </a:path>
              <a:path w="650875" h="366394">
                <a:moveTo>
                  <a:pt x="644651" y="0"/>
                </a:moveTo>
                <a:lnTo>
                  <a:pt x="63482" y="323301"/>
                </a:lnTo>
                <a:lnTo>
                  <a:pt x="69677" y="334419"/>
                </a:lnTo>
                <a:lnTo>
                  <a:pt x="650748" y="11048"/>
                </a:lnTo>
                <a:lnTo>
                  <a:pt x="64465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48642" y="1480947"/>
            <a:ext cx="647982" cy="220504"/>
          </a:xfrm>
          <a:custGeom>
            <a:avLst/>
            <a:gdLst/>
            <a:ahLst/>
            <a:cxnLst/>
            <a:rect l="l" t="t" r="r" b="b"/>
            <a:pathLst>
              <a:path w="364489" h="294005">
                <a:moveTo>
                  <a:pt x="300934" y="251222"/>
                </a:moveTo>
                <a:lnTo>
                  <a:pt x="281050" y="275971"/>
                </a:lnTo>
                <a:lnTo>
                  <a:pt x="364363" y="293877"/>
                </a:lnTo>
                <a:lnTo>
                  <a:pt x="348422" y="259206"/>
                </a:lnTo>
                <a:lnTo>
                  <a:pt x="310896" y="259206"/>
                </a:lnTo>
                <a:lnTo>
                  <a:pt x="300934" y="251222"/>
                </a:lnTo>
                <a:close/>
              </a:path>
              <a:path w="364489" h="294005">
                <a:moveTo>
                  <a:pt x="308863" y="241353"/>
                </a:moveTo>
                <a:lnTo>
                  <a:pt x="300934" y="251222"/>
                </a:lnTo>
                <a:lnTo>
                  <a:pt x="310896" y="259206"/>
                </a:lnTo>
                <a:lnTo>
                  <a:pt x="318770" y="249300"/>
                </a:lnTo>
                <a:lnTo>
                  <a:pt x="308863" y="241353"/>
                </a:lnTo>
                <a:close/>
              </a:path>
              <a:path w="364489" h="294005">
                <a:moveTo>
                  <a:pt x="328802" y="216534"/>
                </a:moveTo>
                <a:lnTo>
                  <a:pt x="308863" y="241353"/>
                </a:lnTo>
                <a:lnTo>
                  <a:pt x="318770" y="249300"/>
                </a:lnTo>
                <a:lnTo>
                  <a:pt x="310896" y="259206"/>
                </a:lnTo>
                <a:lnTo>
                  <a:pt x="348422" y="259206"/>
                </a:lnTo>
                <a:lnTo>
                  <a:pt x="328802" y="216534"/>
                </a:lnTo>
                <a:close/>
              </a:path>
              <a:path w="364489" h="294005">
                <a:moveTo>
                  <a:pt x="8000" y="0"/>
                </a:moveTo>
                <a:lnTo>
                  <a:pt x="0" y="10032"/>
                </a:lnTo>
                <a:lnTo>
                  <a:pt x="300934" y="251222"/>
                </a:lnTo>
                <a:lnTo>
                  <a:pt x="308863" y="241353"/>
                </a:lnTo>
                <a:lnTo>
                  <a:pt x="8000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20631" y="1483614"/>
            <a:ext cx="652043" cy="734566"/>
          </a:xfrm>
          <a:custGeom>
            <a:avLst/>
            <a:gdLst/>
            <a:ahLst/>
            <a:cxnLst/>
            <a:rect l="l" t="t" r="r" b="b"/>
            <a:pathLst>
              <a:path w="387350" h="1586229">
                <a:moveTo>
                  <a:pt x="0" y="1503045"/>
                </a:moveTo>
                <a:lnTo>
                  <a:pt x="20193" y="1585722"/>
                </a:lnTo>
                <a:lnTo>
                  <a:pt x="69908" y="1525270"/>
                </a:lnTo>
                <a:lnTo>
                  <a:pt x="40512" y="1525270"/>
                </a:lnTo>
                <a:lnTo>
                  <a:pt x="28193" y="1522476"/>
                </a:lnTo>
                <a:lnTo>
                  <a:pt x="31009" y="1510094"/>
                </a:lnTo>
                <a:lnTo>
                  <a:pt x="0" y="1503045"/>
                </a:lnTo>
                <a:close/>
              </a:path>
              <a:path w="387350" h="1586229">
                <a:moveTo>
                  <a:pt x="31009" y="1510094"/>
                </a:moveTo>
                <a:lnTo>
                  <a:pt x="28193" y="1522476"/>
                </a:lnTo>
                <a:lnTo>
                  <a:pt x="40512" y="1525270"/>
                </a:lnTo>
                <a:lnTo>
                  <a:pt x="43328" y="1512895"/>
                </a:lnTo>
                <a:lnTo>
                  <a:pt x="31009" y="1510094"/>
                </a:lnTo>
                <a:close/>
              </a:path>
              <a:path w="387350" h="1586229">
                <a:moveTo>
                  <a:pt x="43328" y="1512895"/>
                </a:moveTo>
                <a:lnTo>
                  <a:pt x="40512" y="1525270"/>
                </a:lnTo>
                <a:lnTo>
                  <a:pt x="69908" y="1525270"/>
                </a:lnTo>
                <a:lnTo>
                  <a:pt x="74294" y="1519936"/>
                </a:lnTo>
                <a:lnTo>
                  <a:pt x="43328" y="1512895"/>
                </a:lnTo>
                <a:close/>
              </a:path>
              <a:path w="387350" h="1586229">
                <a:moveTo>
                  <a:pt x="374395" y="0"/>
                </a:moveTo>
                <a:lnTo>
                  <a:pt x="31009" y="1510094"/>
                </a:lnTo>
                <a:lnTo>
                  <a:pt x="43328" y="1512895"/>
                </a:lnTo>
                <a:lnTo>
                  <a:pt x="386842" y="2921"/>
                </a:lnTo>
                <a:lnTo>
                  <a:pt x="374395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38641" y="1480567"/>
            <a:ext cx="256711" cy="346908"/>
          </a:xfrm>
          <a:custGeom>
            <a:avLst/>
            <a:gdLst/>
            <a:ahLst/>
            <a:cxnLst/>
            <a:rect l="l" t="t" r="r" b="b"/>
            <a:pathLst>
              <a:path w="180339" h="1513839">
                <a:moveTo>
                  <a:pt x="0" y="1433956"/>
                </a:moveTo>
                <a:lnTo>
                  <a:pt x="30734" y="1513458"/>
                </a:lnTo>
                <a:lnTo>
                  <a:pt x="69797" y="1450847"/>
                </a:lnTo>
                <a:lnTo>
                  <a:pt x="43053" y="1450847"/>
                </a:lnTo>
                <a:lnTo>
                  <a:pt x="30353" y="1449704"/>
                </a:lnTo>
                <a:lnTo>
                  <a:pt x="31555" y="1436969"/>
                </a:lnTo>
                <a:lnTo>
                  <a:pt x="0" y="1433956"/>
                </a:lnTo>
                <a:close/>
              </a:path>
              <a:path w="180339" h="1513839">
                <a:moveTo>
                  <a:pt x="31555" y="1436969"/>
                </a:moveTo>
                <a:lnTo>
                  <a:pt x="30353" y="1449704"/>
                </a:lnTo>
                <a:lnTo>
                  <a:pt x="43053" y="1450847"/>
                </a:lnTo>
                <a:lnTo>
                  <a:pt x="44249" y="1438181"/>
                </a:lnTo>
                <a:lnTo>
                  <a:pt x="31555" y="1436969"/>
                </a:lnTo>
                <a:close/>
              </a:path>
              <a:path w="180339" h="1513839">
                <a:moveTo>
                  <a:pt x="44249" y="1438181"/>
                </a:moveTo>
                <a:lnTo>
                  <a:pt x="43053" y="1450847"/>
                </a:lnTo>
                <a:lnTo>
                  <a:pt x="69797" y="1450847"/>
                </a:lnTo>
                <a:lnTo>
                  <a:pt x="75819" y="1441195"/>
                </a:lnTo>
                <a:lnTo>
                  <a:pt x="44249" y="1438181"/>
                </a:lnTo>
                <a:close/>
              </a:path>
              <a:path w="180339" h="1513839">
                <a:moveTo>
                  <a:pt x="167259" y="0"/>
                </a:moveTo>
                <a:lnTo>
                  <a:pt x="31555" y="1436969"/>
                </a:lnTo>
                <a:lnTo>
                  <a:pt x="44249" y="1438181"/>
                </a:lnTo>
                <a:lnTo>
                  <a:pt x="179959" y="1142"/>
                </a:lnTo>
                <a:lnTo>
                  <a:pt x="167259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90178" y="1512045"/>
            <a:ext cx="221262" cy="1197459"/>
          </a:xfrm>
          <a:custGeom>
            <a:avLst/>
            <a:gdLst/>
            <a:ahLst/>
            <a:cxnLst/>
            <a:rect l="l" t="t" r="r" b="b"/>
            <a:pathLst>
              <a:path w="248920" h="1440814">
                <a:moveTo>
                  <a:pt x="204490" y="1366388"/>
                </a:moveTo>
                <a:lnTo>
                  <a:pt x="173100" y="1371092"/>
                </a:lnTo>
                <a:lnTo>
                  <a:pt x="222123" y="1440815"/>
                </a:lnTo>
                <a:lnTo>
                  <a:pt x="242286" y="1378966"/>
                </a:lnTo>
                <a:lnTo>
                  <a:pt x="206375" y="1378966"/>
                </a:lnTo>
                <a:lnTo>
                  <a:pt x="204490" y="1366388"/>
                </a:lnTo>
                <a:close/>
              </a:path>
              <a:path w="248920" h="1440814">
                <a:moveTo>
                  <a:pt x="217065" y="1364504"/>
                </a:moveTo>
                <a:lnTo>
                  <a:pt x="204490" y="1366388"/>
                </a:lnTo>
                <a:lnTo>
                  <a:pt x="206375" y="1378966"/>
                </a:lnTo>
                <a:lnTo>
                  <a:pt x="218948" y="1377061"/>
                </a:lnTo>
                <a:lnTo>
                  <a:pt x="217065" y="1364504"/>
                </a:lnTo>
                <a:close/>
              </a:path>
              <a:path w="248920" h="1440814">
                <a:moveTo>
                  <a:pt x="248538" y="1359789"/>
                </a:moveTo>
                <a:lnTo>
                  <a:pt x="217065" y="1364504"/>
                </a:lnTo>
                <a:lnTo>
                  <a:pt x="218948" y="1377061"/>
                </a:lnTo>
                <a:lnTo>
                  <a:pt x="206375" y="1378966"/>
                </a:lnTo>
                <a:lnTo>
                  <a:pt x="242286" y="1378966"/>
                </a:lnTo>
                <a:lnTo>
                  <a:pt x="248538" y="1359789"/>
                </a:lnTo>
                <a:close/>
              </a:path>
              <a:path w="248920" h="1440814">
                <a:moveTo>
                  <a:pt x="12446" y="0"/>
                </a:moveTo>
                <a:lnTo>
                  <a:pt x="0" y="1905"/>
                </a:lnTo>
                <a:lnTo>
                  <a:pt x="204490" y="1366388"/>
                </a:lnTo>
                <a:lnTo>
                  <a:pt x="217065" y="1364504"/>
                </a:lnTo>
                <a:lnTo>
                  <a:pt x="12446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342084" y="5768954"/>
            <a:ext cx="67734" cy="156341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333147" y="5633699"/>
            <a:ext cx="135467" cy="270510"/>
          </a:xfrm>
          <a:custGeom>
            <a:avLst/>
            <a:gdLst/>
            <a:ahLst/>
            <a:cxnLst/>
            <a:rect l="l" t="t" r="r" b="b"/>
            <a:pathLst>
              <a:path w="76200" h="360679">
                <a:moveTo>
                  <a:pt x="31750" y="284225"/>
                </a:moveTo>
                <a:lnTo>
                  <a:pt x="0" y="284225"/>
                </a:lnTo>
                <a:lnTo>
                  <a:pt x="38100" y="360425"/>
                </a:lnTo>
                <a:lnTo>
                  <a:pt x="69850" y="296925"/>
                </a:lnTo>
                <a:lnTo>
                  <a:pt x="31750" y="296925"/>
                </a:lnTo>
                <a:lnTo>
                  <a:pt x="31750" y="284225"/>
                </a:lnTo>
                <a:close/>
              </a:path>
              <a:path w="76200" h="360679">
                <a:moveTo>
                  <a:pt x="44450" y="0"/>
                </a:moveTo>
                <a:lnTo>
                  <a:pt x="31750" y="0"/>
                </a:lnTo>
                <a:lnTo>
                  <a:pt x="31750" y="296925"/>
                </a:lnTo>
                <a:lnTo>
                  <a:pt x="44450" y="296925"/>
                </a:lnTo>
                <a:lnTo>
                  <a:pt x="44450" y="0"/>
                </a:lnTo>
                <a:close/>
              </a:path>
              <a:path w="76200" h="360679">
                <a:moveTo>
                  <a:pt x="76200" y="284225"/>
                </a:moveTo>
                <a:lnTo>
                  <a:pt x="44450" y="284225"/>
                </a:lnTo>
                <a:lnTo>
                  <a:pt x="44450" y="296925"/>
                </a:lnTo>
                <a:lnTo>
                  <a:pt x="69850" y="296925"/>
                </a:lnTo>
                <a:lnTo>
                  <a:pt x="76200" y="284225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15492" y="4883371"/>
            <a:ext cx="45719" cy="426826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83669" y="3456003"/>
            <a:ext cx="135467" cy="216694"/>
          </a:xfrm>
          <a:custGeom>
            <a:avLst/>
            <a:gdLst/>
            <a:ahLst/>
            <a:cxnLst/>
            <a:rect l="l" t="t" r="r" b="b"/>
            <a:pathLst>
              <a:path w="76200" h="288925">
                <a:moveTo>
                  <a:pt x="31750" y="212725"/>
                </a:moveTo>
                <a:lnTo>
                  <a:pt x="0" y="212725"/>
                </a:lnTo>
                <a:lnTo>
                  <a:pt x="38100" y="288925"/>
                </a:lnTo>
                <a:lnTo>
                  <a:pt x="69850" y="225425"/>
                </a:lnTo>
                <a:lnTo>
                  <a:pt x="31750" y="225425"/>
                </a:lnTo>
                <a:lnTo>
                  <a:pt x="31750" y="212725"/>
                </a:lnTo>
                <a:close/>
              </a:path>
              <a:path w="76200" h="288925">
                <a:moveTo>
                  <a:pt x="44450" y="0"/>
                </a:moveTo>
                <a:lnTo>
                  <a:pt x="31750" y="0"/>
                </a:lnTo>
                <a:lnTo>
                  <a:pt x="31750" y="225425"/>
                </a:lnTo>
                <a:lnTo>
                  <a:pt x="44450" y="225425"/>
                </a:lnTo>
                <a:lnTo>
                  <a:pt x="44450" y="0"/>
                </a:lnTo>
                <a:close/>
              </a:path>
              <a:path w="76200" h="288925">
                <a:moveTo>
                  <a:pt x="76200" y="212725"/>
                </a:moveTo>
                <a:lnTo>
                  <a:pt x="44450" y="212725"/>
                </a:lnTo>
                <a:lnTo>
                  <a:pt x="44450" y="225425"/>
                </a:lnTo>
                <a:lnTo>
                  <a:pt x="69850" y="225425"/>
                </a:lnTo>
                <a:lnTo>
                  <a:pt x="76200" y="212725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object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822111"/>
              </p:ext>
            </p:extLst>
          </p:nvPr>
        </p:nvGraphicFramePr>
        <p:xfrm>
          <a:off x="121919" y="1747837"/>
          <a:ext cx="4043116" cy="2075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0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64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9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734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 marL="340360" marR="316230" indent="6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400" spc="-5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</a:t>
                      </a:r>
                      <a:r>
                        <a:rPr lang="ru-RU" sz="2400" spc="-5" baseline="0" dirty="0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r>
                        <a:rPr sz="2400" spc="-5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2400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2400" spc="-5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ильны</a:t>
                      </a:r>
                      <a:r>
                        <a:rPr sz="2400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2400" dirty="0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2400" dirty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ощущения</a:t>
                      </a:r>
                      <a:endParaRPr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3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67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6699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6699"/>
                      </a:solidFill>
                      <a:prstDash val="solid"/>
                    </a:lnL>
                    <a:lnR w="9525">
                      <a:solidFill>
                        <a:srgbClr val="00669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6699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220">
                <a:tc gridSpan="5">
                  <a:txBody>
                    <a:bodyPr/>
                    <a:lstStyle/>
                    <a:p>
                      <a:pPr marL="335915" marR="313055" indent="1397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400" spc="-5" dirty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  </a:t>
                      </a:r>
                      <a:r>
                        <a:rPr sz="2400" dirty="0" err="1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</a:t>
                      </a:r>
                      <a:r>
                        <a:rPr sz="2400" spc="-5" dirty="0" err="1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2400" dirty="0" err="1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</a:t>
                      </a:r>
                      <a:r>
                        <a:rPr sz="2400" spc="-10" dirty="0" err="1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r>
                        <a:rPr sz="2400" spc="-5" dirty="0" err="1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</a:t>
                      </a:r>
                      <a:r>
                        <a:rPr sz="2400" spc="-5" dirty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2400" spc="-5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движений</a:t>
                      </a:r>
                      <a:r>
                        <a:rPr lang="ru-RU" sz="2400" spc="-5" dirty="0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2400" spc="-70" dirty="0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spc="-5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lang="ru-RU" sz="2400" spc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spc="-5" dirty="0" err="1" smtClean="0">
                          <a:solidFill>
                            <a:srgbClr val="0066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</a:t>
                      </a:r>
                      <a:endParaRPr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3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6" name="object 46"/>
          <p:cNvSpPr/>
          <p:nvPr/>
        </p:nvSpPr>
        <p:spPr>
          <a:xfrm>
            <a:off x="5396087" y="5725055"/>
            <a:ext cx="67734" cy="273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44044" y="3725275"/>
            <a:ext cx="135467" cy="32385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31750" y="355600"/>
                </a:moveTo>
                <a:lnTo>
                  <a:pt x="0" y="355600"/>
                </a:lnTo>
                <a:lnTo>
                  <a:pt x="38100" y="431800"/>
                </a:lnTo>
                <a:lnTo>
                  <a:pt x="69850" y="368300"/>
                </a:lnTo>
                <a:lnTo>
                  <a:pt x="31750" y="368300"/>
                </a:lnTo>
                <a:lnTo>
                  <a:pt x="31750" y="355600"/>
                </a:lnTo>
                <a:close/>
              </a:path>
              <a:path w="76200" h="431800">
                <a:moveTo>
                  <a:pt x="44450" y="0"/>
                </a:moveTo>
                <a:lnTo>
                  <a:pt x="31750" y="0"/>
                </a:lnTo>
                <a:lnTo>
                  <a:pt x="31750" y="368300"/>
                </a:lnTo>
                <a:lnTo>
                  <a:pt x="44450" y="368300"/>
                </a:lnTo>
                <a:lnTo>
                  <a:pt x="44450" y="0"/>
                </a:lnTo>
                <a:close/>
              </a:path>
              <a:path w="76200" h="431800">
                <a:moveTo>
                  <a:pt x="76200" y="355600"/>
                </a:moveTo>
                <a:lnTo>
                  <a:pt x="44450" y="355600"/>
                </a:lnTo>
                <a:lnTo>
                  <a:pt x="44450" y="368300"/>
                </a:lnTo>
                <a:lnTo>
                  <a:pt x="69850" y="368300"/>
                </a:lnTo>
                <a:lnTo>
                  <a:pt x="76200" y="35560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64266" y="4832075"/>
            <a:ext cx="135467" cy="289994"/>
          </a:xfrm>
          <a:custGeom>
            <a:avLst/>
            <a:gdLst/>
            <a:ahLst/>
            <a:cxnLst/>
            <a:rect l="l" t="t" r="r" b="b"/>
            <a:pathLst>
              <a:path w="76200" h="503554">
                <a:moveTo>
                  <a:pt x="31750" y="426974"/>
                </a:moveTo>
                <a:lnTo>
                  <a:pt x="0" y="426974"/>
                </a:lnTo>
                <a:lnTo>
                  <a:pt x="38100" y="503174"/>
                </a:lnTo>
                <a:lnTo>
                  <a:pt x="69850" y="439674"/>
                </a:lnTo>
                <a:lnTo>
                  <a:pt x="31750" y="439674"/>
                </a:lnTo>
                <a:lnTo>
                  <a:pt x="31750" y="426974"/>
                </a:lnTo>
                <a:close/>
              </a:path>
              <a:path w="76200" h="503554">
                <a:moveTo>
                  <a:pt x="44450" y="0"/>
                </a:moveTo>
                <a:lnTo>
                  <a:pt x="31750" y="0"/>
                </a:lnTo>
                <a:lnTo>
                  <a:pt x="31750" y="439674"/>
                </a:lnTo>
                <a:lnTo>
                  <a:pt x="44450" y="439674"/>
                </a:lnTo>
                <a:lnTo>
                  <a:pt x="44450" y="0"/>
                </a:lnTo>
                <a:close/>
              </a:path>
              <a:path w="76200" h="503554">
                <a:moveTo>
                  <a:pt x="76200" y="426974"/>
                </a:moveTo>
                <a:lnTo>
                  <a:pt x="44450" y="426974"/>
                </a:lnTo>
                <a:lnTo>
                  <a:pt x="44450" y="439674"/>
                </a:lnTo>
                <a:lnTo>
                  <a:pt x="69850" y="439674"/>
                </a:lnTo>
                <a:lnTo>
                  <a:pt x="76200" y="426974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726248" y="4445077"/>
            <a:ext cx="135467" cy="325279"/>
          </a:xfrm>
          <a:custGeom>
            <a:avLst/>
            <a:gdLst/>
            <a:ahLst/>
            <a:cxnLst/>
            <a:rect l="l" t="t" r="r" b="b"/>
            <a:pathLst>
              <a:path w="76200" h="433704">
                <a:moveTo>
                  <a:pt x="31750" y="357124"/>
                </a:moveTo>
                <a:lnTo>
                  <a:pt x="0" y="357124"/>
                </a:lnTo>
                <a:lnTo>
                  <a:pt x="38100" y="433324"/>
                </a:lnTo>
                <a:lnTo>
                  <a:pt x="69850" y="369824"/>
                </a:lnTo>
                <a:lnTo>
                  <a:pt x="31750" y="369824"/>
                </a:lnTo>
                <a:lnTo>
                  <a:pt x="31750" y="357124"/>
                </a:lnTo>
                <a:close/>
              </a:path>
              <a:path w="76200" h="433704">
                <a:moveTo>
                  <a:pt x="44450" y="0"/>
                </a:moveTo>
                <a:lnTo>
                  <a:pt x="31750" y="0"/>
                </a:lnTo>
                <a:lnTo>
                  <a:pt x="31750" y="369824"/>
                </a:lnTo>
                <a:lnTo>
                  <a:pt x="44450" y="369824"/>
                </a:lnTo>
                <a:lnTo>
                  <a:pt x="44450" y="0"/>
                </a:lnTo>
                <a:close/>
              </a:path>
              <a:path w="76200" h="433704">
                <a:moveTo>
                  <a:pt x="76200" y="357124"/>
                </a:moveTo>
                <a:lnTo>
                  <a:pt x="44450" y="357124"/>
                </a:lnTo>
                <a:lnTo>
                  <a:pt x="44450" y="369824"/>
                </a:lnTo>
                <a:lnTo>
                  <a:pt x="69850" y="369824"/>
                </a:lnTo>
                <a:lnTo>
                  <a:pt x="76200" y="357124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226581" y="3537679"/>
            <a:ext cx="45719" cy="161925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431800"/>
                </a:moveTo>
                <a:lnTo>
                  <a:pt x="0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11778" y="1322736"/>
            <a:ext cx="1408853" cy="432435"/>
          </a:xfrm>
          <a:custGeom>
            <a:avLst/>
            <a:gdLst/>
            <a:ahLst/>
            <a:cxnLst/>
            <a:rect l="l" t="t" r="r" b="b"/>
            <a:pathLst>
              <a:path w="792480" h="576580">
                <a:moveTo>
                  <a:pt x="0" y="576326"/>
                </a:moveTo>
                <a:lnTo>
                  <a:pt x="792226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06536" y="1484661"/>
            <a:ext cx="771031" cy="270510"/>
          </a:xfrm>
          <a:custGeom>
            <a:avLst/>
            <a:gdLst/>
            <a:ahLst/>
            <a:cxnLst/>
            <a:rect l="l" t="t" r="r" b="b"/>
            <a:pathLst>
              <a:path w="433705" h="360680">
                <a:moveTo>
                  <a:pt x="0" y="360425"/>
                </a:moveTo>
                <a:lnTo>
                  <a:pt x="433324" y="0"/>
                </a:lnTo>
              </a:path>
            </a:pathLst>
          </a:custGeom>
          <a:ln w="9524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28355" y="1484661"/>
            <a:ext cx="45719" cy="342814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360425"/>
                </a:moveTo>
                <a:lnTo>
                  <a:pt x="0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863643" y="1484661"/>
            <a:ext cx="45719" cy="342814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360425"/>
                </a:moveTo>
                <a:lnTo>
                  <a:pt x="0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591334" y="3751945"/>
            <a:ext cx="0" cy="270510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360425"/>
                </a:moveTo>
                <a:lnTo>
                  <a:pt x="0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 flipH="1">
            <a:off x="10771969" y="2497192"/>
            <a:ext cx="45719" cy="189310"/>
          </a:xfrm>
          <a:custGeom>
            <a:avLst/>
            <a:gdLst/>
            <a:ahLst/>
            <a:cxnLst/>
            <a:rect l="l" t="t" r="r" b="b"/>
            <a:pathLst>
              <a:path h="504825">
                <a:moveTo>
                  <a:pt x="0" y="504825"/>
                </a:moveTo>
                <a:lnTo>
                  <a:pt x="0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771969" y="3429095"/>
            <a:ext cx="0" cy="27051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360425"/>
                </a:moveTo>
                <a:lnTo>
                  <a:pt x="0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912578" y="1431131"/>
            <a:ext cx="1025031" cy="270510"/>
          </a:xfrm>
          <a:custGeom>
            <a:avLst/>
            <a:gdLst/>
            <a:ahLst/>
            <a:cxnLst/>
            <a:rect l="l" t="t" r="r" b="b"/>
            <a:pathLst>
              <a:path w="576579" h="360680">
                <a:moveTo>
                  <a:pt x="576326" y="360299"/>
                </a:moveTo>
                <a:lnTo>
                  <a:pt x="0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12578" y="1322736"/>
            <a:ext cx="1535289" cy="378619"/>
          </a:xfrm>
          <a:custGeom>
            <a:avLst/>
            <a:gdLst/>
            <a:ahLst/>
            <a:cxnLst/>
            <a:rect l="l" t="t" r="r" b="b"/>
            <a:pathLst>
              <a:path w="863600" h="504825">
                <a:moveTo>
                  <a:pt x="863600" y="504825"/>
                </a:moveTo>
                <a:lnTo>
                  <a:pt x="0" y="0"/>
                </a:lnTo>
              </a:path>
            </a:pathLst>
          </a:custGeom>
          <a:ln w="9525">
            <a:solidFill>
              <a:srgbClr val="0066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Picture 2" descr="C:\Users\1\Desktop\Бусы\20160217_180249.jpg"/>
          <p:cNvPicPr>
            <a:picLocks noChangeAspect="1" noChangeArrowheads="1"/>
          </p:cNvPicPr>
          <p:nvPr/>
        </p:nvPicPr>
        <p:blipFill rotWithShape="1">
          <a:blip r:embed="rId5"/>
          <a:srcRect l="31432"/>
          <a:stretch/>
        </p:blipFill>
        <p:spPr bwMode="auto">
          <a:xfrm>
            <a:off x="157479" y="163080"/>
            <a:ext cx="1874520" cy="1538275"/>
          </a:xfrm>
          <a:prstGeom prst="rect">
            <a:avLst/>
          </a:prstGeom>
          <a:noFill/>
        </p:spPr>
      </p:pic>
      <p:pic>
        <p:nvPicPr>
          <p:cNvPr id="70" name="Picture 5" descr="C:\Users\1\Desktop\Бусы\20160217_1530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37609" y="163080"/>
            <a:ext cx="2126938" cy="1398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2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700053" y="2443397"/>
            <a:ext cx="4925473" cy="261850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тем легче ему высказывать свои мысли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4894" y="2857347"/>
            <a:ext cx="4925473" cy="230425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тем </a:t>
            </a:r>
            <a:r>
              <a:rPr lang="ru-RU" sz="2800" b="1" dirty="0">
                <a:solidFill>
                  <a:srgbClr val="FF0000"/>
                </a:solidFill>
              </a:rPr>
              <a:t>шире его возможности в познании окружающей действительности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33944" y="3483129"/>
            <a:ext cx="4350835" cy="24020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/>
                <a:ea typeface="Calibri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Arial"/>
                <a:ea typeface="Calibri"/>
              </a:rPr>
              <a:t>тем </a:t>
            </a:r>
            <a:r>
              <a:rPr lang="ru-RU" sz="2800" b="1" dirty="0">
                <a:solidFill>
                  <a:srgbClr val="FFFF00"/>
                </a:solidFill>
                <a:latin typeface="Arial"/>
                <a:ea typeface="Calibri"/>
              </a:rPr>
              <a:t>содержательнее и полноценнее отношения со сверстниками и взрослыми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62789" y="4009473"/>
            <a:ext cx="3940379" cy="21048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92D050"/>
                </a:solidFill>
              </a:rPr>
              <a:t>тем активнее осуществляется его психическое развитие</a:t>
            </a:r>
          </a:p>
        </p:txBody>
      </p:sp>
      <p:sp>
        <p:nvSpPr>
          <p:cNvPr id="2" name="Блок-схема: документ 1"/>
          <p:cNvSpPr/>
          <p:nvPr/>
        </p:nvSpPr>
        <p:spPr>
          <a:xfrm rot="10800000" flipH="1">
            <a:off x="700053" y="4843933"/>
            <a:ext cx="6465245" cy="1370098"/>
          </a:xfrm>
          <a:prstGeom prst="flowChartDocumen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7586" y="5177182"/>
            <a:ext cx="6570178" cy="103685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Чем богаче и правильнее у ребёнка речь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323538" y="317593"/>
            <a:ext cx="11895944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Хорошая речь – важнейшее условие всестороннего полноценного развития детей.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7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54 -0.01573 L -0.15839 -0.01573 C -0.12075 -0.01573 -0.07372 -0.07376 -0.07372 -0.12139 L -0.07372 -0.2240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1" y="-10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68 -0.20948 L 0.14016 -0.20948 C 0.26495 -0.20948 0.41853 -0.24046 0.41853 -0.2652 L 0.41853 -0.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0" y="-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81 -0.01919 L -0.07985 -0.0874 C -0.07177 -0.10081 -0.05666 -0.11722 -0.03934 -0.13063 C -0.01993 -0.14613 -0.00157 -0.15884 0.01368 -0.15769 L 0.08649 -0.1748 " pathEditMode="relative" rAng="-1564010" ptsTypes="FffFF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8" y="-9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205E-6 4.04624E-7 L 0.27263 4.04624E-7 C 0.39481 4.04624E-7 0.545 0.0689 0.545 0.12509 L 0.545 0.24994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5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6792"/>
          <a:stretch>
            <a:fillRect/>
          </a:stretch>
        </p:blipFill>
        <p:spPr/>
      </p:pic>
      <p:sp>
        <p:nvSpPr>
          <p:cNvPr id="5" name="Прямоугольный треугольник 4"/>
          <p:cNvSpPr/>
          <p:nvPr/>
        </p:nvSpPr>
        <p:spPr>
          <a:xfrm flipV="1">
            <a:off x="0" y="-1"/>
            <a:ext cx="10668000" cy="4991725"/>
          </a:xfrm>
          <a:prstGeom prst="rtTriangl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815945">
            <a:off x="2733478" y="521444"/>
            <a:ext cx="140134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endParaRPr lang="ru-RU" sz="1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 rot="20983810">
            <a:off x="-184480" y="2400266"/>
            <a:ext cx="1382110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solidFill>
                  <a:srgbClr val="F57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endParaRPr lang="ru-RU" sz="14000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 rot="20314623">
            <a:off x="6810504" y="-100411"/>
            <a:ext cx="1475084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1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 rot="21443890">
            <a:off x="645601" y="1199147"/>
            <a:ext cx="1362874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endParaRPr lang="ru-RU" sz="1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20736033">
            <a:off x="1917067" y="1601317"/>
            <a:ext cx="1382110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sz="1400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 rot="20803648">
            <a:off x="4677250" y="296472"/>
            <a:ext cx="1842171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solidFill>
                  <a:srgbClr val="EFC11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</a:t>
            </a:r>
            <a:endParaRPr lang="ru-RU" sz="14000" dirty="0">
              <a:solidFill>
                <a:srgbClr val="EFC11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 rot="21292455">
            <a:off x="4090966" y="1171675"/>
            <a:ext cx="1382110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solidFill>
                  <a:srgbClr val="C05A3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sz="14000" dirty="0">
              <a:solidFill>
                <a:srgbClr val="C05A3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 rot="21082940">
            <a:off x="6118581" y="734007"/>
            <a:ext cx="126829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endParaRPr lang="ru-RU" sz="1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8481635" y="-368285"/>
            <a:ext cx="1915584" cy="22256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endParaRPr lang="ru-RU" sz="1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10"/>
          <p:cNvSpPr txBox="1"/>
          <p:nvPr/>
        </p:nvSpPr>
        <p:spPr>
          <a:xfrm rot="20983810">
            <a:off x="485832" y="601941"/>
            <a:ext cx="3385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57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endParaRPr lang="ru-RU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10"/>
          <p:cNvSpPr txBox="1"/>
          <p:nvPr/>
        </p:nvSpPr>
        <p:spPr>
          <a:xfrm rot="21443890">
            <a:off x="1314249" y="436841"/>
            <a:ext cx="3369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20736033">
            <a:off x="1928340" y="467003"/>
            <a:ext cx="3385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10"/>
          <p:cNvSpPr txBox="1"/>
          <p:nvPr/>
        </p:nvSpPr>
        <p:spPr>
          <a:xfrm rot="20803648">
            <a:off x="2779217" y="405209"/>
            <a:ext cx="3978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EFC11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</a:t>
            </a:r>
            <a:endParaRPr lang="ru-RU" dirty="0">
              <a:solidFill>
                <a:srgbClr val="EFC11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10"/>
          <p:cNvSpPr txBox="1"/>
          <p:nvPr/>
        </p:nvSpPr>
        <p:spPr>
          <a:xfrm rot="21082940">
            <a:off x="4281878" y="522566"/>
            <a:ext cx="3241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10"/>
          <p:cNvSpPr txBox="1"/>
          <p:nvPr/>
        </p:nvSpPr>
        <p:spPr>
          <a:xfrm rot="21292455">
            <a:off x="3450167" y="508000"/>
            <a:ext cx="2540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C05A3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dirty="0">
              <a:solidFill>
                <a:srgbClr val="C05A3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4770968" y="207963"/>
            <a:ext cx="751417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15" name="Rectangle 29"/>
          <p:cNvSpPr>
            <a:spLocks noChangeArrowheads="1"/>
          </p:cNvSpPr>
          <p:nvPr/>
        </p:nvSpPr>
        <p:spPr bwMode="auto">
          <a:xfrm>
            <a:off x="1079642" y="3806722"/>
            <a:ext cx="528108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 i="1" dirty="0">
                <a:solidFill>
                  <a:srgbClr val="000000"/>
                </a:solidFill>
                <a:latin typeface="Times New Roman" pitchFamily="18" charset="0"/>
              </a:rPr>
              <a:t>Формирование </a:t>
            </a:r>
          </a:p>
          <a:p>
            <a:pPr algn="ctr" eaLnBrk="1" hangingPunct="1"/>
            <a:r>
              <a:rPr lang="ru-RU" altLang="ru-RU" sz="3600" i="1" dirty="0">
                <a:solidFill>
                  <a:srgbClr val="000000"/>
                </a:solidFill>
                <a:latin typeface="Times New Roman" pitchFamily="18" charset="0"/>
              </a:rPr>
              <a:t>звуковой культуры речи </a:t>
            </a:r>
            <a:br>
              <a:rPr lang="ru-RU" altLang="ru-RU" sz="3600" i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altLang="ru-RU" sz="3600" i="1" dirty="0">
                <a:solidFill>
                  <a:srgbClr val="000000"/>
                </a:solidFill>
                <a:latin typeface="Times New Roman" pitchFamily="18" charset="0"/>
              </a:rPr>
              <a:t>посредством  </a:t>
            </a:r>
          </a:p>
          <a:p>
            <a:pPr algn="ctr" eaLnBrk="1" hangingPunct="1"/>
            <a:r>
              <a:rPr lang="ru-RU" altLang="ru-RU" sz="3600" i="1" dirty="0">
                <a:solidFill>
                  <a:srgbClr val="000000"/>
                </a:solidFill>
                <a:latin typeface="Times New Roman" pitchFamily="18" charset="0"/>
              </a:rPr>
              <a:t>дидактической игры</a:t>
            </a:r>
            <a:br>
              <a:rPr lang="ru-RU" altLang="ru-RU" sz="3600" i="1" dirty="0">
                <a:solidFill>
                  <a:srgbClr val="000000"/>
                </a:solidFill>
                <a:latin typeface="Times New Roman" pitchFamily="18" charset="0"/>
              </a:rPr>
            </a:br>
            <a:endParaRPr lang="ru-RU" altLang="ru-RU" sz="3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7" grpId="0"/>
      <p:bldP spid="17" grpId="1"/>
      <p:bldP spid="13" grpId="0"/>
      <p:bldP spid="13" grpId="1"/>
      <p:bldP spid="10" grpId="0"/>
      <p:bldP spid="10" grpId="1"/>
      <p:bldP spid="15" grpId="0"/>
      <p:bldP spid="15" grpId="1"/>
      <p:bldP spid="14" grpId="0"/>
      <p:bldP spid="14" grpId="1"/>
      <p:bldP spid="16" grpId="0"/>
      <p:bldP spid="16" grpId="1"/>
      <p:bldP spid="18" grpId="0"/>
      <p:bldP spid="18" grpId="1"/>
      <p:bldP spid="41" grpId="0"/>
      <p:bldP spid="42" grpId="0"/>
      <p:bldP spid="42" grpId="1"/>
      <p:bldP spid="43" grpId="0"/>
      <p:bldP spid="43" grpId="1"/>
      <p:bldP spid="44" grpId="0"/>
      <p:bldP spid="45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dob.1september.ru/2007/21/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21"/>
          <a:stretch/>
        </p:blipFill>
        <p:spPr bwMode="auto">
          <a:xfrm>
            <a:off x="232409" y="144698"/>
            <a:ext cx="6412231" cy="1847483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logopeddoma.ru/_ld/1/s78191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17" y="2175385"/>
            <a:ext cx="2405923" cy="180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407" y="1093876"/>
            <a:ext cx="4254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 "Мастерская </a:t>
            </a:r>
            <a:r>
              <a:rPr lang="ru-RU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Букв"</a:t>
            </a:r>
          </a:p>
        </p:txBody>
      </p:sp>
      <p:pic>
        <p:nvPicPr>
          <p:cNvPr id="12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r="13929"/>
          <a:stretch/>
        </p:blipFill>
        <p:spPr>
          <a:xfrm>
            <a:off x="125729" y="5157458"/>
            <a:ext cx="1507638" cy="1541786"/>
          </a:xfrm>
          <a:prstGeom prst="rect">
            <a:avLst/>
          </a:prstGeom>
        </p:spPr>
      </p:pic>
      <p:pic>
        <p:nvPicPr>
          <p:cNvPr id="13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700"/>
          <a:stretch/>
        </p:blipFill>
        <p:spPr>
          <a:xfrm>
            <a:off x="1757676" y="5157457"/>
            <a:ext cx="1547952" cy="1541787"/>
          </a:xfrm>
          <a:prstGeom prst="rect">
            <a:avLst/>
          </a:prstGeom>
        </p:spPr>
      </p:pic>
      <p:pic>
        <p:nvPicPr>
          <p:cNvPr id="14" name="Объект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21901"/>
          <a:stretch/>
        </p:blipFill>
        <p:spPr>
          <a:xfrm>
            <a:off x="3438524" y="5126095"/>
            <a:ext cx="1246617" cy="1573149"/>
          </a:xfrm>
          <a:prstGeom prst="rect">
            <a:avLst/>
          </a:prstGeom>
        </p:spPr>
      </p:pic>
      <p:pic>
        <p:nvPicPr>
          <p:cNvPr id="15" name="Объект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r="18666"/>
          <a:stretch/>
        </p:blipFill>
        <p:spPr>
          <a:xfrm>
            <a:off x="4926330" y="5141776"/>
            <a:ext cx="1406751" cy="1573149"/>
          </a:xfrm>
          <a:prstGeom prst="rect">
            <a:avLst/>
          </a:prstGeom>
        </p:spPr>
      </p:pic>
      <p:pic>
        <p:nvPicPr>
          <p:cNvPr id="16" name="Объект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r="26333"/>
          <a:stretch/>
        </p:blipFill>
        <p:spPr>
          <a:xfrm>
            <a:off x="6461760" y="5126094"/>
            <a:ext cx="1202585" cy="1573149"/>
          </a:xfrm>
          <a:prstGeom prst="rect">
            <a:avLst/>
          </a:prstGeom>
        </p:spPr>
      </p:pic>
      <p:pic>
        <p:nvPicPr>
          <p:cNvPr id="17" name="Объект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91" y="144698"/>
            <a:ext cx="5110589" cy="3832942"/>
          </a:xfrm>
          <a:prstGeom prst="rect">
            <a:avLst/>
          </a:prstGeom>
        </p:spPr>
      </p:pic>
      <p:pic>
        <p:nvPicPr>
          <p:cNvPr id="18" name="Объект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27666"/>
          <a:stretch/>
        </p:blipFill>
        <p:spPr>
          <a:xfrm>
            <a:off x="7825201" y="5126094"/>
            <a:ext cx="1104701" cy="1573150"/>
          </a:xfrm>
          <a:prstGeom prst="rect">
            <a:avLst/>
          </a:prstGeom>
        </p:spPr>
      </p:pic>
      <p:pic>
        <p:nvPicPr>
          <p:cNvPr id="19" name="Объект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/>
          <a:stretch/>
        </p:blipFill>
        <p:spPr>
          <a:xfrm>
            <a:off x="10306608" y="5141775"/>
            <a:ext cx="1611072" cy="1573149"/>
          </a:xfrm>
          <a:prstGeom prst="rect">
            <a:avLst/>
          </a:prstGeom>
        </p:spPr>
      </p:pic>
      <p:pic>
        <p:nvPicPr>
          <p:cNvPr id="20" name="Объект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9" r="15667"/>
          <a:stretch/>
        </p:blipFill>
        <p:spPr>
          <a:xfrm>
            <a:off x="9002392" y="5133219"/>
            <a:ext cx="1101728" cy="1566024"/>
          </a:xfrm>
          <a:prstGeom prst="rect">
            <a:avLst/>
          </a:prstGeom>
        </p:spPr>
      </p:pic>
      <p:pic>
        <p:nvPicPr>
          <p:cNvPr id="21" name="Объект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4" b="17404"/>
          <a:stretch/>
        </p:blipFill>
        <p:spPr>
          <a:xfrm>
            <a:off x="69483" y="2141533"/>
            <a:ext cx="3992349" cy="281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_TP103431346" id="{2E021FAA-F19F-4374-BB87-70577DFAD819}" vid="{E1AA2BE0-B234-4F41-BA7E-DC1D3C8A1211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Razvitie-biznesa</Template>
  <TotalTime>0</TotalTime>
  <Words>527</Words>
  <Application>Microsoft Office PowerPoint</Application>
  <PresentationFormat>Широкоэкранный</PresentationFormat>
  <Paragraphs>88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Book Antiqua</vt:lpstr>
      <vt:lpstr>Calibri</vt:lpstr>
      <vt:lpstr>Gill Sans</vt:lpstr>
      <vt:lpstr>Times New Roman</vt:lpstr>
      <vt:lpstr>ヒラギノ角ゴ ProN W3</vt:lpstr>
      <vt:lpstr>Sales Direction 16X9</vt:lpstr>
      <vt:lpstr>Тема :  Применение технологии «Бусография».  «Бусоград  или волшебные игры Феи Бусинки»</vt:lpstr>
      <vt:lpstr>Есть на белом свете чудесный город,  и называется он Бусоград.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богаче и правильнее у ребёнка речь</vt:lpstr>
      <vt:lpstr>Презентация PowerPoint</vt:lpstr>
      <vt:lpstr>Презентация PowerPoint</vt:lpstr>
      <vt:lpstr>ИГРА «БУКВА ПОТЕРЯЛАСЬ»</vt:lpstr>
      <vt:lpstr>БУКВА ПОТЕРЯЛАСЬ</vt:lpstr>
      <vt:lpstr>БУКВА ПОТЕРЯЛАСЬ</vt:lpstr>
      <vt:lpstr>БУКВА ПОТЕРЯЛАСЬ</vt:lpstr>
      <vt:lpstr>БУКВА ПОТЕРЯЛАСЬ</vt:lpstr>
      <vt:lpstr>Презентация PowerPoint</vt:lpstr>
      <vt:lpstr>Презентация PowerPoint</vt:lpstr>
      <vt:lpstr>Презентация PowerPoint</vt:lpstr>
      <vt:lpstr>Успехов и смелых  творческих достижений!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2016-08-28T11:45:50Z</dcterms:created>
  <dcterms:modified xsi:type="dcterms:W3CDTF">2021-07-21T19:31:45Z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