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52" r:id="rId2"/>
    <p:sldMasterId id="2147483948" r:id="rId3"/>
  </p:sldMasterIdLst>
  <p:sldIdLst>
    <p:sldId id="276" r:id="rId4"/>
    <p:sldId id="278" r:id="rId5"/>
    <p:sldId id="261" r:id="rId6"/>
    <p:sldId id="262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 snapToGrid="0">
      <p:cViewPr>
        <p:scale>
          <a:sx n="60" d="100"/>
          <a:sy n="60" d="100"/>
        </p:scale>
        <p:origin x="-100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6650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996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3592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1831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7442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1231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4417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4228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8684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947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7748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696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9084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066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4420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90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77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78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76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27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55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5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6473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55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03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96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9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7365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9901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90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6360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7190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9945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0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8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3902-F383-4765-8714-4980E682666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FA36-5A44-4977-A044-9D73190D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2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2111" y="2475189"/>
            <a:ext cx="9007367" cy="2298185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</a:t>
            </a:r>
            <a:r>
              <a:rPr lang="ru-RU" sz="8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СКАЯ ФЕД</a:t>
            </a: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ЕРАЦИЯ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3903" y="6030119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889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63BE6F-5631-4984-A26F-B772C6EA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3" y="245418"/>
            <a:ext cx="10765747" cy="82663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расположены высокие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Кавказские горы.</a:t>
            </a:r>
          </a:p>
        </p:txBody>
      </p:sp>
      <p:pic>
        <p:nvPicPr>
          <p:cNvPr id="10242" name="Picture 2" descr="ÐÐ°ÑÑÐ¸Ð½ÐºÐ¸ Ð¿Ð¾ Ð·Ð°Ð¿ÑÐ¾ÑÑ ÐºÐ°Ð²ÐºÐ°Ð·ÑÐºÐ¸Ðµ Ð³Ð¾ÑÑ">
            <a:extLst>
              <a:ext uri="{FF2B5EF4-FFF2-40B4-BE49-F238E27FC236}">
                <a16:creationId xmlns="" xmlns:a16="http://schemas.microsoft.com/office/drawing/2014/main" id="{AA43A6E3-16C9-4880-B06C-43FEAC6B3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90" y="2254471"/>
            <a:ext cx="5810820" cy="43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AE94B9F2-F3BD-4828-95DF-FC485BEF1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/>
          <a:stretch/>
        </p:blipFill>
        <p:spPr bwMode="auto">
          <a:xfrm>
            <a:off x="0" y="929443"/>
            <a:ext cx="6096000" cy="50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53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C74B41-071F-4855-958B-4420FC85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2" y="341585"/>
            <a:ext cx="5360277" cy="634299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гербе изображена зубчатая стена с двумя башнями, что символизирует то, что край находится под надежной защитой.</a:t>
            </a:r>
          </a:p>
        </p:txBody>
      </p:sp>
      <p:pic>
        <p:nvPicPr>
          <p:cNvPr id="11268" name="Picture 4" descr="ÐÐ°ÑÑÐ¸Ð½ÐºÐ¸ Ð¿Ð¾ Ð·Ð°Ð¿ÑÐ¾ÑÑ Ð³ÐµÑÐ± ÐºÑÐ°ÑÐ½Ð¾Ð´Ð°ÑÑÐºÐ¾Ð³Ð¾ ÐºÑÐ°Ñ">
            <a:extLst>
              <a:ext uri="{FF2B5EF4-FFF2-40B4-BE49-F238E27FC236}">
                <a16:creationId xmlns="" xmlns:a16="http://schemas.microsoft.com/office/drawing/2014/main" id="{0D97D3FD-D6F4-49D8-A503-14C7D0D9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3" y="694341"/>
            <a:ext cx="4603367" cy="59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28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90100-56D8-4F1E-AC8B-1296D788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BB7040-0DEC-43A4-8101-11B914A87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ÐÐ°ÑÑÐ¸Ð½ÐºÐ¸ Ð¿Ð¾ Ð·Ð°Ð¿ÑÐ¾ÑÑ ÑÐ¾ÑÐ¸">
            <a:extLst>
              <a:ext uri="{FF2B5EF4-FFF2-40B4-BE49-F238E27FC236}">
                <a16:creationId xmlns="" xmlns:a16="http://schemas.microsoft.com/office/drawing/2014/main" id="{0614B3C9-8DEF-445B-96A4-9B5C7FCD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4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ÐÐ°ÑÑÐ¸Ð½ÐºÐ¸ Ð¿Ð¾ Ð·Ð°Ð¿ÑÐ¾ÑÑ Ð½Ð¾Ð²Ð¾ÑÐ¾ÑÑÐ¸Ð¹ÑÐº">
            <a:extLst>
              <a:ext uri="{FF2B5EF4-FFF2-40B4-BE49-F238E27FC236}">
                <a16:creationId xmlns="" xmlns:a16="http://schemas.microsoft.com/office/drawing/2014/main" id="{ED6B2016-7AA1-441C-980D-D940EE75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1" y="209110"/>
            <a:ext cx="9727324" cy="653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96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84841E-3F9B-4F5E-81CD-691CD667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0" y="228093"/>
            <a:ext cx="11839903" cy="867103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областей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Мы с вами побываем в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Сахалинской области.</a:t>
            </a:r>
          </a:p>
        </p:txBody>
      </p:sp>
      <p:pic>
        <p:nvPicPr>
          <p:cNvPr id="13314" name="Picture 2" descr="ÐÐ°ÑÑÐ¸Ð½ÐºÐ¸ Ð¿Ð¾ Ð·Ð°Ð¿ÑÐ¾ÑÑ ÑÐ°ÑÐ°Ð»Ð¸Ð½">
            <a:extLst>
              <a:ext uri="{FF2B5EF4-FFF2-40B4-BE49-F238E27FC236}">
                <a16:creationId xmlns="" xmlns:a16="http://schemas.microsoft.com/office/drawing/2014/main" id="{7841FC39-E158-469E-B0F5-1E85A5502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05553"/>
            <a:ext cx="12191999" cy="56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83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D4B57A-5C53-4318-9C57-358022BE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9" y="609600"/>
            <a:ext cx="11829393" cy="1356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находится на востоке азиатской части России, этот регион полностью расположен на островах: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 и Курильские острова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Главный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город-Южно-Сахалинск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338" name="Picture 2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3F22E6A4-BFE3-4E0E-8B6F-AC2CF828E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8"/>
          <a:stretch/>
        </p:blipFill>
        <p:spPr bwMode="auto">
          <a:xfrm>
            <a:off x="4726372" y="2538248"/>
            <a:ext cx="7465629" cy="43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ÐÐ°ÑÑÐ¸Ð½ÐºÐ¸ Ð¿Ð¾ Ð·Ð°Ð¿ÑÐ¾ÑÑ Ð³ÐµÑÐ± ÑÐ°ÑÐ°Ð»Ð¸Ð½ÑÐºÐ¾Ð¹ Ð¾Ð±Ð»Ð°ÑÑÐ¸">
            <a:extLst>
              <a:ext uri="{FF2B5EF4-FFF2-40B4-BE49-F238E27FC236}">
                <a16:creationId xmlns="" xmlns:a16="http://schemas.microsoft.com/office/drawing/2014/main" id="{F6C8C672-6BF3-4BE6-8BB2-E304BC0D0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7" y="2538248"/>
            <a:ext cx="3943795" cy="430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49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82EEBB-DB8D-4D43-98DF-AA2C9FFA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246993"/>
            <a:ext cx="11682249" cy="135636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3 города федерального значения: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Санкт-Петербург и Севастополь.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B8F8DD-E793-4B3C-89D5-5A5B0D10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77" y="1603353"/>
            <a:ext cx="11682249" cy="12003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Севастополь находится на полуострове Крым, на берегу  Чёрного моря. </a:t>
            </a:r>
          </a:p>
        </p:txBody>
      </p:sp>
      <p:pic>
        <p:nvPicPr>
          <p:cNvPr id="15364" name="Picture 4" descr="ÐÐ°ÑÑÐ¸Ð½ÐºÐ¸ Ð¿Ð¾ Ð·Ð°Ð¿ÑÐ¾ÑÑ Ð³ÐµÑÐ± ÑÐµÐ²Ð°ÑÑÐ¾Ð¿Ð¾Ð»Ñ">
            <a:extLst>
              <a:ext uri="{FF2B5EF4-FFF2-40B4-BE49-F238E27FC236}">
                <a16:creationId xmlns="" xmlns:a16="http://schemas.microsoft.com/office/drawing/2014/main" id="{1B13C4CE-E5E4-422F-BEB5-9B2AD278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34" y="2898782"/>
            <a:ext cx="3008587" cy="364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3BCDDE-A878-4905-AEA8-7D54F824587B}"/>
              </a:ext>
            </a:extLst>
          </p:cNvPr>
          <p:cNvSpPr txBox="1"/>
          <p:nvPr/>
        </p:nvSpPr>
        <p:spPr>
          <a:xfrm>
            <a:off x="4998986" y="3156725"/>
            <a:ext cx="6383718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гербе города мы видим медаль «Золотая Звезда», ведь Севастополь получил звание «Город-герой» во времена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7967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E9B58B-4DCA-46E4-A5F9-69FE95BF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34" y="361588"/>
            <a:ext cx="11659127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Севастополь-город военных моряков, здесь расположена главная база Черноморского флота России.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="" xmlns:a16="http://schemas.microsoft.com/office/drawing/2014/main" id="{7B8C24BA-7CA7-4D4D-BE02-1B6EF6CA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50" y="1891863"/>
            <a:ext cx="7520150" cy="47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07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3AF6DA-5707-447B-858C-5E9AB86F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7" y="373117"/>
            <a:ext cx="11761076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1 автономная область и 4 автономных округа. Автономия-самоуправление  и право на самостоятельное решение вопросов.</a:t>
            </a:r>
          </a:p>
        </p:txBody>
      </p:sp>
      <p:pic>
        <p:nvPicPr>
          <p:cNvPr id="17410" name="Picture 2" descr="ÐÐ°ÑÑÐ¸Ð½ÐºÐ¸ Ð¿Ð¾ Ð·Ð°Ð¿ÑÐ¾ÑÑ ÐµÐ²ÑÐµÐ¹ÑÐºÐ°Ñ Ð°Ð²ÑÐ¾Ð½Ð¾Ð¼Ð½Ð°Ñ Ð¾Ð±Ð»Ð°ÑÑÑ">
            <a:extLst>
              <a:ext uri="{FF2B5EF4-FFF2-40B4-BE49-F238E27FC236}">
                <a16:creationId xmlns="" xmlns:a16="http://schemas.microsoft.com/office/drawing/2014/main" id="{E441DD95-F319-48F9-95DB-EFAC2754E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38" y="2983969"/>
            <a:ext cx="5307722" cy="35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9975C5-9D7B-4729-A13F-D9500F417139}"/>
              </a:ext>
            </a:extLst>
          </p:cNvPr>
          <p:cNvSpPr txBox="1"/>
          <p:nvPr/>
        </p:nvSpPr>
        <p:spPr>
          <a:xfrm>
            <a:off x="241740" y="2983969"/>
            <a:ext cx="3951889" cy="353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Еврейская автономная область расположена на востоке азиатской части страны. Главный город-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Биробиджан. </a:t>
            </a:r>
          </a:p>
        </p:txBody>
      </p:sp>
      <p:pic>
        <p:nvPicPr>
          <p:cNvPr id="17412" name="Picture 4" descr="ÐÐ°ÑÑÐ¸Ð½ÐºÐ¸ Ð¿Ð¾ Ð·Ð°Ð¿ÑÐ¾ÑÑ Ð³ÐµÑÐ± ÐµÐ²ÑÐµÐ¹ÑÐºÐ¾Ð¹ Ð°Ð²ÑÐ¾Ð½Ð¾Ð¼Ð½Ð¾Ð¹ Ð¾Ð±Ð»Ð°ÑÑÐ¸">
            <a:extLst>
              <a:ext uri="{FF2B5EF4-FFF2-40B4-BE49-F238E27FC236}">
                <a16:creationId xmlns="" xmlns:a16="http://schemas.microsoft.com/office/drawing/2014/main" id="{354D161D-20E2-4A93-AAB0-793AE0616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9" y="2983969"/>
            <a:ext cx="2488609" cy="280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04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4A8A8C-5C47-49DD-9736-BCBABD46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-110359"/>
            <a:ext cx="9875520" cy="1166649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Ненецкий автономный округ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AE974D-B751-4352-9AE1-EC9D1610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94" y="839516"/>
            <a:ext cx="11698015" cy="116664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расположен на севере европейской части России и входит в состав Архангельской области. Главный город-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Нарьян-Мар.</a:t>
            </a:r>
          </a:p>
        </p:txBody>
      </p:sp>
      <p:pic>
        <p:nvPicPr>
          <p:cNvPr id="18434" name="Picture 2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3FA4ECC5-8624-42A9-84BB-266831141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15" y="1789388"/>
            <a:ext cx="97536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50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696437" cy="144569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Спасибо за внимание!!!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9129" y="4461641"/>
            <a:ext cx="9872871" cy="2564523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0008A2"/>
                </a:solidFill>
                <a:latin typeface="Century Schoolbook" panose="02040604050505020304" pitchFamily="18" charset="0"/>
              </a:rPr>
              <a:t>Презентацию выполнила</a:t>
            </a:r>
            <a:br>
              <a:rPr lang="ru-RU" b="1" i="1" dirty="0" smtClean="0">
                <a:solidFill>
                  <a:srgbClr val="0008A2"/>
                </a:solidFill>
                <a:latin typeface="Century Schoolbook" panose="02040604050505020304" pitchFamily="18" charset="0"/>
              </a:rPr>
            </a:br>
            <a:r>
              <a:rPr lang="ru-RU" b="1" i="1" dirty="0" smtClean="0">
                <a:solidFill>
                  <a:srgbClr val="0008A2"/>
                </a:solidFill>
                <a:latin typeface="Century Schoolbook" panose="02040604050505020304" pitchFamily="18" charset="0"/>
              </a:rPr>
              <a:t>Ученица 3б класса</a:t>
            </a:r>
            <a:br>
              <a:rPr lang="ru-RU" b="1" i="1" dirty="0" smtClean="0">
                <a:solidFill>
                  <a:srgbClr val="0008A2"/>
                </a:solidFill>
                <a:latin typeface="Century Schoolbook" panose="02040604050505020304" pitchFamily="18" charset="0"/>
              </a:rPr>
            </a:br>
            <a:r>
              <a:rPr lang="ru-RU" b="1" i="1" dirty="0" err="1" smtClean="0">
                <a:solidFill>
                  <a:srgbClr val="0008A2"/>
                </a:solidFill>
                <a:latin typeface="Century Schoolbook" panose="02040604050505020304" pitchFamily="18" charset="0"/>
              </a:rPr>
              <a:t>Приказчикова</a:t>
            </a:r>
            <a:r>
              <a:rPr lang="ru-RU" b="1" i="1" dirty="0" smtClean="0">
                <a:solidFill>
                  <a:srgbClr val="0008A2"/>
                </a:solidFill>
                <a:latin typeface="Century Schoolbook" panose="02040604050505020304" pitchFamily="18" charset="0"/>
              </a:rPr>
              <a:t> Анжелика</a:t>
            </a:r>
            <a:endParaRPr lang="ru-RU" b="1" i="1" dirty="0">
              <a:solidFill>
                <a:srgbClr val="0008A2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5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Президент Российской Федерации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8029" y="1182414"/>
            <a:ext cx="6731874" cy="5265683"/>
          </a:xfrm>
        </p:spPr>
        <p:txBody>
          <a:bodyPr>
            <a:normAutofit/>
          </a:bodyPr>
          <a:lstStyle/>
          <a:p>
            <a:r>
              <a:rPr lang="ru-RU" sz="2400" dirty="0"/>
              <a:t>26 марта 2000 года избран Президентом Российской </a:t>
            </a:r>
            <a:r>
              <a:rPr lang="ru-RU" sz="2400" dirty="0" smtClean="0"/>
              <a:t>Федерации. Вступил </a:t>
            </a:r>
            <a:r>
              <a:rPr lang="ru-RU" sz="2400" dirty="0"/>
              <a:t>в должность 7 мая 2000 </a:t>
            </a:r>
            <a:r>
              <a:rPr lang="ru-RU" sz="2400" dirty="0" smtClean="0"/>
              <a:t>года. </a:t>
            </a:r>
            <a:br>
              <a:rPr lang="ru-RU" sz="2400" dirty="0" smtClean="0"/>
            </a:br>
            <a:r>
              <a:rPr lang="ru-RU" sz="2400" dirty="0" smtClean="0"/>
              <a:t>14</a:t>
            </a:r>
            <a:r>
              <a:rPr lang="ru-RU" sz="2400" dirty="0"/>
              <a:t> марта 2004 года избран Президентом Российской Федерации на второй </a:t>
            </a:r>
            <a:r>
              <a:rPr lang="ru-RU" sz="2400" dirty="0" smtClean="0"/>
              <a:t>срок. C </a:t>
            </a:r>
            <a:r>
              <a:rPr lang="ru-RU" sz="2400" dirty="0"/>
              <a:t>8 мая 2008 года – Председатель Правительства Российской </a:t>
            </a:r>
            <a:r>
              <a:rPr lang="ru-RU" sz="2400" dirty="0" smtClean="0"/>
              <a:t>Федерации. 4</a:t>
            </a:r>
            <a:r>
              <a:rPr lang="ru-RU" sz="2400" dirty="0"/>
              <a:t> марта 2012 года избран Президентом Российской Федерации. Вступил в должность 7 </a:t>
            </a:r>
            <a:r>
              <a:rPr lang="ru-RU" sz="2400" dirty="0" smtClean="0"/>
              <a:t>мая 2012</a:t>
            </a:r>
            <a:r>
              <a:rPr lang="ru-RU" sz="2400" dirty="0"/>
              <a:t> </a:t>
            </a:r>
            <a:r>
              <a:rPr lang="ru-RU" sz="2400" dirty="0" smtClean="0"/>
              <a:t>года.2018 </a:t>
            </a:r>
            <a:r>
              <a:rPr lang="ru-RU" sz="2400" dirty="0" smtClean="0"/>
              <a:t> Вновь </a:t>
            </a:r>
            <a:r>
              <a:rPr lang="ru-RU" sz="2400" dirty="0"/>
              <a:t>избран Президентом Российской Федерации 18 </a:t>
            </a:r>
            <a:r>
              <a:rPr lang="ru-RU" sz="2400" dirty="0" smtClean="0"/>
              <a:t>марта 2018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C:\Users\WayWay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03131"/>
            <a:ext cx="5108028" cy="38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95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CD8EBD-A612-448C-810C-40DF69D7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99" y="262758"/>
            <a:ext cx="11256580" cy="135636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субъекты РФ представлены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политико-административной карте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D0CF5AE8-9435-4270-AE22-06C2869DA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6"/>
          <a:stretch/>
        </p:blipFill>
        <p:spPr bwMode="auto">
          <a:xfrm>
            <a:off x="1248106" y="1516516"/>
            <a:ext cx="9756225" cy="53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09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DA1DEC-FBB0-4345-A0A8-C924042E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532993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страна состоит из 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субъектов Российской Федерации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Каждый из них интересен своей историей, достопримечательностями и природой.</a:t>
            </a:r>
          </a:p>
        </p:txBody>
      </p:sp>
      <p:pic>
        <p:nvPicPr>
          <p:cNvPr id="6146" name="Picture 2" descr="ÐÐ°ÑÑÐ¸Ð½ÐºÐ¸ Ð¿Ð¾ Ð·Ð°Ð¿ÑÐ¾ÑÑ Ð³ÐµÑÐ± ÑÐµÐ²Ð°ÑÑÐ¾Ð¿Ð¾Ð»Ñ">
            <a:extLst>
              <a:ext uri="{FF2B5EF4-FFF2-40B4-BE49-F238E27FC236}">
                <a16:creationId xmlns="" xmlns:a16="http://schemas.microsoft.com/office/drawing/2014/main" id="{6C27E5A8-79EE-4E98-9536-8449216C8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0" y="331076"/>
            <a:ext cx="1374501" cy="1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ÐÐµÑÐ±">
            <a:extLst>
              <a:ext uri="{FF2B5EF4-FFF2-40B4-BE49-F238E27FC236}">
                <a16:creationId xmlns="" xmlns:a16="http://schemas.microsoft.com/office/drawing/2014/main" id="{F6CA9A48-4588-4EDC-B01E-1E5BED0AB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7" y="4613378"/>
            <a:ext cx="1913547" cy="19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ÑÐ°ÑÐ°Ð»Ð¸Ð½ Ð³ÐµÑÐ±">
            <a:extLst>
              <a:ext uri="{FF2B5EF4-FFF2-40B4-BE49-F238E27FC236}">
                <a16:creationId xmlns="" xmlns:a16="http://schemas.microsoft.com/office/drawing/2014/main" id="{5391CC14-4D98-47BD-B6FF-3290B7976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29" y="331078"/>
            <a:ext cx="1524659" cy="166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ÐºÑÐ°ÑÐ½Ð¾ÑÑÑÐº Ð³ÐµÑÐ±">
            <a:extLst>
              <a:ext uri="{FF2B5EF4-FFF2-40B4-BE49-F238E27FC236}">
                <a16:creationId xmlns="" xmlns:a16="http://schemas.microsoft.com/office/drawing/2014/main" id="{61F241E1-DD67-4B12-B5A9-7E78CCDD1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9" y="4042083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1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DD47AA-3B4A-4622-BD34-A16CD6D1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7" y="329302"/>
            <a:ext cx="11619185" cy="193127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республика, входящая в состав нашей страны,-это государство, которое имеет свою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конституцию(основной закон).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другие субъекты имеют свои уставы.</a:t>
            </a:r>
          </a:p>
          <a:p>
            <a:pPr marL="4572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языком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всей территории является русский язык. Но республики вправе устанавливать свои государственные языки.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28E01DF8-8DBB-4708-A2F6-834D9EA4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23" y="3857233"/>
            <a:ext cx="4146331" cy="26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¤Ð»Ð°Ð³">
            <a:extLst>
              <a:ext uri="{FF2B5EF4-FFF2-40B4-BE49-F238E27FC236}">
                <a16:creationId xmlns="" xmlns:a16="http://schemas.microsoft.com/office/drawing/2014/main" id="{D2BAAE5A-CD94-403E-9B69-7705FDD58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91" y="4666595"/>
            <a:ext cx="3011215" cy="150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ÐµÑÐ±">
            <a:extLst>
              <a:ext uri="{FF2B5EF4-FFF2-40B4-BE49-F238E27FC236}">
                <a16:creationId xmlns="" xmlns:a16="http://schemas.microsoft.com/office/drawing/2014/main" id="{5CC6FFC7-1106-4D77-A888-4FCC7945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35" y="3769732"/>
            <a:ext cx="2782615" cy="27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72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228179-D43D-41F0-97B4-3BD71E788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581" y="307428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Крым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целых три государственных языка: русский, украинский и крымскотатарский.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9E530ACD-0A88-4475-8F12-4B634DAEC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44" y="1754652"/>
            <a:ext cx="7275589" cy="47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Ð³ÐµÑÐ± ÑÐµÐ²Ð°ÑÑÐ¾Ð¿Ð¾Ð»Ñ">
            <a:extLst>
              <a:ext uri="{FF2B5EF4-FFF2-40B4-BE49-F238E27FC236}">
                <a16:creationId xmlns="" xmlns:a16="http://schemas.microsoft.com/office/drawing/2014/main" id="{A6CCE67B-33DE-4A6F-B23C-0A26E0BA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9" y="2310390"/>
            <a:ext cx="3364460" cy="407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78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911C79-BDA5-4767-BFC1-15137C06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33" y="199697"/>
            <a:ext cx="11335407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попутешествуем!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22 республики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мы с вами побываем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Татарстане.</a:t>
            </a:r>
          </a:p>
        </p:txBody>
      </p:sp>
      <p:pic>
        <p:nvPicPr>
          <p:cNvPr id="6" name="Picture 10" descr="ÐÐµÑÐ±">
            <a:extLst>
              <a:ext uri="{FF2B5EF4-FFF2-40B4-BE49-F238E27FC236}">
                <a16:creationId xmlns="" xmlns:a16="http://schemas.microsoft.com/office/drawing/2014/main" id="{1D0105BC-2A9D-4926-ACD7-A3904A1B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8" y="2851072"/>
            <a:ext cx="3389931" cy="33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ÐÐ°ÑÑÐ¸Ð½ÐºÐ¸ Ð¿Ð¾ Ð·Ð°Ð¿ÑÐ¾ÑÑ ÐºÐ°Ð·Ð°Ð½Ñ">
            <a:extLst>
              <a:ext uri="{FF2B5EF4-FFF2-40B4-BE49-F238E27FC236}">
                <a16:creationId xmlns="" xmlns:a16="http://schemas.microsoft.com/office/drawing/2014/main" id="{CFE1FF6E-DA7A-478C-AACA-5EF27C673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1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84" y="1494590"/>
            <a:ext cx="7775944" cy="51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DD98FC-7E70-4ED1-830F-49A815087279}"/>
              </a:ext>
            </a:extLst>
          </p:cNvPr>
          <p:cNvSpPr txBox="1"/>
          <p:nvPr/>
        </p:nvSpPr>
        <p:spPr>
          <a:xfrm>
            <a:off x="915830" y="1461546"/>
            <a:ext cx="10611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 этой республики-город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стоит на реке Волге.</a:t>
            </a:r>
          </a:p>
        </p:txBody>
      </p:sp>
    </p:spTree>
    <p:extLst>
      <p:ext uri="{BB962C8B-B14F-4D97-AF65-F5344CB8AC3E}">
        <p14:creationId xmlns:p14="http://schemas.microsoft.com/office/powerpoint/2010/main" val="1605029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7DDBD7-EF45-4AC6-8243-74C02D44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88" y="319597"/>
            <a:ext cx="11436659" cy="11403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Коренной народ Татарстана-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татары.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в Татарстане часть населения-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и чуваши.</a:t>
            </a:r>
          </a:p>
        </p:txBody>
      </p:sp>
      <p:pic>
        <p:nvPicPr>
          <p:cNvPr id="8194" name="Picture 2" descr="ÐÐ°ÑÑÐ¸Ð½ÐºÐ¸ Ð¿Ð¾ Ð·Ð°Ð¿ÑÐ¾ÑÑ ÑÐ°ÑÐ°ÑÑ">
            <a:extLst>
              <a:ext uri="{FF2B5EF4-FFF2-40B4-BE49-F238E27FC236}">
                <a16:creationId xmlns="" xmlns:a16="http://schemas.microsoft.com/office/drawing/2014/main" id="{8BEF20A1-B738-45EE-971F-A59EFDFC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08" y="1459932"/>
            <a:ext cx="7443741" cy="496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79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82068A-97A3-4707-BFDB-7C9E636B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725214"/>
            <a:ext cx="11728321" cy="100104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Российской Федерации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краёв.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из них-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край.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находится на юге России. Территорию края омывает Азовское и Черное моря. Главный город-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Краснодар,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который стоит на реке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Кубань.</a:t>
            </a:r>
          </a:p>
        </p:txBody>
      </p:sp>
      <p:pic>
        <p:nvPicPr>
          <p:cNvPr id="9218" name="Picture 2" descr="ÐÐ°ÑÑÐ¸Ð½ÐºÐ¸ Ð¿Ð¾ Ð·Ð°Ð¿ÑÐ¾ÑÑ ÐºÑÐ°ÑÐ½Ð¾Ð´Ð°ÑÑÐºÐ¸Ð¹ ÐºÑÐ°Ð¹">
            <a:extLst>
              <a:ext uri="{FF2B5EF4-FFF2-40B4-BE49-F238E27FC236}">
                <a16:creationId xmlns="" xmlns:a16="http://schemas.microsoft.com/office/drawing/2014/main" id="{2467FE7B-FA61-433E-9539-4D765DB3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2" y="2309062"/>
            <a:ext cx="11728321" cy="45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9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191</TotalTime>
  <Words>344</Words>
  <Application>Microsoft Office PowerPoint</Application>
  <PresentationFormat>Произвольный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HDOfficeLightV0</vt:lpstr>
      <vt:lpstr>1_HDOfficeLightV0</vt:lpstr>
      <vt:lpstr>Тема Office</vt:lpstr>
      <vt:lpstr>РОССИЙСКАЯ ФЕДЕРАЦИЯ</vt:lpstr>
      <vt:lpstr>Президент Российской Федерации</vt:lpstr>
      <vt:lpstr>Все субъекты РФ представлены на политико-административной карте России</vt:lpstr>
      <vt:lpstr>Наша страна состоит из 85 субъектов Российской Федерации. Каждый из них интересен своей историей, достопримечательностями и природой.</vt:lpstr>
      <vt:lpstr>Презентация PowerPoint</vt:lpstr>
      <vt:lpstr>Презентация PowerPoint</vt:lpstr>
      <vt:lpstr>Давайте попутешествуем! В нашей стране 22 республики и мы с вами побываем в Татарстане.</vt:lpstr>
      <vt:lpstr>Коренной народ Татарстана-татары. Также в Татарстане часть населения-русские и чуваши.</vt:lpstr>
      <vt:lpstr>Также в Российской Федерации 9 краёв. Один из них-Краснодарский край. Он находится на юге России. Территорию края омывает Азовское и Черное моря. Главный город-Краснодар, который стоит на реке Кубань.</vt:lpstr>
      <vt:lpstr>Здесь расположены высокие Кавказские горы.</vt:lpstr>
      <vt:lpstr>На гербе изображена зубчатая стена с двумя башнями, что символизирует то, что край находится под надежной защитой.</vt:lpstr>
      <vt:lpstr>Презентация PowerPoint</vt:lpstr>
      <vt:lpstr>В России 46 областей. Мы с вами побываем в Сахалинской области.</vt:lpstr>
      <vt:lpstr>Она находится на востоке азиатской части России, этот регион полностью расположен на островах: Сахалин и Курильские острова. Главный город-Южно-Сахалинск.</vt:lpstr>
      <vt:lpstr>Есть 3 города федерального значения: Москва, Санкт-Петербург и Севастополь.</vt:lpstr>
      <vt:lpstr>Севастополь-город военных моряков, здесь расположена главная база Черноморского флота России. </vt:lpstr>
      <vt:lpstr>В нашей стране 1 автономная область и 4 автономных округа. Автономия-самоуправление  и право на самостоятельное решение вопросов.</vt:lpstr>
      <vt:lpstr>Ненецкий автономный округ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федерация </dc:title>
  <dc:creator>German Kolganov</dc:creator>
  <cp:lastModifiedBy>Пользователь Windows</cp:lastModifiedBy>
  <cp:revision>19</cp:revision>
  <dcterms:created xsi:type="dcterms:W3CDTF">2019-08-21T16:45:05Z</dcterms:created>
  <dcterms:modified xsi:type="dcterms:W3CDTF">2020-03-14T09:13:34Z</dcterms:modified>
</cp:coreProperties>
</file>