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75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6" r:id="rId18"/>
    <p:sldId id="272" r:id="rId19"/>
    <p:sldId id="27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94" autoAdjust="0"/>
    <p:restoredTop sz="94660"/>
  </p:normalViewPr>
  <p:slideViewPr>
    <p:cSldViewPr>
      <p:cViewPr varScale="1">
        <p:scale>
          <a:sx n="101" d="100"/>
          <a:sy n="101" d="100"/>
        </p:scale>
        <p:origin x="-84" y="-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7F6A4-ED07-402F-9C6F-0121C2E13305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6BFC9-27B9-49BE-B9D6-DB390D2D94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8542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7F6A4-ED07-402F-9C6F-0121C2E13305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6BFC9-27B9-49BE-B9D6-DB390D2D94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0752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7F6A4-ED07-402F-9C6F-0121C2E13305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6BFC9-27B9-49BE-B9D6-DB390D2D94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4310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7F6A4-ED07-402F-9C6F-0121C2E13305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6BFC9-27B9-49BE-B9D6-DB390D2D94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48192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7F6A4-ED07-402F-9C6F-0121C2E13305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6BFC9-27B9-49BE-B9D6-DB390D2D94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8127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7F6A4-ED07-402F-9C6F-0121C2E13305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6BFC9-27B9-49BE-B9D6-DB390D2D94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2329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7F6A4-ED07-402F-9C6F-0121C2E13305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6BFC9-27B9-49BE-B9D6-DB390D2D94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9517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7F6A4-ED07-402F-9C6F-0121C2E13305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6BFC9-27B9-49BE-B9D6-DB390D2D94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9286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7F6A4-ED07-402F-9C6F-0121C2E13305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6BFC9-27B9-49BE-B9D6-DB390D2D94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23151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7F6A4-ED07-402F-9C6F-0121C2E13305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6BFC9-27B9-49BE-B9D6-DB390D2D94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110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7F6A4-ED07-402F-9C6F-0121C2E13305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6BFC9-27B9-49BE-B9D6-DB390D2D94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95623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07F6A4-ED07-402F-9C6F-0121C2E13305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6BFC9-27B9-49BE-B9D6-DB390D2D94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78016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Relationship Id="rId1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229600" cy="11430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Значение имён и фамилий моих одноклассников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sz="half" idx="1"/>
          </p:nvPr>
        </p:nvSpPr>
        <p:spPr>
          <a:xfrm>
            <a:off x="2236912" y="116632"/>
            <a:ext cx="4402832" cy="74868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МОУ «ООШ» с. </a:t>
            </a:r>
            <a:r>
              <a:rPr lang="ru-RU" dirty="0" err="1" smtClean="0"/>
              <a:t>Деревянск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20072" y="5589240"/>
            <a:ext cx="3923928" cy="100811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      </a:t>
            </a:r>
            <a:r>
              <a:rPr lang="ru-RU" sz="1900" dirty="0" smtClean="0">
                <a:solidFill>
                  <a:schemeClr val="bg1">
                    <a:lumMod val="50000"/>
                  </a:schemeClr>
                </a:solidFill>
              </a:rPr>
              <a:t>Автор- </a:t>
            </a:r>
            <a:r>
              <a:rPr lang="ru-RU" sz="1900" dirty="0" err="1" smtClean="0">
                <a:solidFill>
                  <a:schemeClr val="bg1">
                    <a:lumMod val="50000"/>
                  </a:schemeClr>
                </a:solidFill>
              </a:rPr>
              <a:t>Ракина</a:t>
            </a:r>
            <a:r>
              <a:rPr lang="ru-RU" sz="1900" dirty="0" smtClean="0">
                <a:solidFill>
                  <a:schemeClr val="bg1">
                    <a:lumMod val="50000"/>
                  </a:schemeClr>
                </a:solidFill>
              </a:rPr>
              <a:t> Марина, 9 класс    Руководитель- </a:t>
            </a:r>
            <a:r>
              <a:rPr lang="ru-RU" sz="1900" dirty="0" err="1" smtClean="0">
                <a:solidFill>
                  <a:schemeClr val="bg1">
                    <a:lumMod val="50000"/>
                  </a:schemeClr>
                </a:solidFill>
              </a:rPr>
              <a:t>Халимоненко</a:t>
            </a:r>
            <a:r>
              <a:rPr lang="ru-RU" sz="1900" dirty="0" smtClean="0">
                <a:solidFill>
                  <a:schemeClr val="bg1">
                    <a:lumMod val="50000"/>
                  </a:schemeClr>
                </a:solidFill>
              </a:rPr>
              <a:t>  Г.В.</a:t>
            </a:r>
            <a:endParaRPr lang="ru-RU" sz="19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31840" y="6309320"/>
            <a:ext cx="273630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2021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888725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04664"/>
            <a:ext cx="8373616" cy="554461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3300" dirty="0" smtClean="0">
                <a:solidFill>
                  <a:schemeClr val="accent5">
                    <a:lumMod val="50000"/>
                  </a:schemeClr>
                </a:solidFill>
              </a:rPr>
              <a:t>  Основой </a:t>
            </a:r>
            <a:r>
              <a:rPr lang="ru-RU" sz="3300" dirty="0">
                <a:solidFill>
                  <a:schemeClr val="accent5">
                    <a:lumMod val="50000"/>
                  </a:schemeClr>
                </a:solidFill>
              </a:rPr>
              <a:t>фамилии </a:t>
            </a:r>
            <a:r>
              <a:rPr lang="ru-RU" sz="3300" b="1" dirty="0">
                <a:solidFill>
                  <a:schemeClr val="accent5">
                    <a:lumMod val="50000"/>
                  </a:schemeClr>
                </a:solidFill>
              </a:rPr>
              <a:t>Воронова</a:t>
            </a:r>
            <a:r>
              <a:rPr lang="ru-RU" sz="3300" dirty="0">
                <a:solidFill>
                  <a:schemeClr val="accent5">
                    <a:lumMod val="50000"/>
                  </a:schemeClr>
                </a:solidFill>
              </a:rPr>
              <a:t> послужило, скорее </a:t>
            </a:r>
            <a:r>
              <a:rPr lang="ru-RU" sz="3300" dirty="0" smtClean="0">
                <a:solidFill>
                  <a:schemeClr val="accent5">
                    <a:lumMod val="50000"/>
                  </a:schemeClr>
                </a:solidFill>
              </a:rPr>
              <a:t>всего</a:t>
            </a:r>
            <a:r>
              <a:rPr lang="ru-RU" sz="3300" dirty="0">
                <a:solidFill>
                  <a:schemeClr val="accent5">
                    <a:lumMod val="50000"/>
                  </a:schemeClr>
                </a:solidFill>
              </a:rPr>
              <a:t>, название птицы – ворон.</a:t>
            </a:r>
          </a:p>
          <a:p>
            <a:pPr marL="0" indent="0">
              <a:buNone/>
            </a:pPr>
            <a:r>
              <a:rPr lang="ru-RU" sz="3300" dirty="0" smtClean="0">
                <a:solidFill>
                  <a:schemeClr val="accent5">
                    <a:lumMod val="50000"/>
                  </a:schemeClr>
                </a:solidFill>
              </a:rPr>
              <a:t>   Как </a:t>
            </a:r>
            <a:r>
              <a:rPr lang="ru-RU" sz="3300" dirty="0">
                <a:solidFill>
                  <a:schemeClr val="accent5">
                    <a:lumMod val="50000"/>
                  </a:schemeClr>
                </a:solidFill>
              </a:rPr>
              <a:t>известно, это одна из умнейших птиц в мире, именно она могла ассоциироваться у наших предков с мудростью. По законам образования русских фамилий у славянских народов, Вороновым назвали не самого обладателя этого имени, а его сына, внука, любого другого родственника. Другими словами, кого-то, кто имел прямое отношение к человеку, носящему имя Ворон. Т</a:t>
            </a:r>
            <a:r>
              <a:rPr lang="ru-RU" sz="3300" dirty="0" smtClean="0">
                <a:solidFill>
                  <a:schemeClr val="accent5">
                    <a:lumMod val="50000"/>
                  </a:schemeClr>
                </a:solidFill>
              </a:rPr>
              <a:t>ак </a:t>
            </a:r>
            <a:r>
              <a:rPr lang="ru-RU" sz="3300" dirty="0">
                <a:solidFill>
                  <a:schemeClr val="accent5">
                    <a:lumMod val="50000"/>
                  </a:schemeClr>
                </a:solidFill>
              </a:rPr>
              <a:t>потомки человека </a:t>
            </a:r>
            <a:endParaRPr lang="ru-RU" sz="33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3300" dirty="0" smtClean="0">
                <a:solidFill>
                  <a:schemeClr val="accent5">
                    <a:lumMod val="50000"/>
                  </a:schemeClr>
                </a:solidFill>
              </a:rPr>
              <a:t>по </a:t>
            </a:r>
            <a:r>
              <a:rPr lang="ru-RU" sz="3300" dirty="0">
                <a:solidFill>
                  <a:schemeClr val="accent5">
                    <a:lumMod val="50000"/>
                  </a:schemeClr>
                </a:solidFill>
              </a:rPr>
              <a:t>имени Ворон/Вороной </a:t>
            </a:r>
            <a:r>
              <a:rPr lang="ru-RU" sz="3300" dirty="0" smtClean="0">
                <a:solidFill>
                  <a:schemeClr val="accent5">
                    <a:lumMod val="50000"/>
                  </a:schemeClr>
                </a:solidFill>
              </a:rPr>
              <a:t>получи</a:t>
            </a:r>
          </a:p>
          <a:p>
            <a:pPr marL="0" indent="0">
              <a:buNone/>
            </a:pPr>
            <a:r>
              <a:rPr lang="ru-RU" sz="3300" dirty="0" smtClean="0">
                <a:solidFill>
                  <a:schemeClr val="accent5">
                    <a:lumMod val="50000"/>
                  </a:schemeClr>
                </a:solidFill>
              </a:rPr>
              <a:t>ли </a:t>
            </a:r>
            <a:r>
              <a:rPr lang="ru-RU" sz="3300" dirty="0">
                <a:solidFill>
                  <a:schemeClr val="accent5">
                    <a:lumMod val="50000"/>
                  </a:schemeClr>
                </a:solidFill>
              </a:rPr>
              <a:t>со временем фамилию </a:t>
            </a:r>
            <a:r>
              <a:rPr lang="ru-RU" sz="3300" dirty="0" err="1" smtClean="0">
                <a:solidFill>
                  <a:schemeClr val="accent5">
                    <a:lumMod val="50000"/>
                  </a:schemeClr>
                </a:solidFill>
              </a:rPr>
              <a:t>Воро</a:t>
            </a:r>
            <a:endParaRPr lang="ru-RU" sz="33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3300" dirty="0" smtClean="0">
                <a:solidFill>
                  <a:schemeClr val="accent5">
                    <a:lumMod val="50000"/>
                  </a:schemeClr>
                </a:solidFill>
              </a:rPr>
              <a:t>новы</a:t>
            </a:r>
            <a:r>
              <a:rPr lang="ru-RU" sz="3300" dirty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6136" y="4437112"/>
            <a:ext cx="3259872" cy="23042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526429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Иван и Илья </a:t>
            </a:r>
            <a:r>
              <a:rPr lang="ru-RU" b="1" dirty="0" err="1" smtClean="0">
                <a:ln w="22225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Каневы</a:t>
            </a:r>
            <a:endParaRPr lang="ru-RU" b="1" dirty="0">
              <a:ln w="22225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340768"/>
            <a:ext cx="8964488" cy="5141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500" dirty="0" smtClean="0">
                <a:solidFill>
                  <a:srgbClr val="7030A0"/>
                </a:solidFill>
              </a:rPr>
              <a:t>  Имя </a:t>
            </a:r>
            <a:r>
              <a:rPr lang="ru-RU" sz="2500" b="1" dirty="0">
                <a:solidFill>
                  <a:srgbClr val="7030A0"/>
                </a:solidFill>
              </a:rPr>
              <a:t>Иван</a:t>
            </a:r>
            <a:r>
              <a:rPr lang="ru-RU" sz="2500" dirty="0">
                <a:solidFill>
                  <a:srgbClr val="7030A0"/>
                </a:solidFill>
              </a:rPr>
              <a:t> происходит от </a:t>
            </a:r>
            <a:r>
              <a:rPr lang="ru-RU" sz="2500" dirty="0" err="1">
                <a:solidFill>
                  <a:srgbClr val="7030A0"/>
                </a:solidFill>
              </a:rPr>
              <a:t>древнеиудейского</a:t>
            </a:r>
            <a:r>
              <a:rPr lang="ru-RU" sz="2500" dirty="0">
                <a:solidFill>
                  <a:srgbClr val="7030A0"/>
                </a:solidFill>
              </a:rPr>
              <a:t> Иоанн и в переводе означает «помилованный Богом»</a:t>
            </a:r>
          </a:p>
          <a:p>
            <a:pPr marL="0" indent="0">
              <a:buNone/>
            </a:pPr>
            <a:r>
              <a:rPr lang="ru-RU" sz="2500" dirty="0" smtClean="0">
                <a:solidFill>
                  <a:srgbClr val="7030A0"/>
                </a:solidFill>
              </a:rPr>
              <a:t>  Имя</a:t>
            </a:r>
            <a:r>
              <a:rPr lang="ru-RU" sz="2500" dirty="0">
                <a:solidFill>
                  <a:srgbClr val="7030A0"/>
                </a:solidFill>
              </a:rPr>
              <a:t> </a:t>
            </a:r>
            <a:r>
              <a:rPr lang="ru-RU" sz="2500" b="1" dirty="0">
                <a:solidFill>
                  <a:srgbClr val="7030A0"/>
                </a:solidFill>
              </a:rPr>
              <a:t>Илья</a:t>
            </a:r>
            <a:r>
              <a:rPr lang="ru-RU" sz="2500" dirty="0">
                <a:solidFill>
                  <a:srgbClr val="7030A0"/>
                </a:solidFill>
              </a:rPr>
              <a:t> – </a:t>
            </a:r>
            <a:r>
              <a:rPr lang="ru-RU" sz="2500" dirty="0" smtClean="0">
                <a:solidFill>
                  <a:srgbClr val="7030A0"/>
                </a:solidFill>
              </a:rPr>
              <a:t>это русский</a:t>
            </a:r>
          </a:p>
          <a:p>
            <a:pPr marL="0" indent="0">
              <a:buNone/>
            </a:pPr>
            <a:r>
              <a:rPr lang="ru-RU" sz="2500" dirty="0" smtClean="0">
                <a:solidFill>
                  <a:srgbClr val="7030A0"/>
                </a:solidFill>
              </a:rPr>
              <a:t> </a:t>
            </a:r>
            <a:r>
              <a:rPr lang="ru-RU" sz="2500" dirty="0">
                <a:solidFill>
                  <a:srgbClr val="7030A0"/>
                </a:solidFill>
              </a:rPr>
              <a:t>вариант </a:t>
            </a:r>
            <a:r>
              <a:rPr lang="ru-RU" sz="2500" dirty="0" smtClean="0">
                <a:solidFill>
                  <a:srgbClr val="7030A0"/>
                </a:solidFill>
              </a:rPr>
              <a:t>древнееврейского</a:t>
            </a:r>
            <a:r>
              <a:rPr lang="ru-RU" sz="2500" dirty="0">
                <a:solidFill>
                  <a:srgbClr val="7030A0"/>
                </a:solidFill>
              </a:rPr>
              <a:t> </a:t>
            </a:r>
            <a:endParaRPr lang="ru-RU" sz="2500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ru-RU" sz="2500" dirty="0" smtClean="0">
                <a:solidFill>
                  <a:srgbClr val="7030A0"/>
                </a:solidFill>
              </a:rPr>
              <a:t>имени</a:t>
            </a:r>
            <a:r>
              <a:rPr lang="ru-RU" sz="2500" b="1" dirty="0" smtClean="0">
                <a:solidFill>
                  <a:srgbClr val="7030A0"/>
                </a:solidFill>
              </a:rPr>
              <a:t> </a:t>
            </a:r>
            <a:r>
              <a:rPr lang="ru-RU" sz="2500" dirty="0" err="1" smtClean="0">
                <a:solidFill>
                  <a:srgbClr val="7030A0"/>
                </a:solidFill>
              </a:rPr>
              <a:t>Элияху</a:t>
            </a:r>
            <a:r>
              <a:rPr lang="ru-RU" sz="2500" dirty="0" smtClean="0">
                <a:solidFill>
                  <a:srgbClr val="7030A0"/>
                </a:solidFill>
              </a:rPr>
              <a:t>, означаю</a:t>
            </a:r>
          </a:p>
          <a:p>
            <a:pPr marL="0" indent="0">
              <a:buNone/>
            </a:pPr>
            <a:r>
              <a:rPr lang="ru-RU" sz="2500" dirty="0" err="1" smtClean="0">
                <a:solidFill>
                  <a:srgbClr val="7030A0"/>
                </a:solidFill>
              </a:rPr>
              <a:t>щего</a:t>
            </a:r>
            <a:r>
              <a:rPr lang="ru-RU" sz="2500" dirty="0" smtClean="0">
                <a:solidFill>
                  <a:srgbClr val="7030A0"/>
                </a:solidFill>
              </a:rPr>
              <a:t> «</a:t>
            </a:r>
            <a:r>
              <a:rPr lang="ru-RU" sz="2500" dirty="0">
                <a:solidFill>
                  <a:srgbClr val="7030A0"/>
                </a:solidFill>
              </a:rPr>
              <a:t>Мой Бог – Господь</a:t>
            </a:r>
            <a:r>
              <a:rPr lang="ru-RU" sz="2500" dirty="0" smtClean="0">
                <a:solidFill>
                  <a:srgbClr val="7030A0"/>
                </a:solidFill>
              </a:rPr>
              <a:t>»</a:t>
            </a:r>
          </a:p>
          <a:p>
            <a:pPr marL="0" indent="0">
              <a:buNone/>
            </a:pPr>
            <a:r>
              <a:rPr lang="ru-RU" sz="2500" dirty="0" smtClean="0">
                <a:solidFill>
                  <a:srgbClr val="7030A0"/>
                </a:solidFill>
              </a:rPr>
              <a:t>, </a:t>
            </a:r>
            <a:r>
              <a:rPr lang="ru-RU" sz="2500" dirty="0">
                <a:solidFill>
                  <a:srgbClr val="7030A0"/>
                </a:solidFill>
              </a:rPr>
              <a:t>также можно </a:t>
            </a:r>
            <a:r>
              <a:rPr lang="ru-RU" sz="2500" dirty="0" smtClean="0">
                <a:solidFill>
                  <a:srgbClr val="7030A0"/>
                </a:solidFill>
              </a:rPr>
              <a:t>перевести</a:t>
            </a:r>
          </a:p>
          <a:p>
            <a:pPr marL="0" indent="0">
              <a:buNone/>
            </a:pPr>
            <a:r>
              <a:rPr lang="ru-RU" sz="2500" dirty="0" smtClean="0">
                <a:solidFill>
                  <a:srgbClr val="7030A0"/>
                </a:solidFill>
              </a:rPr>
              <a:t> как «верующий</a:t>
            </a:r>
            <a:r>
              <a:rPr lang="ru-RU" sz="2500" dirty="0">
                <a:solidFill>
                  <a:srgbClr val="7030A0"/>
                </a:solidFill>
              </a:rPr>
              <a:t>». </a:t>
            </a:r>
            <a:r>
              <a:rPr lang="ru-RU" sz="2500" dirty="0" smtClean="0">
                <a:solidFill>
                  <a:srgbClr val="7030A0"/>
                </a:solidFill>
              </a:rPr>
              <a:t>Иначе</a:t>
            </a:r>
          </a:p>
          <a:p>
            <a:pPr marL="0" indent="0">
              <a:buNone/>
            </a:pPr>
            <a:r>
              <a:rPr lang="ru-RU" sz="2500" dirty="0" smtClean="0">
                <a:solidFill>
                  <a:srgbClr val="7030A0"/>
                </a:solidFill>
              </a:rPr>
              <a:t> </a:t>
            </a:r>
            <a:r>
              <a:rPr lang="ru-RU" sz="2500" dirty="0">
                <a:solidFill>
                  <a:srgbClr val="7030A0"/>
                </a:solidFill>
              </a:rPr>
              <a:t>толкуют, </a:t>
            </a:r>
            <a:r>
              <a:rPr lang="ru-RU" sz="2500" dirty="0" smtClean="0">
                <a:solidFill>
                  <a:srgbClr val="7030A0"/>
                </a:solidFill>
              </a:rPr>
              <a:t>что</a:t>
            </a:r>
            <a:r>
              <a:rPr lang="ru-RU" sz="2500" dirty="0">
                <a:solidFill>
                  <a:srgbClr val="7030A0"/>
                </a:solidFill>
              </a:rPr>
              <a:t> имя </a:t>
            </a:r>
            <a:r>
              <a:rPr lang="ru-RU" sz="2500" dirty="0" smtClean="0">
                <a:solidFill>
                  <a:srgbClr val="7030A0"/>
                </a:solidFill>
              </a:rPr>
              <a:t>Илья </a:t>
            </a:r>
          </a:p>
          <a:p>
            <a:pPr marL="0" indent="0">
              <a:buNone/>
            </a:pPr>
            <a:r>
              <a:rPr lang="ru-RU" sz="2500" dirty="0" smtClean="0">
                <a:solidFill>
                  <a:srgbClr val="7030A0"/>
                </a:solidFill>
              </a:rPr>
              <a:t>происходит </a:t>
            </a:r>
            <a:r>
              <a:rPr lang="ru-RU" sz="2500" dirty="0">
                <a:solidFill>
                  <a:srgbClr val="7030A0"/>
                </a:solidFill>
              </a:rPr>
              <a:t>от имени </a:t>
            </a:r>
            <a:endParaRPr lang="ru-RU" sz="2500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ru-RU" sz="2500" dirty="0" smtClean="0">
                <a:solidFill>
                  <a:srgbClr val="7030A0"/>
                </a:solidFill>
              </a:rPr>
              <a:t>Илия</a:t>
            </a:r>
            <a:r>
              <a:rPr lang="ru-RU" sz="2500" dirty="0">
                <a:solidFill>
                  <a:srgbClr val="7030A0"/>
                </a:solidFill>
              </a:rPr>
              <a:t>, имеющего значение «крепость Господня» и «сила Божья»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9952" y="2186862"/>
            <a:ext cx="5004048" cy="37530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79075002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08130"/>
            <a:ext cx="8712968" cy="577319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smtClean="0">
                <a:solidFill>
                  <a:srgbClr val="7030A0"/>
                </a:solidFill>
              </a:rPr>
              <a:t>  Фамилия </a:t>
            </a:r>
            <a:r>
              <a:rPr lang="ru-RU" dirty="0">
                <a:solidFill>
                  <a:srgbClr val="7030A0"/>
                </a:solidFill>
              </a:rPr>
              <a:t>Канев, скорее всего, принадлежит к интереснейшему типу семейных именований финно-угорского происхождения и является русифицированной фамилией православного народа </a:t>
            </a:r>
            <a:r>
              <a:rPr lang="ru-RU" dirty="0" err="1">
                <a:solidFill>
                  <a:srgbClr val="7030A0"/>
                </a:solidFill>
              </a:rPr>
              <a:t>коми</a:t>
            </a:r>
            <a:r>
              <a:rPr lang="ru-RU" dirty="0">
                <a:solidFill>
                  <a:srgbClr val="7030A0"/>
                </a:solidFill>
              </a:rPr>
              <a:t>, издревле живущего на северном Урале.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7030A0"/>
                </a:solidFill>
              </a:rPr>
              <a:t>   Большую </a:t>
            </a:r>
            <a:r>
              <a:rPr lang="ru-RU" dirty="0">
                <a:solidFill>
                  <a:srgbClr val="7030A0"/>
                </a:solidFill>
              </a:rPr>
              <a:t>группу древних мирских имен составляли именования по названиям животных. Они восходят к глубокой древности, когда у каждой родовой общины было свое тотемное животное, охранявшее род от всевозможных бед. К числу подобных имен относится и имя Кань, которое </a:t>
            </a:r>
            <a:r>
              <a:rPr lang="ru-RU" dirty="0" smtClean="0">
                <a:solidFill>
                  <a:srgbClr val="7030A0"/>
                </a:solidFill>
              </a:rPr>
              <a:t>образовано от </a:t>
            </a:r>
            <a:r>
              <a:rPr lang="ru-RU" dirty="0">
                <a:solidFill>
                  <a:srgbClr val="7030A0"/>
                </a:solidFill>
              </a:rPr>
              <a:t>названия животного </a:t>
            </a:r>
            <a:r>
              <a:rPr lang="ru-RU" dirty="0" smtClean="0">
                <a:solidFill>
                  <a:srgbClr val="7030A0"/>
                </a:solidFill>
              </a:rPr>
              <a:t>кошки. Не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7030A0"/>
                </a:solidFill>
              </a:rPr>
              <a:t>исключено</a:t>
            </a:r>
            <a:r>
              <a:rPr lang="ru-RU" dirty="0">
                <a:solidFill>
                  <a:srgbClr val="7030A0"/>
                </a:solidFill>
              </a:rPr>
              <a:t>, что </a:t>
            </a:r>
            <a:r>
              <a:rPr lang="ru-RU" dirty="0" smtClean="0">
                <a:solidFill>
                  <a:srgbClr val="7030A0"/>
                </a:solidFill>
              </a:rPr>
              <a:t>родоначальника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>
                <a:solidFill>
                  <a:srgbClr val="7030A0"/>
                </a:solidFill>
              </a:rPr>
              <a:t>исследуемой фамилии в кругу </a:t>
            </a:r>
            <a:r>
              <a:rPr lang="ru-RU" dirty="0" smtClean="0">
                <a:solidFill>
                  <a:srgbClr val="7030A0"/>
                </a:solidFill>
              </a:rPr>
              <a:t>семьи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>
                <a:solidFill>
                  <a:srgbClr val="7030A0"/>
                </a:solidFill>
              </a:rPr>
              <a:t>называли ласковым </a:t>
            </a:r>
            <a:r>
              <a:rPr lang="ru-RU" dirty="0" smtClean="0">
                <a:solidFill>
                  <a:srgbClr val="7030A0"/>
                </a:solidFill>
              </a:rPr>
              <a:t>прозванием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>
                <a:solidFill>
                  <a:srgbClr val="7030A0"/>
                </a:solidFill>
              </a:rPr>
              <a:t>Кань. Возможно, что таким именем </a:t>
            </a:r>
            <a:endParaRPr lang="ru-RU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7030A0"/>
                </a:solidFill>
              </a:rPr>
              <a:t>нарекали </a:t>
            </a:r>
            <a:r>
              <a:rPr lang="ru-RU" dirty="0">
                <a:solidFill>
                  <a:srgbClr val="7030A0"/>
                </a:solidFill>
              </a:rPr>
              <a:t>детей, с детства </a:t>
            </a:r>
            <a:r>
              <a:rPr lang="ru-RU" dirty="0" smtClean="0">
                <a:solidFill>
                  <a:srgbClr val="7030A0"/>
                </a:solidFill>
              </a:rPr>
              <a:t>отличавшихся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>
                <a:solidFill>
                  <a:srgbClr val="7030A0"/>
                </a:solidFill>
              </a:rPr>
              <a:t>хитростью, ласковостью, умом и </a:t>
            </a:r>
            <a:r>
              <a:rPr lang="ru-RU" dirty="0" err="1" smtClean="0">
                <a:solidFill>
                  <a:srgbClr val="7030A0"/>
                </a:solidFill>
              </a:rPr>
              <a:t>сооб</a:t>
            </a:r>
            <a:endParaRPr lang="ru-RU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7030A0"/>
                </a:solidFill>
              </a:rPr>
              <a:t>разительностью</a:t>
            </a:r>
            <a:r>
              <a:rPr lang="ru-RU" dirty="0">
                <a:solidFill>
                  <a:srgbClr val="7030A0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3284984"/>
            <a:ext cx="3816424" cy="27363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59684987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ln w="2222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Кирилл и Константин </a:t>
            </a:r>
            <a:r>
              <a:rPr lang="ru-RU" b="1" dirty="0" err="1" smtClean="0">
                <a:ln w="2222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Решетниковы</a:t>
            </a:r>
            <a:endParaRPr lang="ru-RU" b="1" dirty="0">
              <a:ln w="22225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556792"/>
            <a:ext cx="8769152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3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300" b="1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ru-RU" sz="2300" b="1" dirty="0" err="1" smtClean="0">
                <a:solidFill>
                  <a:schemeClr val="accent1">
                    <a:lumMod val="75000"/>
                  </a:schemeClr>
                </a:solidFill>
              </a:rPr>
              <a:t>Кири́лл</a:t>
            </a:r>
            <a:r>
              <a:rPr lang="ru-RU" sz="2300" dirty="0">
                <a:solidFill>
                  <a:schemeClr val="accent1">
                    <a:lumMod val="75000"/>
                  </a:schemeClr>
                </a:solidFill>
              </a:rPr>
              <a:t> (греч. </a:t>
            </a:r>
            <a:r>
              <a:rPr lang="ru-RU" sz="2300" dirty="0" err="1">
                <a:solidFill>
                  <a:schemeClr val="accent1">
                    <a:lumMod val="75000"/>
                  </a:schemeClr>
                </a:solidFill>
              </a:rPr>
              <a:t>Κύριλλος</a:t>
            </a:r>
            <a:r>
              <a:rPr lang="ru-RU" sz="2300" dirty="0">
                <a:solidFill>
                  <a:schemeClr val="accent1">
                    <a:lumMod val="75000"/>
                  </a:schemeClr>
                </a:solidFill>
              </a:rPr>
              <a:t> — «господин», «владыка», «хозяин») — мужское русское личное </a:t>
            </a:r>
            <a:r>
              <a:rPr lang="ru-RU" sz="2300" dirty="0" smtClean="0">
                <a:solidFill>
                  <a:schemeClr val="accent1">
                    <a:lumMod val="75000"/>
                  </a:schemeClr>
                </a:solidFill>
              </a:rPr>
              <a:t>имя</a:t>
            </a:r>
            <a:r>
              <a:rPr lang="ru-RU" sz="2300" dirty="0">
                <a:solidFill>
                  <a:schemeClr val="accent1">
                    <a:lumMod val="75000"/>
                  </a:schemeClr>
                </a:solidFill>
              </a:rPr>
              <a:t> греческого происхождения. На Русь попало с христианством из </a:t>
            </a:r>
            <a:r>
              <a:rPr lang="ru-RU" sz="2300" dirty="0" smtClean="0">
                <a:solidFill>
                  <a:schemeClr val="accent1">
                    <a:lumMod val="75000"/>
                  </a:schemeClr>
                </a:solidFill>
              </a:rPr>
              <a:t>Византии .Есть </a:t>
            </a:r>
            <a:r>
              <a:rPr lang="ru-RU" sz="2300" dirty="0">
                <a:solidFill>
                  <a:schemeClr val="accent1">
                    <a:lumMod val="75000"/>
                  </a:schemeClr>
                </a:solidFill>
              </a:rPr>
              <a:t>и другая версия</a:t>
            </a:r>
            <a:r>
              <a:rPr lang="ru-RU" sz="2300" dirty="0" smtClean="0">
                <a:solidFill>
                  <a:schemeClr val="accent1">
                    <a:lumMod val="75000"/>
                  </a:schemeClr>
                </a:solidFill>
              </a:rPr>
              <a:t>, если </a:t>
            </a:r>
            <a:r>
              <a:rPr lang="ru-RU" sz="2300" dirty="0">
                <a:solidFill>
                  <a:schemeClr val="accent1">
                    <a:lumMod val="75000"/>
                  </a:schemeClr>
                </a:solidFill>
              </a:rPr>
              <a:t>рассматривать персидские корни, то имя Кирилл восходит к значению «</a:t>
            </a:r>
            <a:r>
              <a:rPr lang="ru-RU" sz="2300" dirty="0" smtClean="0">
                <a:solidFill>
                  <a:schemeClr val="accent1">
                    <a:lumMod val="75000"/>
                  </a:schemeClr>
                </a:solidFill>
              </a:rPr>
              <a:t>как </a:t>
            </a:r>
            <a:r>
              <a:rPr lang="ru-RU" sz="2300" dirty="0">
                <a:solidFill>
                  <a:schemeClr val="accent1">
                    <a:lumMod val="75000"/>
                  </a:schemeClr>
                </a:solidFill>
              </a:rPr>
              <a:t>Солнце</a:t>
            </a:r>
            <a:r>
              <a:rPr lang="ru-RU" sz="2300" dirty="0" smtClean="0">
                <a:solidFill>
                  <a:schemeClr val="accent1">
                    <a:lumMod val="75000"/>
                  </a:schemeClr>
                </a:solidFill>
              </a:rPr>
              <a:t>»</a:t>
            </a:r>
          </a:p>
          <a:p>
            <a:pPr marL="0" indent="0">
              <a:buNone/>
            </a:pPr>
            <a:r>
              <a:rPr lang="ru-RU" sz="230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2300" dirty="0">
                <a:solidFill>
                  <a:schemeClr val="accent1">
                    <a:lumMod val="75000"/>
                  </a:schemeClr>
                </a:solidFill>
              </a:rPr>
              <a:t>«</a:t>
            </a:r>
            <a:r>
              <a:rPr lang="ru-RU" sz="2300" dirty="0" err="1">
                <a:solidFill>
                  <a:schemeClr val="accent1">
                    <a:lumMod val="75000"/>
                  </a:schemeClr>
                </a:solidFill>
              </a:rPr>
              <a:t>солнцеподобный</a:t>
            </a:r>
            <a:r>
              <a:rPr lang="ru-RU" sz="2300" dirty="0">
                <a:solidFill>
                  <a:schemeClr val="accent1">
                    <a:lumMod val="75000"/>
                  </a:schemeClr>
                </a:solidFill>
              </a:rPr>
              <a:t>».</a:t>
            </a:r>
          </a:p>
          <a:p>
            <a:pPr marL="0" indent="0">
              <a:buNone/>
            </a:pPr>
            <a:r>
              <a:rPr lang="ru-RU" sz="2300" b="1" dirty="0" smtClean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ru-RU" sz="2300" b="1" dirty="0" err="1" smtClean="0">
                <a:solidFill>
                  <a:schemeClr val="accent1">
                    <a:lumMod val="75000"/>
                  </a:schemeClr>
                </a:solidFill>
              </a:rPr>
              <a:t>Константи́н</a:t>
            </a:r>
            <a:r>
              <a:rPr lang="ru-RU" sz="23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300" dirty="0">
                <a:solidFill>
                  <a:schemeClr val="accent1">
                    <a:lumMod val="75000"/>
                  </a:schemeClr>
                </a:solidFill>
              </a:rPr>
              <a:t>— </a:t>
            </a:r>
            <a:r>
              <a:rPr lang="ru-RU" sz="2300" dirty="0" smtClean="0">
                <a:solidFill>
                  <a:schemeClr val="accent1">
                    <a:lumMod val="75000"/>
                  </a:schemeClr>
                </a:solidFill>
              </a:rPr>
              <a:t>муж</a:t>
            </a:r>
          </a:p>
          <a:p>
            <a:pPr marL="0" indent="0">
              <a:buNone/>
            </a:pPr>
            <a:r>
              <a:rPr lang="ru-RU" sz="2300" dirty="0" err="1" smtClean="0">
                <a:solidFill>
                  <a:schemeClr val="accent1">
                    <a:lumMod val="75000"/>
                  </a:schemeClr>
                </a:solidFill>
              </a:rPr>
              <a:t>ское</a:t>
            </a:r>
            <a:r>
              <a:rPr lang="ru-RU" sz="23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300" dirty="0">
                <a:solidFill>
                  <a:schemeClr val="accent1">
                    <a:lumMod val="75000"/>
                  </a:schemeClr>
                </a:solidFill>
              </a:rPr>
              <a:t>русское </a:t>
            </a:r>
            <a:r>
              <a:rPr lang="ru-RU" sz="2300" dirty="0" smtClean="0">
                <a:solidFill>
                  <a:schemeClr val="accent1">
                    <a:lumMod val="75000"/>
                  </a:schemeClr>
                </a:solidFill>
              </a:rPr>
              <a:t>личное</a:t>
            </a:r>
          </a:p>
          <a:p>
            <a:pPr marL="0" indent="0">
              <a:buNone/>
            </a:pPr>
            <a:r>
              <a:rPr lang="ru-RU" sz="2300" dirty="0">
                <a:solidFill>
                  <a:schemeClr val="accent1">
                    <a:lumMod val="75000"/>
                  </a:schemeClr>
                </a:solidFill>
              </a:rPr>
              <a:t> имя латинского </a:t>
            </a:r>
            <a:r>
              <a:rPr lang="ru-RU" sz="2300" dirty="0" smtClean="0">
                <a:solidFill>
                  <a:schemeClr val="accent1">
                    <a:lumMod val="75000"/>
                  </a:schemeClr>
                </a:solidFill>
              </a:rPr>
              <a:t>про</a:t>
            </a:r>
          </a:p>
          <a:p>
            <a:pPr marL="0" indent="0">
              <a:buNone/>
            </a:pPr>
            <a:r>
              <a:rPr lang="ru-RU" sz="2300" dirty="0" err="1" smtClean="0">
                <a:solidFill>
                  <a:schemeClr val="accent1">
                    <a:lumMod val="75000"/>
                  </a:schemeClr>
                </a:solidFill>
              </a:rPr>
              <a:t>исхождения</a:t>
            </a:r>
            <a:r>
              <a:rPr lang="ru-RU" sz="2300" dirty="0">
                <a:solidFill>
                  <a:schemeClr val="accent1">
                    <a:lumMod val="75000"/>
                  </a:schemeClr>
                </a:solidFill>
              </a:rPr>
              <a:t>; — «</a:t>
            </a:r>
            <a:r>
              <a:rPr lang="ru-RU" sz="2300" dirty="0" err="1" smtClean="0">
                <a:solidFill>
                  <a:schemeClr val="accent1">
                    <a:lumMod val="75000"/>
                  </a:schemeClr>
                </a:solidFill>
              </a:rPr>
              <a:t>пос</a:t>
            </a:r>
            <a:endParaRPr lang="ru-RU" sz="23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2300" dirty="0" err="1" smtClean="0">
                <a:solidFill>
                  <a:schemeClr val="accent1">
                    <a:lumMod val="75000"/>
                  </a:schemeClr>
                </a:solidFill>
              </a:rPr>
              <a:t>тоянный</a:t>
            </a:r>
            <a:r>
              <a:rPr lang="ru-RU" sz="2300" dirty="0">
                <a:solidFill>
                  <a:schemeClr val="accent1">
                    <a:lumMod val="75000"/>
                  </a:schemeClr>
                </a:solidFill>
              </a:rPr>
              <a:t>, стойкий»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1430" y="2924944"/>
            <a:ext cx="6162569" cy="39450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2355204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5112568"/>
          </a:xfrm>
        </p:spPr>
        <p:txBody>
          <a:bodyPr>
            <a:normAutofit fontScale="70000" lnSpcReduction="20000"/>
          </a:bodyPr>
          <a:lstStyle/>
          <a:p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Обладатель фамилии 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Решетников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, несомненно, может гордиться своими предками, сведения о которых содержатся в различных документах, подтверждающих след, оставленный ими в истории России.</a:t>
            </a:r>
          </a:p>
          <a:p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Фамилия Решетников происходит от именования по занятию: «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решетник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»  - это ремесленник, занимающийся изготовлением решет или решеток. 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Так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, «</a:t>
            </a:r>
            <a:r>
              <a:rPr lang="ru-RU" sz="3600" dirty="0" err="1">
                <a:solidFill>
                  <a:schemeClr val="accent1">
                    <a:lumMod val="75000"/>
                  </a:schemeClr>
                </a:solidFill>
              </a:rPr>
              <a:t>решетничать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» - значит  «промышлять по деревням тканьем решетных полотен, рогож, либо плетением заборов, оград». Подобное ремесло было особенно популярно во Владимире и Костроме. Не исключено также, что основоположник фамилии Решетников был по своей профессии пекарем и получил свое прозвище от именования «решетного» хлеба, то есть ситного хлеба, изготовленного из просеянной через решето муки.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828924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ln w="22225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Марина </a:t>
            </a:r>
            <a:r>
              <a:rPr lang="ru-RU" b="1" dirty="0" err="1" smtClean="0">
                <a:ln w="22225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Ракина</a:t>
            </a:r>
            <a:endParaRPr lang="ru-RU" b="1" dirty="0">
              <a:ln w="22225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  <a:solidFill>
                <a:schemeClr val="bg1">
                  <a:lumMod val="6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1692276"/>
            <a:ext cx="8686800" cy="470912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300" dirty="0" smtClean="0"/>
              <a:t>Происхождение и значение имени </a:t>
            </a:r>
            <a:r>
              <a:rPr lang="ru-RU" sz="2300" b="1" dirty="0" smtClean="0"/>
              <a:t>Марина</a:t>
            </a:r>
            <a:r>
              <a:rPr lang="ru-RU" sz="2300" dirty="0" smtClean="0"/>
              <a:t> уходит корнями в историю Римской империи. Марина</a:t>
            </a:r>
          </a:p>
          <a:p>
            <a:pPr>
              <a:buNone/>
            </a:pPr>
            <a:r>
              <a:rPr lang="ru-RU" sz="2300" dirty="0" smtClean="0"/>
              <a:t>      является женской формой древ</a:t>
            </a:r>
          </a:p>
          <a:p>
            <a:pPr>
              <a:buNone/>
            </a:pPr>
            <a:r>
              <a:rPr lang="ru-RU" sz="2300" dirty="0" smtClean="0"/>
              <a:t>    него и редкого имени Марин, </a:t>
            </a:r>
          </a:p>
          <a:p>
            <a:pPr>
              <a:buNone/>
            </a:pPr>
            <a:r>
              <a:rPr lang="ru-RU" sz="2300" dirty="0" smtClean="0"/>
              <a:t>    которое произошло от латинского</a:t>
            </a:r>
          </a:p>
          <a:p>
            <a:pPr>
              <a:buNone/>
            </a:pPr>
            <a:r>
              <a:rPr lang="ru-RU" sz="2300" dirty="0" smtClean="0"/>
              <a:t>    слова </a:t>
            </a:r>
            <a:r>
              <a:rPr lang="ru-RU" sz="2300" dirty="0" err="1" smtClean="0"/>
              <a:t>маринус</a:t>
            </a:r>
            <a:r>
              <a:rPr lang="ru-RU" sz="2300" dirty="0" smtClean="0"/>
              <a:t> – морской.</a:t>
            </a:r>
          </a:p>
          <a:p>
            <a:endParaRPr lang="ru-RU" sz="2300" dirty="0"/>
          </a:p>
          <a:p>
            <a:r>
              <a:rPr lang="ru-RU" sz="2300" dirty="0" smtClean="0"/>
              <a:t>Исследование истории </a:t>
            </a:r>
            <a:r>
              <a:rPr lang="ru-RU" sz="2300" dirty="0" err="1" smtClean="0"/>
              <a:t>возникно</a:t>
            </a:r>
            <a:endParaRPr lang="ru-RU" sz="2300" dirty="0" smtClean="0"/>
          </a:p>
          <a:p>
            <a:pPr>
              <a:buNone/>
            </a:pPr>
            <a:r>
              <a:rPr lang="ru-RU" sz="2300" dirty="0" err="1" smtClean="0"/>
              <a:t>вения</a:t>
            </a:r>
            <a:r>
              <a:rPr lang="ru-RU" sz="2300" dirty="0" smtClean="0"/>
              <a:t> фамилии </a:t>
            </a:r>
            <a:r>
              <a:rPr lang="ru-RU" sz="2300" dirty="0" err="1"/>
              <a:t>Р</a:t>
            </a:r>
            <a:r>
              <a:rPr lang="ru-RU" sz="2300" dirty="0" err="1" smtClean="0"/>
              <a:t>акина</a:t>
            </a:r>
            <a:r>
              <a:rPr lang="ru-RU" sz="2300" dirty="0" smtClean="0"/>
              <a:t> открывает </a:t>
            </a:r>
          </a:p>
          <a:p>
            <a:pPr>
              <a:buNone/>
            </a:pPr>
            <a:r>
              <a:rPr lang="ru-RU" sz="2300" dirty="0" smtClean="0"/>
              <a:t>забытые страницы жизни и культуры</a:t>
            </a:r>
          </a:p>
          <a:p>
            <a:pPr>
              <a:buNone/>
            </a:pPr>
            <a:r>
              <a:rPr lang="ru-RU" sz="2300" dirty="0" smtClean="0"/>
              <a:t> наших предков и может поведать </a:t>
            </a:r>
          </a:p>
          <a:p>
            <a:pPr>
              <a:buNone/>
            </a:pPr>
            <a:r>
              <a:rPr lang="ru-RU" sz="2300" dirty="0" smtClean="0"/>
              <a:t>много любопытного о далёком прошлом.</a:t>
            </a:r>
          </a:p>
          <a:p>
            <a:endParaRPr lang="ru-RU" sz="23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2483768" cy="15523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70443" y="2046548"/>
            <a:ext cx="3216357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4055556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5616624"/>
          </a:xfrm>
        </p:spPr>
        <p:txBody>
          <a:bodyPr>
            <a:normAutofit/>
          </a:bodyPr>
          <a:lstStyle/>
          <a:p>
            <a:r>
              <a:rPr lang="ru-RU" sz="2500" b="1" dirty="0" smtClean="0"/>
              <a:t>Возникновение этой фамилии могло быть связано со сложившейся в конце 18 века в церковной среде традицией давать священнослужителям новые, </a:t>
            </a:r>
            <a:r>
              <a:rPr lang="ru-RU" sz="2500" b="1" dirty="0" err="1" smtClean="0"/>
              <a:t>исскуственные</a:t>
            </a:r>
            <a:r>
              <a:rPr lang="ru-RU" sz="2500" b="1" dirty="0" smtClean="0"/>
              <a:t> фамилии. Основой фамилии могло стать к примеру, какое-либо название церковной утвари, имя православного святого и т.д. Так и фамилия </a:t>
            </a:r>
            <a:r>
              <a:rPr lang="ru-RU" sz="2500" b="1" dirty="0" err="1" smtClean="0"/>
              <a:t>Ракина</a:t>
            </a:r>
            <a:r>
              <a:rPr lang="ru-RU" sz="2500" b="1" dirty="0" smtClean="0"/>
              <a:t> может иметь в своей основе церковное слово «рака» - «гробница». </a:t>
            </a:r>
          </a:p>
          <a:p>
            <a:r>
              <a:rPr lang="ru-RU" sz="2500" b="1" dirty="0" smtClean="0"/>
              <a:t>Когда и где именно возникла фамилия </a:t>
            </a:r>
            <a:r>
              <a:rPr lang="ru-RU" sz="2500" b="1" dirty="0" err="1" smtClean="0"/>
              <a:t>Ракина</a:t>
            </a:r>
            <a:r>
              <a:rPr lang="ru-RU" sz="2500" b="1" dirty="0" smtClean="0"/>
              <a:t>, в настоящее время невозможно установить без специальных генеалогических исследований .</a:t>
            </a:r>
            <a:endParaRPr lang="ru-RU" sz="2500" b="1" dirty="0"/>
          </a:p>
        </p:txBody>
      </p:sp>
    </p:spTree>
    <p:extLst>
      <p:ext uri="{BB962C8B-B14F-4D97-AF65-F5344CB8AC3E}">
        <p14:creationId xmlns:p14="http://schemas.microsoft.com/office/powerpoint/2010/main" xmlns="" val="8438571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Вывод: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Я надеюсь ,что после этого проекта мои одноклассники будут знать, как сформировалась их фамилия и имя.</a:t>
            </a:r>
            <a:endParaRPr lang="ru-RU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17268" y="4422358"/>
            <a:ext cx="1826732" cy="24356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43955" y="0"/>
            <a:ext cx="1929399" cy="25725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22167" y="2085085"/>
            <a:ext cx="2417736" cy="24756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80932" y="2338441"/>
            <a:ext cx="1992421" cy="220332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97291" y="2338441"/>
            <a:ext cx="2657475" cy="28765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3223518" cy="263936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9752" y="2348880"/>
            <a:ext cx="3264316" cy="249820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83353" y="4575362"/>
            <a:ext cx="2280294" cy="232331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22167" y="-23759"/>
            <a:ext cx="2674169" cy="235379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60647" y="-23759"/>
            <a:ext cx="2038350" cy="23622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4301" y="4801179"/>
            <a:ext cx="1716060" cy="20900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42620" y="4608821"/>
            <a:ext cx="1838937" cy="229723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57507" y="4451536"/>
            <a:ext cx="2668294" cy="2570970"/>
          </a:xfrm>
          <a:prstGeom prst="rect">
            <a:avLst/>
          </a:prstGeom>
        </p:spPr>
      </p:pic>
      <p:sp>
        <p:nvSpPr>
          <p:cNvPr id="18" name="Заголовок 17"/>
          <p:cNvSpPr>
            <a:spLocks noGrp="1"/>
          </p:cNvSpPr>
          <p:nvPr>
            <p:ph type="title"/>
          </p:nvPr>
        </p:nvSpPr>
        <p:spPr>
          <a:xfrm>
            <a:off x="395536" y="378904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Спасибо за внимание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46210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700808"/>
            <a:ext cx="7772400" cy="1362075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Источники: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175" y="2636912"/>
            <a:ext cx="7882135" cy="174642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https://www.analizfamilii.ru/proishozhdenie-imeni.html</a:t>
            </a:r>
            <a:endParaRPr lang="ru-RU" b="1" u="sng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https://kakzovut.ru/imena.html?c=1</a:t>
            </a:r>
            <a:endParaRPr lang="ru-RU" b="1" u="sng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https://fb.ru/article/428910/istoriya-znachenie-i-proishojdenie-familii-bondarenko</a:t>
            </a:r>
            <a:endParaRPr lang="ru-RU" b="1" u="sng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6"/>
            <a:ext cx="8496944" cy="6264696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Цель: 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узнать и рассказать историю наших имён и фамилий.</a:t>
            </a:r>
          </a:p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Задачи: 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найти информацию об этих фамилиях и именах.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Ход работы: </a:t>
            </a: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1)Сбор информации 2)Проведение опроса  3)Оформление работы.</a:t>
            </a:r>
            <a:endParaRPr lang="ru-RU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Гипотеза: </a:t>
            </a: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может  быть, у фамилий и имён моих одноклассников очень глубокие и значительные корни.</a:t>
            </a:r>
          </a:p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Проблема: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проблема состоит в том ,что фамилии очень старые и найти информацию проблематично.</a:t>
            </a:r>
            <a:endParaRPr lang="ru-RU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А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ктуальность проекта: </a:t>
            </a: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в 21 веке необходимо знать происхождение своих имён и фамилий.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Объект исследования: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мои одноклассники</a:t>
            </a:r>
          </a:p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Предполагаемый  результат: </a:t>
            </a:r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каждая фамилия и имя имеют определённую историю.</a:t>
            </a:r>
          </a:p>
        </p:txBody>
      </p:sp>
    </p:spTree>
    <p:extLst>
      <p:ext uri="{BB962C8B-B14F-4D97-AF65-F5344CB8AC3E}">
        <p14:creationId xmlns:p14="http://schemas.microsoft.com/office/powerpoint/2010/main" xmlns="" val="4055760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0" y="338895"/>
            <a:ext cx="2952328" cy="136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Знаете ли вы происхождение своих имён и фамилий?</a:t>
            </a:r>
            <a:endParaRPr lang="ru-RU" sz="24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059832" y="338895"/>
            <a:ext cx="2952328" cy="136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Хотели ли вы узнать больше  о своих именах и фамилиях?</a:t>
            </a:r>
            <a:endParaRPr lang="ru-RU" sz="24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191672" y="338895"/>
            <a:ext cx="2952328" cy="136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Интересовались ли вы ранее их значениями?</a:t>
            </a:r>
            <a:endParaRPr lang="ru-RU" sz="2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89756" y="1898542"/>
            <a:ext cx="2772816" cy="4392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+</a:t>
            </a:r>
          </a:p>
          <a:p>
            <a:pPr algn="ctr"/>
            <a:r>
              <a:rPr lang="ru-RU" sz="3600" dirty="0" smtClean="0"/>
              <a:t>-</a:t>
            </a:r>
          </a:p>
          <a:p>
            <a:pPr algn="ctr"/>
            <a:r>
              <a:rPr lang="ru-RU" sz="3600" dirty="0" smtClean="0"/>
              <a:t>-</a:t>
            </a:r>
          </a:p>
          <a:p>
            <a:pPr algn="ctr"/>
            <a:r>
              <a:rPr lang="ru-RU" sz="3600" dirty="0" smtClean="0"/>
              <a:t>-</a:t>
            </a:r>
          </a:p>
          <a:p>
            <a:pPr algn="ctr"/>
            <a:r>
              <a:rPr lang="ru-RU" sz="3600" dirty="0" smtClean="0"/>
              <a:t>+</a:t>
            </a:r>
          </a:p>
          <a:p>
            <a:pPr algn="ctr"/>
            <a:r>
              <a:rPr lang="ru-RU" sz="3600" dirty="0"/>
              <a:t>-</a:t>
            </a:r>
            <a:endParaRPr lang="ru-RU" sz="3600" dirty="0" smtClean="0"/>
          </a:p>
          <a:p>
            <a:pPr algn="ctr"/>
            <a:r>
              <a:rPr lang="ru-RU" sz="3600" dirty="0"/>
              <a:t>-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149588" y="1898542"/>
            <a:ext cx="2772816" cy="4392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 smtClean="0"/>
          </a:p>
          <a:p>
            <a:pPr algn="ctr"/>
            <a:r>
              <a:rPr lang="ru-RU" sz="3600" dirty="0" smtClean="0"/>
              <a:t>+</a:t>
            </a:r>
          </a:p>
          <a:p>
            <a:pPr algn="ctr"/>
            <a:r>
              <a:rPr lang="ru-RU" sz="3600" dirty="0" smtClean="0"/>
              <a:t>+</a:t>
            </a:r>
          </a:p>
          <a:p>
            <a:pPr algn="ctr"/>
            <a:r>
              <a:rPr lang="ru-RU" sz="3600" dirty="0" smtClean="0"/>
              <a:t>+</a:t>
            </a:r>
          </a:p>
          <a:p>
            <a:pPr algn="ctr"/>
            <a:r>
              <a:rPr lang="ru-RU" sz="3600" dirty="0" smtClean="0"/>
              <a:t>-</a:t>
            </a:r>
          </a:p>
          <a:p>
            <a:pPr algn="ctr"/>
            <a:r>
              <a:rPr lang="ru-RU" sz="3600" dirty="0" smtClean="0"/>
              <a:t>+</a:t>
            </a:r>
          </a:p>
          <a:p>
            <a:pPr algn="ctr"/>
            <a:r>
              <a:rPr lang="ru-RU" sz="3600" dirty="0" smtClean="0"/>
              <a:t>+</a:t>
            </a:r>
          </a:p>
          <a:p>
            <a:pPr algn="ctr"/>
            <a:r>
              <a:rPr lang="ru-RU" sz="3600" dirty="0" smtClean="0"/>
              <a:t>+</a:t>
            </a:r>
          </a:p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199782" y="1916832"/>
            <a:ext cx="2862572" cy="4392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+</a:t>
            </a:r>
          </a:p>
          <a:p>
            <a:pPr algn="ctr"/>
            <a:r>
              <a:rPr lang="ru-RU" sz="3600" dirty="0"/>
              <a:t>-</a:t>
            </a:r>
            <a:endParaRPr lang="ru-RU" sz="3600" dirty="0" smtClean="0"/>
          </a:p>
          <a:p>
            <a:pPr algn="ctr"/>
            <a:r>
              <a:rPr lang="ru-RU" sz="3600" dirty="0" smtClean="0"/>
              <a:t>-</a:t>
            </a:r>
          </a:p>
          <a:p>
            <a:pPr algn="ctr"/>
            <a:r>
              <a:rPr lang="ru-RU" sz="3600" dirty="0" smtClean="0"/>
              <a:t>-</a:t>
            </a:r>
          </a:p>
          <a:p>
            <a:pPr algn="ctr"/>
            <a:r>
              <a:rPr lang="ru-RU" sz="3600" dirty="0" smtClean="0"/>
              <a:t>+</a:t>
            </a:r>
          </a:p>
          <a:p>
            <a:pPr algn="ctr"/>
            <a:r>
              <a:rPr lang="ru-RU" sz="3600" dirty="0" smtClean="0"/>
              <a:t>+</a:t>
            </a:r>
          </a:p>
          <a:p>
            <a:pPr algn="ctr"/>
            <a:r>
              <a:rPr lang="ru-RU" sz="3600" dirty="0" smtClean="0"/>
              <a:t>-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2550708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Наша фамилия и мы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У каждой фамилии есть свое значение. Поэтому любой человек рано или поздно приходит к мысли, что же означает его фамилия, какое у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неё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происхождение, какова история, как фамилия влияет на его жизнь, судьбу, характер, взаимоотношения с окружающими?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0356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527" y="260648"/>
            <a:ext cx="82296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Анна Игнатова</a:t>
            </a:r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25978"/>
            <a:ext cx="5544616" cy="4896544"/>
          </a:xfrm>
        </p:spPr>
        <p:txBody>
          <a:bodyPr>
            <a:normAutofit fontScale="92500" lnSpcReduction="20000"/>
          </a:bodyPr>
          <a:lstStyle/>
          <a:p>
            <a:r>
              <a:rPr lang="ru-RU" sz="2300" dirty="0">
                <a:ln w="0"/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Христианское имя Анна пришло к нам из </a:t>
            </a:r>
            <a:endParaRPr lang="ru-RU" sz="2300" dirty="0" smtClean="0">
              <a:ln w="0"/>
              <a:solidFill>
                <a:schemeClr val="accent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buNone/>
            </a:pPr>
            <a:r>
              <a:rPr lang="ru-RU" sz="2300" dirty="0" smtClean="0">
                <a:ln w="0"/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древнееврейского </a:t>
            </a:r>
            <a:r>
              <a:rPr lang="ru-RU" sz="2300" dirty="0">
                <a:ln w="0"/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языка. В переводе с </a:t>
            </a:r>
            <a:r>
              <a:rPr lang="ru-RU" sz="2300" dirty="0" smtClean="0">
                <a:ln w="0"/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Ив</a:t>
            </a:r>
          </a:p>
          <a:p>
            <a:pPr>
              <a:buNone/>
            </a:pPr>
            <a:r>
              <a:rPr lang="ru-RU" sz="2300" dirty="0" err="1" smtClean="0">
                <a:ln w="0"/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рита</a:t>
            </a:r>
            <a:r>
              <a:rPr lang="ru-RU" sz="2300" dirty="0" smtClean="0">
                <a:ln w="0"/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2300" dirty="0">
                <a:ln w="0"/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Ханна означает «милость</a:t>
            </a:r>
            <a:r>
              <a:rPr lang="ru-RU" sz="2300" dirty="0" smtClean="0">
                <a:ln w="0"/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», </a:t>
            </a:r>
            <a:r>
              <a:rPr lang="ru-RU" sz="2300" dirty="0">
                <a:ln w="0"/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«сила</a:t>
            </a:r>
            <a:r>
              <a:rPr lang="ru-RU" sz="2300" dirty="0" smtClean="0">
                <a:ln w="0"/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», </a:t>
            </a:r>
            <a:r>
              <a:rPr lang="ru-RU" sz="2300" dirty="0">
                <a:ln w="0"/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«</a:t>
            </a:r>
            <a:r>
              <a:rPr lang="ru-RU" sz="2300" dirty="0" err="1" smtClean="0">
                <a:ln w="0"/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хра</a:t>
            </a:r>
            <a:endParaRPr lang="ru-RU" sz="2300" dirty="0" smtClean="0">
              <a:ln w="0"/>
              <a:solidFill>
                <a:schemeClr val="accent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buNone/>
            </a:pPr>
            <a:r>
              <a:rPr lang="ru-RU" sz="2300" dirty="0" err="1" smtClean="0">
                <a:ln w="0"/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брость</a:t>
            </a:r>
            <a:r>
              <a:rPr lang="ru-RU" sz="2300" dirty="0">
                <a:ln w="0"/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». Тайна имени в том, что оно </a:t>
            </a:r>
            <a:r>
              <a:rPr lang="ru-RU" sz="2300" dirty="0" smtClean="0">
                <a:ln w="0"/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является</a:t>
            </a:r>
          </a:p>
          <a:p>
            <a:pPr>
              <a:buNone/>
            </a:pPr>
            <a:r>
              <a:rPr lang="ru-RU" sz="2300" dirty="0" smtClean="0">
                <a:ln w="0"/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2300" dirty="0">
                <a:ln w="0"/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самым популярным в  мире. В России также </a:t>
            </a:r>
            <a:r>
              <a:rPr lang="ru-RU" sz="2300" dirty="0" smtClean="0">
                <a:ln w="0"/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по</a:t>
            </a:r>
          </a:p>
          <a:p>
            <a:pPr>
              <a:buNone/>
            </a:pPr>
            <a:r>
              <a:rPr lang="ru-RU" sz="2300" dirty="0" err="1" smtClean="0">
                <a:ln w="0"/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льзуется</a:t>
            </a:r>
            <a:r>
              <a:rPr lang="ru-RU" sz="2300" dirty="0" smtClean="0">
                <a:ln w="0"/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2300" dirty="0">
                <a:ln w="0"/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спросом среди молодых родителей</a:t>
            </a:r>
            <a:r>
              <a:rPr lang="ru-RU" sz="2300" dirty="0" smtClean="0">
                <a:ln w="0"/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</a:p>
          <a:p>
            <a:endParaRPr lang="ru-RU" sz="2300" dirty="0">
              <a:ln w="0"/>
              <a:solidFill>
                <a:schemeClr val="accent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ru-RU" sz="2300" dirty="0">
                <a:ln w="0"/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Обладатель фамилии Игнатов по праву </a:t>
            </a:r>
            <a:r>
              <a:rPr lang="ru-RU" sz="2300" dirty="0" smtClean="0">
                <a:ln w="0"/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может</a:t>
            </a:r>
          </a:p>
          <a:p>
            <a:pPr>
              <a:buNone/>
            </a:pPr>
            <a:r>
              <a:rPr lang="ru-RU" sz="2300" dirty="0" smtClean="0">
                <a:ln w="0"/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2300" dirty="0">
                <a:ln w="0"/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гордиться своими предками, сведения о </a:t>
            </a:r>
            <a:r>
              <a:rPr lang="ru-RU" sz="2300" dirty="0" err="1" smtClean="0">
                <a:ln w="0"/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кото</a:t>
            </a:r>
            <a:endParaRPr lang="ru-RU" sz="2300" dirty="0" smtClean="0">
              <a:ln w="0"/>
              <a:solidFill>
                <a:schemeClr val="accent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buNone/>
            </a:pPr>
            <a:r>
              <a:rPr lang="ru-RU" sz="2300" dirty="0" err="1" smtClean="0">
                <a:ln w="0"/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рых</a:t>
            </a:r>
            <a:r>
              <a:rPr lang="ru-RU" sz="2300" dirty="0" smtClean="0">
                <a:ln w="0"/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содержатся </a:t>
            </a:r>
            <a:r>
              <a:rPr lang="ru-RU" sz="2300" dirty="0">
                <a:ln w="0"/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в различных документах ,</a:t>
            </a:r>
            <a:r>
              <a:rPr lang="ru-RU" sz="2300" dirty="0" smtClean="0">
                <a:ln w="0"/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под</a:t>
            </a:r>
          </a:p>
          <a:p>
            <a:pPr>
              <a:buNone/>
            </a:pPr>
            <a:r>
              <a:rPr lang="ru-RU" sz="2300" dirty="0" err="1" smtClean="0">
                <a:ln w="0"/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тверждающих</a:t>
            </a:r>
            <a:r>
              <a:rPr lang="ru-RU" sz="2300" dirty="0" smtClean="0">
                <a:ln w="0"/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2300" dirty="0">
                <a:ln w="0"/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след, оставленный ими в </a:t>
            </a:r>
            <a:r>
              <a:rPr lang="ru-RU" sz="2300" dirty="0" smtClean="0">
                <a:ln w="0"/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истории</a:t>
            </a:r>
          </a:p>
          <a:p>
            <a:pPr>
              <a:buNone/>
            </a:pPr>
            <a:r>
              <a:rPr lang="ru-RU" sz="2300" dirty="0" smtClean="0">
                <a:ln w="0"/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2300" dirty="0">
                <a:ln w="0"/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России.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4129" y="1628800"/>
            <a:ext cx="3312368" cy="42916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24106663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2656"/>
            <a:ext cx="8280920" cy="429404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5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Фамилия Игнатова восходит к имени Игнатий ,которое пришло к славянам из Византии. Оно имеет два значения : «огненный» ,а также  «</a:t>
            </a:r>
            <a:r>
              <a:rPr lang="ru-RU" sz="25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неродившийся</a:t>
            </a:r>
            <a:r>
              <a:rPr lang="ru-RU" sz="25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» . Часто такие имена давали в качестве защиты от злых духов, в надежде на то, что , поняв смыл имени буквально , те не заменят рождение ребёнка и не причинят ему вреда. О точном месте возникновения фамилии в настоящее время говорить сложно, поскольку процесс формирования фамилии был достаточно длительным.</a:t>
            </a:r>
            <a:r>
              <a:rPr lang="ru-RU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25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Тем не менее, фамилия Игнатова представляет собой замечательный памятник славянской письменности и культуры.</a:t>
            </a:r>
            <a:endParaRPr lang="ru-RU" sz="25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3410987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Анастасия </a:t>
            </a:r>
            <a:r>
              <a:rPr lang="ru-RU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Удоратина</a:t>
            </a:r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300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ru-RU" sz="2300" b="1" dirty="0" smtClean="0">
                <a:solidFill>
                  <a:schemeClr val="accent6">
                    <a:lumMod val="75000"/>
                  </a:schemeClr>
                </a:solidFill>
              </a:rPr>
              <a:t> Анастасия </a:t>
            </a:r>
            <a:r>
              <a:rPr lang="ru-RU" sz="2300" dirty="0">
                <a:solidFill>
                  <a:schemeClr val="accent6">
                    <a:lumMod val="75000"/>
                  </a:schemeClr>
                </a:solidFill>
              </a:rPr>
              <a:t>— имя из русских народных сказок. Оно наделяет </a:t>
            </a:r>
            <a:r>
              <a:rPr lang="ru-RU" sz="2300" dirty="0" smtClean="0">
                <a:solidFill>
                  <a:schemeClr val="accent6">
                    <a:lumMod val="75000"/>
                  </a:schemeClr>
                </a:solidFill>
              </a:rPr>
              <a:t>нежностью, милосердием,  </a:t>
            </a:r>
            <a:r>
              <a:rPr lang="ru-RU" sz="2300" dirty="0">
                <a:solidFill>
                  <a:schemeClr val="accent6">
                    <a:lumMod val="75000"/>
                  </a:schemeClr>
                </a:solidFill>
              </a:rPr>
              <a:t>тонкой интуицией</a:t>
            </a:r>
            <a:r>
              <a:rPr lang="ru-RU" sz="230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r>
              <a:rPr lang="ru-RU" sz="23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300" dirty="0">
                <a:solidFill>
                  <a:schemeClr val="accent6">
                    <a:lumMod val="75000"/>
                  </a:schemeClr>
                </a:solidFill>
              </a:rPr>
              <a:t>Благозвучное женское </a:t>
            </a:r>
            <a:r>
              <a:rPr lang="ru-RU" sz="2300" dirty="0" smtClean="0">
                <a:solidFill>
                  <a:schemeClr val="accent6">
                    <a:lumMod val="75000"/>
                  </a:schemeClr>
                </a:solidFill>
              </a:rPr>
              <a:t>имя</a:t>
            </a:r>
            <a:r>
              <a:rPr lang="ru-RU" sz="2300" dirty="0">
                <a:solidFill>
                  <a:schemeClr val="accent6">
                    <a:lumMod val="75000"/>
                  </a:schemeClr>
                </a:solidFill>
              </a:rPr>
              <a:t> Анастасия </a:t>
            </a:r>
            <a:r>
              <a:rPr lang="ru-RU" sz="2300" dirty="0" smtClean="0">
                <a:solidFill>
                  <a:schemeClr val="accent6">
                    <a:lumMod val="75000"/>
                  </a:schemeClr>
                </a:solidFill>
              </a:rPr>
              <a:t>имеет</a:t>
            </a:r>
          </a:p>
          <a:p>
            <a:pPr marL="0" indent="0">
              <a:buNone/>
            </a:pPr>
            <a:r>
              <a:rPr lang="ru-RU" sz="2300" dirty="0" smtClean="0">
                <a:solidFill>
                  <a:schemeClr val="accent6">
                    <a:lumMod val="75000"/>
                  </a:schemeClr>
                </a:solidFill>
              </a:rPr>
              <a:t> греческие </a:t>
            </a:r>
            <a:r>
              <a:rPr lang="ru-RU" sz="2300" dirty="0">
                <a:solidFill>
                  <a:schemeClr val="accent6">
                    <a:lumMod val="75000"/>
                  </a:schemeClr>
                </a:solidFill>
              </a:rPr>
              <a:t>корни. Языковеды </a:t>
            </a:r>
            <a:endParaRPr lang="ru-RU" sz="23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2300" dirty="0" smtClean="0">
                <a:solidFill>
                  <a:schemeClr val="accent6">
                    <a:lumMod val="75000"/>
                  </a:schemeClr>
                </a:solidFill>
              </a:rPr>
              <a:t>предполагают ,что </a:t>
            </a:r>
            <a:r>
              <a:rPr lang="ru-RU" sz="2300" dirty="0">
                <a:solidFill>
                  <a:schemeClr val="accent6">
                    <a:lumMod val="75000"/>
                  </a:schemeClr>
                </a:solidFill>
              </a:rPr>
              <a:t>это – </a:t>
            </a:r>
            <a:r>
              <a:rPr lang="ru-RU" sz="2300" dirty="0" err="1" smtClean="0">
                <a:solidFill>
                  <a:schemeClr val="accent6">
                    <a:lumMod val="75000"/>
                  </a:schemeClr>
                </a:solidFill>
              </a:rPr>
              <a:t>производ</a:t>
            </a:r>
            <a:endParaRPr lang="ru-RU" sz="23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2300" dirty="0" err="1" smtClean="0">
                <a:solidFill>
                  <a:schemeClr val="accent6">
                    <a:lumMod val="75000"/>
                  </a:schemeClr>
                </a:solidFill>
              </a:rPr>
              <a:t>ное</a:t>
            </a:r>
            <a:r>
              <a:rPr lang="ru-RU" sz="23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300" dirty="0">
                <a:solidFill>
                  <a:schemeClr val="accent6">
                    <a:lumMod val="75000"/>
                  </a:schemeClr>
                </a:solidFill>
              </a:rPr>
              <a:t>от </a:t>
            </a:r>
            <a:r>
              <a:rPr lang="ru-RU" sz="2300" dirty="0" smtClean="0">
                <a:solidFill>
                  <a:schemeClr val="accent6">
                    <a:lumMod val="75000"/>
                  </a:schemeClr>
                </a:solidFill>
              </a:rPr>
              <a:t>мужского </a:t>
            </a:r>
            <a:r>
              <a:rPr lang="ru-RU" sz="2300" b="1" dirty="0">
                <a:solidFill>
                  <a:schemeClr val="accent6">
                    <a:lumMod val="75000"/>
                  </a:schemeClr>
                </a:solidFill>
              </a:rPr>
              <a:t>Анастасий</a:t>
            </a:r>
            <a:r>
              <a:rPr lang="ru-RU" sz="2300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ru-RU" sz="2300" dirty="0" err="1" smtClean="0">
                <a:solidFill>
                  <a:schemeClr val="accent6">
                    <a:lumMod val="75000"/>
                  </a:schemeClr>
                </a:solidFill>
              </a:rPr>
              <a:t>Значе</a:t>
            </a:r>
            <a:endParaRPr lang="ru-RU" sz="23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2300" dirty="0" err="1" smtClean="0">
                <a:solidFill>
                  <a:schemeClr val="accent6">
                    <a:lumMod val="75000"/>
                  </a:schemeClr>
                </a:solidFill>
              </a:rPr>
              <a:t>ния</a:t>
            </a:r>
            <a:r>
              <a:rPr lang="ru-RU" sz="23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300" dirty="0">
                <a:solidFill>
                  <a:schemeClr val="accent6">
                    <a:lumMod val="75000"/>
                  </a:schemeClr>
                </a:solidFill>
              </a:rPr>
              <a:t>– </a:t>
            </a:r>
            <a:r>
              <a:rPr lang="ru-RU" sz="2300" dirty="0" smtClean="0">
                <a:solidFill>
                  <a:schemeClr val="accent6">
                    <a:lumMod val="75000"/>
                  </a:schemeClr>
                </a:solidFill>
              </a:rPr>
              <a:t>«</a:t>
            </a:r>
            <a:r>
              <a:rPr lang="ru-RU" sz="2300" dirty="0">
                <a:solidFill>
                  <a:schemeClr val="accent6">
                    <a:lumMod val="75000"/>
                  </a:schemeClr>
                </a:solidFill>
              </a:rPr>
              <a:t>воскрешающая</a:t>
            </a:r>
            <a:r>
              <a:rPr lang="ru-RU" sz="2300" dirty="0" smtClean="0">
                <a:solidFill>
                  <a:schemeClr val="accent6">
                    <a:lumMod val="75000"/>
                  </a:schemeClr>
                </a:solidFill>
              </a:rPr>
              <a:t>», </a:t>
            </a:r>
            <a:r>
              <a:rPr lang="ru-RU" sz="2300" dirty="0">
                <a:solidFill>
                  <a:schemeClr val="accent6">
                    <a:lumMod val="75000"/>
                  </a:schemeClr>
                </a:solidFill>
              </a:rPr>
              <a:t>«</a:t>
            </a:r>
            <a:r>
              <a:rPr lang="ru-RU" sz="2300" dirty="0" err="1" smtClean="0">
                <a:solidFill>
                  <a:schemeClr val="accent6">
                    <a:lumMod val="75000"/>
                  </a:schemeClr>
                </a:solidFill>
              </a:rPr>
              <a:t>бессмерт</a:t>
            </a:r>
            <a:endParaRPr lang="ru-RU" sz="23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2300" dirty="0" err="1" smtClean="0">
                <a:solidFill>
                  <a:schemeClr val="accent6">
                    <a:lumMod val="75000"/>
                  </a:schemeClr>
                </a:solidFill>
              </a:rPr>
              <a:t>ная</a:t>
            </a:r>
            <a:r>
              <a:rPr lang="ru-RU" sz="2300" dirty="0" smtClean="0">
                <a:solidFill>
                  <a:schemeClr val="accent6">
                    <a:lumMod val="75000"/>
                  </a:schemeClr>
                </a:solidFill>
              </a:rPr>
              <a:t>» </a:t>
            </a:r>
            <a:r>
              <a:rPr lang="ru-RU" sz="2300" dirty="0">
                <a:solidFill>
                  <a:schemeClr val="accent6">
                    <a:lumMod val="75000"/>
                  </a:schemeClr>
                </a:solidFill>
              </a:rPr>
              <a:t>«возрожденная</a:t>
            </a:r>
            <a:r>
              <a:rPr lang="ru-RU" sz="2300" dirty="0" smtClean="0">
                <a:solidFill>
                  <a:schemeClr val="accent6">
                    <a:lumMod val="75000"/>
                  </a:schemeClr>
                </a:solidFill>
              </a:rPr>
              <a:t>».</a:t>
            </a:r>
            <a:endParaRPr lang="ru-RU" sz="23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2300" dirty="0" smtClean="0">
                <a:solidFill>
                  <a:schemeClr val="accent6">
                    <a:lumMod val="75000"/>
                  </a:schemeClr>
                </a:solidFill>
              </a:rPr>
              <a:t>   Анастасии</a:t>
            </a:r>
            <a:r>
              <a:rPr lang="ru-RU" sz="2300" dirty="0">
                <a:solidFill>
                  <a:schemeClr val="accent6">
                    <a:lumMod val="75000"/>
                  </a:schemeClr>
                </a:solidFill>
              </a:rPr>
              <a:t>, родившиеся зимой</a:t>
            </a:r>
            <a:r>
              <a:rPr lang="ru-RU" sz="2300" dirty="0" smtClean="0">
                <a:solidFill>
                  <a:schemeClr val="accent6">
                    <a:lumMod val="75000"/>
                  </a:schemeClr>
                </a:solidFill>
              </a:rPr>
              <a:t>,</a:t>
            </a:r>
          </a:p>
          <a:p>
            <a:pPr marL="0" indent="0">
              <a:buNone/>
            </a:pPr>
            <a:r>
              <a:rPr lang="ru-RU" sz="2300" dirty="0" smtClean="0">
                <a:solidFill>
                  <a:schemeClr val="accent6">
                    <a:lumMod val="75000"/>
                  </a:schemeClr>
                </a:solidFill>
              </a:rPr>
              <a:t> имеют </a:t>
            </a:r>
            <a:r>
              <a:rPr lang="ru-RU" sz="2300" dirty="0">
                <a:solidFill>
                  <a:schemeClr val="accent6">
                    <a:lumMod val="75000"/>
                  </a:schemeClr>
                </a:solidFill>
              </a:rPr>
              <a:t>спокойный, </a:t>
            </a:r>
            <a:r>
              <a:rPr lang="ru-RU" sz="2300" dirty="0" smtClean="0">
                <a:solidFill>
                  <a:schemeClr val="accent6">
                    <a:lumMod val="75000"/>
                  </a:schemeClr>
                </a:solidFill>
              </a:rPr>
              <a:t>уравновешен</a:t>
            </a:r>
          </a:p>
          <a:p>
            <a:pPr marL="0" indent="0">
              <a:buNone/>
            </a:pPr>
            <a:r>
              <a:rPr lang="ru-RU" sz="2300" dirty="0" err="1" smtClean="0">
                <a:solidFill>
                  <a:schemeClr val="accent6">
                    <a:lumMod val="75000"/>
                  </a:schemeClr>
                </a:solidFill>
              </a:rPr>
              <a:t>ный</a:t>
            </a:r>
            <a:r>
              <a:rPr lang="ru-RU" sz="23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300" dirty="0">
                <a:solidFill>
                  <a:schemeClr val="accent6">
                    <a:lumMod val="75000"/>
                  </a:schemeClr>
                </a:solidFill>
              </a:rPr>
              <a:t>характер. Они обладают </a:t>
            </a:r>
            <a:r>
              <a:rPr lang="ru-RU" sz="2300" dirty="0" err="1" smtClean="0">
                <a:solidFill>
                  <a:schemeClr val="accent6">
                    <a:lumMod val="75000"/>
                  </a:schemeClr>
                </a:solidFill>
              </a:rPr>
              <a:t>уни</a:t>
            </a:r>
            <a:endParaRPr lang="ru-RU" sz="23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2300" dirty="0" err="1" smtClean="0">
                <a:solidFill>
                  <a:schemeClr val="accent6">
                    <a:lumMod val="75000"/>
                  </a:schemeClr>
                </a:solidFill>
              </a:rPr>
              <a:t>кальным</a:t>
            </a:r>
            <a:r>
              <a:rPr lang="ru-RU" sz="23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300" dirty="0">
                <a:solidFill>
                  <a:schemeClr val="accent6">
                    <a:lumMod val="75000"/>
                  </a:schemeClr>
                </a:solidFill>
              </a:rPr>
              <a:t>складом ума, но </a:t>
            </a:r>
            <a:r>
              <a:rPr lang="ru-RU" sz="2300" dirty="0" err="1" smtClean="0">
                <a:solidFill>
                  <a:schemeClr val="accent6">
                    <a:lumMod val="75000"/>
                  </a:schemeClr>
                </a:solidFill>
              </a:rPr>
              <a:t>присутст</a:t>
            </a:r>
            <a:endParaRPr lang="ru-RU" sz="23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2300" dirty="0" err="1">
                <a:solidFill>
                  <a:schemeClr val="accent6">
                    <a:lumMod val="75000"/>
                  </a:schemeClr>
                </a:solidFill>
              </a:rPr>
              <a:t>в</a:t>
            </a:r>
            <a:r>
              <a:rPr lang="ru-RU" sz="2300" dirty="0" err="1" smtClean="0">
                <a:solidFill>
                  <a:schemeClr val="accent6">
                    <a:lumMod val="75000"/>
                  </a:schemeClr>
                </a:solidFill>
              </a:rPr>
              <a:t>ует</a:t>
            </a:r>
            <a:r>
              <a:rPr lang="ru-RU" sz="2300" dirty="0" smtClean="0">
                <a:solidFill>
                  <a:schemeClr val="accent6">
                    <a:lumMod val="75000"/>
                  </a:schemeClr>
                </a:solidFill>
              </a:rPr>
              <a:t> неярко </a:t>
            </a:r>
            <a:r>
              <a:rPr lang="ru-RU" sz="2300" dirty="0">
                <a:solidFill>
                  <a:schemeClr val="accent6">
                    <a:lumMod val="75000"/>
                  </a:schemeClr>
                </a:solidFill>
              </a:rPr>
              <a:t>выраженное </a:t>
            </a:r>
            <a:r>
              <a:rPr lang="ru-RU" sz="2300" dirty="0" smtClean="0">
                <a:solidFill>
                  <a:schemeClr val="accent6">
                    <a:lumMod val="75000"/>
                  </a:schemeClr>
                </a:solidFill>
              </a:rPr>
              <a:t>чувство</a:t>
            </a:r>
          </a:p>
          <a:p>
            <a:pPr marL="0" indent="0">
              <a:buNone/>
            </a:pPr>
            <a:r>
              <a:rPr lang="ru-RU" sz="2300" dirty="0" smtClean="0">
                <a:solidFill>
                  <a:schemeClr val="accent6">
                    <a:lumMod val="75000"/>
                  </a:schemeClr>
                </a:solidFill>
              </a:rPr>
              <a:t> жадности</a:t>
            </a:r>
            <a:r>
              <a:rPr lang="ru-RU" sz="2300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1925730"/>
            <a:ext cx="4320480" cy="49713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0535216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5616624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Фамилия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Удоратин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Происхождение: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 Декораторы витрин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Город: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 Белая Холуница | Кировская область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Первые упоминания: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 1883 г.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Популярность фамилии: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 45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%</a:t>
            </a:r>
          </a:p>
          <a:p>
            <a:pPr marL="0" indent="0">
              <a:buNone/>
            </a:pPr>
            <a:endParaRPr lang="ru-RU" sz="2400" dirty="0"/>
          </a:p>
          <a:p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Такая фамилия связана с проявлением таких качеств, как борьба, лидерство, умение постоять за себя. </a:t>
            </a:r>
            <a:r>
              <a:rPr lang="ru-RU" sz="2400" dirty="0" err="1" smtClean="0">
                <a:solidFill>
                  <a:schemeClr val="accent6">
                    <a:lumMod val="75000"/>
                  </a:schemeClr>
                </a:solidFill>
              </a:rPr>
              <a:t>Удоратина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не поддается влиянию и отличается повышенным стремлением к справедливости и к тому, чтобы все было правильно, красиво, и чтобы жизнь была практически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идеальной.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32272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1550" y="0"/>
            <a:ext cx="6341925" cy="1006241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ru-RU" b="1" dirty="0" smtClean="0">
                <a:ln w="2222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</a:rPr>
              <a:t>      Анжела Воронова</a:t>
            </a:r>
            <a:endParaRPr lang="ru-RU" b="1" dirty="0">
              <a:ln w="2222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52736"/>
            <a:ext cx="8964488" cy="39604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700" dirty="0">
                <a:solidFill>
                  <a:schemeClr val="accent5">
                    <a:lumMod val="50000"/>
                  </a:schemeClr>
                </a:solidFill>
              </a:rPr>
              <a:t>Имя </a:t>
            </a:r>
            <a:r>
              <a:rPr lang="ru-RU" sz="1700" b="1" dirty="0">
                <a:solidFill>
                  <a:schemeClr val="accent5">
                    <a:lumMod val="50000"/>
                  </a:schemeClr>
                </a:solidFill>
              </a:rPr>
              <a:t>Анжела</a:t>
            </a:r>
            <a:r>
              <a:rPr lang="ru-RU" sz="1700" dirty="0">
                <a:solidFill>
                  <a:schemeClr val="accent5">
                    <a:lumMod val="50000"/>
                  </a:schemeClr>
                </a:solidFill>
              </a:rPr>
              <a:t> достаточно редкое для нашей страны, но, тем не менее, встречается в современных семьях. Оно заимствовано из древнего латинского языка. </a:t>
            </a:r>
            <a:r>
              <a:rPr lang="ru-RU" sz="1700" dirty="0" err="1" smtClean="0">
                <a:solidFill>
                  <a:schemeClr val="accent5">
                    <a:lumMod val="50000"/>
                  </a:schemeClr>
                </a:solidFill>
              </a:rPr>
              <a:t>Происхо</a:t>
            </a:r>
            <a:endParaRPr lang="ru-RU" sz="17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1700" dirty="0" err="1" smtClean="0">
                <a:solidFill>
                  <a:schemeClr val="accent5">
                    <a:lumMod val="50000"/>
                  </a:schemeClr>
                </a:solidFill>
              </a:rPr>
              <a:t>дит</a:t>
            </a:r>
            <a:r>
              <a:rPr lang="ru-RU" sz="17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700" dirty="0">
                <a:solidFill>
                  <a:schemeClr val="accent5">
                    <a:lumMod val="50000"/>
                  </a:schemeClr>
                </a:solidFill>
              </a:rPr>
              <a:t>от мужского имени </a:t>
            </a:r>
            <a:r>
              <a:rPr lang="ru-RU" sz="1700" dirty="0" err="1">
                <a:solidFill>
                  <a:schemeClr val="accent5">
                    <a:lumMod val="50000"/>
                  </a:schemeClr>
                </a:solidFill>
              </a:rPr>
              <a:t>Angelus</a:t>
            </a:r>
            <a:r>
              <a:rPr lang="ru-RU" sz="1700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sz="1700" dirty="0" smtClean="0">
                <a:solidFill>
                  <a:schemeClr val="accent5">
                    <a:lumMod val="50000"/>
                  </a:schemeClr>
                </a:solidFill>
              </a:rPr>
              <a:t>которое</a:t>
            </a:r>
          </a:p>
          <a:p>
            <a:pPr marL="0" indent="0">
              <a:buNone/>
            </a:pPr>
            <a:r>
              <a:rPr lang="ru-RU" sz="17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700" dirty="0">
                <a:solidFill>
                  <a:schemeClr val="accent5">
                    <a:lumMod val="50000"/>
                  </a:schemeClr>
                </a:solidFill>
              </a:rPr>
              <a:t>в свою очередь берет начало от </a:t>
            </a:r>
            <a:r>
              <a:rPr lang="ru-RU" sz="1700" dirty="0" err="1" smtClean="0">
                <a:solidFill>
                  <a:schemeClr val="accent5">
                    <a:lumMod val="50000"/>
                  </a:schemeClr>
                </a:solidFill>
              </a:rPr>
              <a:t>гречес</a:t>
            </a:r>
            <a:endParaRPr lang="ru-RU" sz="17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1700" dirty="0" smtClean="0">
                <a:solidFill>
                  <a:schemeClr val="accent5">
                    <a:lumMod val="50000"/>
                  </a:schemeClr>
                </a:solidFill>
              </a:rPr>
              <a:t>кого </a:t>
            </a:r>
            <a:r>
              <a:rPr lang="ru-RU" sz="1700" dirty="0">
                <a:solidFill>
                  <a:schemeClr val="accent5">
                    <a:lumMod val="50000"/>
                  </a:schemeClr>
                </a:solidFill>
              </a:rPr>
              <a:t>слова «</a:t>
            </a:r>
            <a:r>
              <a:rPr lang="ru-RU" sz="1700" dirty="0" err="1">
                <a:solidFill>
                  <a:schemeClr val="accent5">
                    <a:lumMod val="50000"/>
                  </a:schemeClr>
                </a:solidFill>
              </a:rPr>
              <a:t>ангелос</a:t>
            </a:r>
            <a:r>
              <a:rPr lang="ru-RU" sz="1700" dirty="0">
                <a:solidFill>
                  <a:schemeClr val="accent5">
                    <a:lumMod val="50000"/>
                  </a:schemeClr>
                </a:solidFill>
              </a:rPr>
              <a:t>». Значение имени </a:t>
            </a:r>
            <a:endParaRPr lang="ru-RU" sz="17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1700" dirty="0" smtClean="0">
                <a:solidFill>
                  <a:schemeClr val="accent5">
                    <a:lumMod val="50000"/>
                  </a:schemeClr>
                </a:solidFill>
              </a:rPr>
              <a:t>– </a:t>
            </a:r>
            <a:r>
              <a:rPr lang="ru-RU" sz="1700" dirty="0">
                <a:solidFill>
                  <a:schemeClr val="accent5">
                    <a:lumMod val="50000"/>
                  </a:schemeClr>
                </a:solidFill>
              </a:rPr>
              <a:t>«вестница», «ангел</a:t>
            </a:r>
            <a:r>
              <a:rPr lang="ru-RU" sz="1700" dirty="0" smtClean="0">
                <a:solidFill>
                  <a:schemeClr val="accent5">
                    <a:lumMod val="50000"/>
                  </a:schemeClr>
                </a:solidFill>
              </a:rPr>
              <a:t>».</a:t>
            </a:r>
          </a:p>
          <a:p>
            <a:endParaRPr lang="ru-RU" sz="17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1700" dirty="0">
                <a:solidFill>
                  <a:schemeClr val="accent5">
                    <a:lumMod val="50000"/>
                  </a:schemeClr>
                </a:solidFill>
              </a:rPr>
              <a:t>Обладательница фамилии </a:t>
            </a:r>
            <a:r>
              <a:rPr lang="ru-RU" sz="1700" b="1" dirty="0">
                <a:solidFill>
                  <a:schemeClr val="accent5">
                    <a:lumMod val="50000"/>
                  </a:schemeClr>
                </a:solidFill>
              </a:rPr>
              <a:t>Воронова</a:t>
            </a:r>
            <a:r>
              <a:rPr lang="ru-RU" sz="17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700" dirty="0" smtClean="0">
                <a:solidFill>
                  <a:schemeClr val="accent5">
                    <a:lumMod val="50000"/>
                  </a:schemeClr>
                </a:solidFill>
              </a:rPr>
              <a:t>может</a:t>
            </a:r>
          </a:p>
          <a:p>
            <a:pPr marL="0" indent="0">
              <a:buNone/>
            </a:pPr>
            <a:r>
              <a:rPr lang="ru-RU" sz="17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700" dirty="0">
                <a:solidFill>
                  <a:schemeClr val="accent5">
                    <a:lumMod val="50000"/>
                  </a:schemeClr>
                </a:solidFill>
              </a:rPr>
              <a:t>гордиться </a:t>
            </a:r>
            <a:r>
              <a:rPr lang="ru-RU" sz="1700" dirty="0" smtClean="0">
                <a:solidFill>
                  <a:schemeClr val="accent5">
                    <a:lumMod val="50000"/>
                  </a:schemeClr>
                </a:solidFill>
              </a:rPr>
              <a:t>ею, поскольку </a:t>
            </a:r>
            <a:r>
              <a:rPr lang="ru-RU" sz="1700" dirty="0">
                <a:solidFill>
                  <a:schemeClr val="accent5">
                    <a:lumMod val="50000"/>
                  </a:schemeClr>
                </a:solidFill>
              </a:rPr>
              <a:t>эта фамилия </a:t>
            </a:r>
            <a:endParaRPr lang="ru-RU" sz="17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1700" dirty="0" smtClean="0">
                <a:solidFill>
                  <a:schemeClr val="accent5">
                    <a:lumMod val="50000"/>
                  </a:schemeClr>
                </a:solidFill>
              </a:rPr>
              <a:t>является </a:t>
            </a:r>
            <a:r>
              <a:rPr lang="ru-RU" sz="1700" dirty="0">
                <a:solidFill>
                  <a:schemeClr val="accent5">
                    <a:lumMod val="50000"/>
                  </a:schemeClr>
                </a:solidFill>
              </a:rPr>
              <a:t>замечательным памятником </a:t>
            </a:r>
            <a:endParaRPr lang="ru-RU" sz="17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1700" dirty="0" smtClean="0">
                <a:solidFill>
                  <a:schemeClr val="accent5">
                    <a:lumMod val="50000"/>
                  </a:schemeClr>
                </a:solidFill>
              </a:rPr>
              <a:t>славянской письменности, культуры </a:t>
            </a:r>
            <a:r>
              <a:rPr lang="ru-RU" sz="1700" dirty="0">
                <a:solidFill>
                  <a:schemeClr val="accent5">
                    <a:lumMod val="50000"/>
                  </a:schemeClr>
                </a:solidFill>
              </a:rPr>
              <a:t>и </a:t>
            </a:r>
            <a:endParaRPr lang="ru-RU" sz="17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1700" dirty="0" smtClean="0">
                <a:solidFill>
                  <a:schemeClr val="accent5">
                    <a:lumMod val="50000"/>
                  </a:schemeClr>
                </a:solidFill>
              </a:rPr>
              <a:t>истории, она встречается </a:t>
            </a:r>
            <a:r>
              <a:rPr lang="ru-RU" sz="1700" dirty="0">
                <a:solidFill>
                  <a:schemeClr val="accent5">
                    <a:lumMod val="50000"/>
                  </a:schemeClr>
                </a:solidFill>
              </a:rPr>
              <a:t>в </a:t>
            </a:r>
            <a:r>
              <a:rPr lang="ru-RU" sz="1700" dirty="0" smtClean="0">
                <a:solidFill>
                  <a:schemeClr val="accent5">
                    <a:lumMod val="50000"/>
                  </a:schemeClr>
                </a:solidFill>
              </a:rPr>
              <a:t>документах</a:t>
            </a:r>
          </a:p>
          <a:p>
            <a:pPr marL="0" indent="0">
              <a:buNone/>
            </a:pPr>
            <a:r>
              <a:rPr lang="ru-RU" sz="17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700" dirty="0">
                <a:solidFill>
                  <a:schemeClr val="accent5">
                    <a:lumMod val="50000"/>
                  </a:schemeClr>
                </a:solidFill>
              </a:rPr>
              <a:t>Древней Руси.</a:t>
            </a:r>
          </a:p>
          <a:p>
            <a:endParaRPr lang="ru-RU" sz="1650" dirty="0"/>
          </a:p>
          <a:p>
            <a:endParaRPr lang="ru-RU" sz="165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81550" y="4797152"/>
            <a:ext cx="3182144" cy="20608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1700808"/>
            <a:ext cx="4283967" cy="5188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0895232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</TotalTime>
  <Words>954</Words>
  <Application>Microsoft Office PowerPoint</Application>
  <PresentationFormat>Экран (4:3)</PresentationFormat>
  <Paragraphs>142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Значение имён и фамилий моих одноклассников</vt:lpstr>
      <vt:lpstr>Слайд 2</vt:lpstr>
      <vt:lpstr>Слайд 3</vt:lpstr>
      <vt:lpstr>Наша фамилия и мы</vt:lpstr>
      <vt:lpstr>Анна Игнатова</vt:lpstr>
      <vt:lpstr>Слайд 6</vt:lpstr>
      <vt:lpstr>Анастасия Удоратина</vt:lpstr>
      <vt:lpstr>Слайд 8</vt:lpstr>
      <vt:lpstr>      Анжела Воронова</vt:lpstr>
      <vt:lpstr>Слайд 10</vt:lpstr>
      <vt:lpstr>Иван и Илья Каневы</vt:lpstr>
      <vt:lpstr>Слайд 12</vt:lpstr>
      <vt:lpstr>Кирилл и Константин Решетниковы</vt:lpstr>
      <vt:lpstr>Слайд 14</vt:lpstr>
      <vt:lpstr>Марина Ракина</vt:lpstr>
      <vt:lpstr>Слайд 16</vt:lpstr>
      <vt:lpstr>Вывод:</vt:lpstr>
      <vt:lpstr>Спасибо за внимание</vt:lpstr>
      <vt:lpstr>Источники: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Значение имён и фамилий моих одноклассников</dc:title>
  <dc:creator>я</dc:creator>
  <cp:lastModifiedBy>школа</cp:lastModifiedBy>
  <cp:revision>35</cp:revision>
  <dcterms:created xsi:type="dcterms:W3CDTF">2020-03-04T16:30:16Z</dcterms:created>
  <dcterms:modified xsi:type="dcterms:W3CDTF">2021-04-13T10:49:15Z</dcterms:modified>
</cp:coreProperties>
</file>