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2" r:id="rId7"/>
    <p:sldId id="263" r:id="rId8"/>
    <p:sldId id="278" r:id="rId9"/>
    <p:sldId id="265" r:id="rId10"/>
    <p:sldId id="266" r:id="rId11"/>
    <p:sldId id="279" r:id="rId12"/>
    <p:sldId id="276" r:id="rId13"/>
    <p:sldId id="281" r:id="rId14"/>
    <p:sldId id="277" r:id="rId15"/>
    <p:sldId id="271" r:id="rId16"/>
    <p:sldId id="272" r:id="rId17"/>
    <p:sldId id="280" r:id="rId18"/>
    <p:sldId id="282" r:id="rId19"/>
    <p:sldId id="284" r:id="rId20"/>
    <p:sldId id="283" r:id="rId21"/>
    <p:sldId id="273" r:id="rId22"/>
    <p:sldId id="285" r:id="rId23"/>
    <p:sldId id="274" r:id="rId24"/>
    <p:sldId id="275" r:id="rId25"/>
    <p:sldId id="267" r:id="rId26"/>
    <p:sldId id="269" r:id="rId27"/>
    <p:sldId id="287" r:id="rId28"/>
    <p:sldId id="286" r:id="rId29"/>
  </p:sldIdLst>
  <p:sldSz cx="10801350" cy="7561263"/>
  <p:notesSz cx="6858000" cy="9144000"/>
  <p:defaultTextStyle>
    <a:defPPr>
      <a:defRPr lang="ru-RU"/>
    </a:defPPr>
    <a:lvl1pPr marL="0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91" d="100"/>
          <a:sy n="91" d="100"/>
        </p:scale>
        <p:origin x="96" y="66"/>
      </p:cViewPr>
      <p:guideLst>
        <p:guide orient="horz" pos="2382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348893"/>
            <a:ext cx="9181148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4284716"/>
            <a:ext cx="756094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2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79" y="302802"/>
            <a:ext cx="2430304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7" y="302802"/>
            <a:ext cx="7110889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858812"/>
            <a:ext cx="9181148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3204786"/>
            <a:ext cx="9181148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6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7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0068" y="1764295"/>
            <a:ext cx="4770596" cy="49900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686" y="1764295"/>
            <a:ext cx="4770596" cy="49900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92533"/>
            <a:ext cx="4772472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068" y="2397901"/>
            <a:ext cx="4772472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6" y="1692533"/>
            <a:ext cx="4774347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936" y="2397901"/>
            <a:ext cx="4774347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 userDrawn="1"/>
        </p:nvSpPr>
        <p:spPr>
          <a:xfrm>
            <a:off x="0" y="0"/>
            <a:ext cx="10801350" cy="7561263"/>
          </a:xfrm>
          <a:prstGeom prst="frame">
            <a:avLst>
              <a:gd name="adj1" fmla="val 291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1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49" y="3860024"/>
            <a:ext cx="10207134" cy="38965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301050"/>
            <a:ext cx="3553570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028" y="301051"/>
            <a:ext cx="6038255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8" y="1582265"/>
            <a:ext cx="3553570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5292884"/>
            <a:ext cx="648081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75613"/>
            <a:ext cx="648081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4637" indent="0">
              <a:buNone/>
              <a:defRPr sz="3200"/>
            </a:lvl2pPr>
            <a:lvl3pPr marL="1049274" indent="0">
              <a:buNone/>
              <a:defRPr sz="2800"/>
            </a:lvl3pPr>
            <a:lvl4pPr marL="1573911" indent="0">
              <a:buNone/>
              <a:defRPr sz="2300"/>
            </a:lvl4pPr>
            <a:lvl5pPr marL="2098548" indent="0">
              <a:buNone/>
              <a:defRPr sz="2300"/>
            </a:lvl5pPr>
            <a:lvl6pPr marL="2623185" indent="0">
              <a:buNone/>
              <a:defRPr sz="2300"/>
            </a:lvl6pPr>
            <a:lvl7pPr marL="3147822" indent="0">
              <a:buNone/>
              <a:defRPr sz="2300"/>
            </a:lvl7pPr>
            <a:lvl8pPr marL="3672459" indent="0">
              <a:buNone/>
              <a:defRPr sz="2300"/>
            </a:lvl8pPr>
            <a:lvl9pPr marL="4197096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917739"/>
            <a:ext cx="648081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302801"/>
            <a:ext cx="9721215" cy="1260211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764295"/>
            <a:ext cx="9721215" cy="4990084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8" y="7008171"/>
            <a:ext cx="2520315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1" y="7008171"/>
            <a:ext cx="3420428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8" y="7008171"/>
            <a:ext cx="2520315" cy="402567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9274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478" indent="-393478" algn="l" defTabSz="1049274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535" indent="-327898" algn="l" defTabSz="104927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593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230" indent="-262319" algn="l" defTabSz="1049274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867" indent="-262319" algn="l" defTabSz="1049274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123" y="2041171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Проект 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«Юные финансисты»</a:t>
            </a:r>
          </a:p>
          <a:p>
            <a:pPr algn="ctr"/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ля детей старшего дошкольного возраста</a:t>
            </a:r>
            <a:endParaRPr lang="ru-RU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48947" y="3367705"/>
            <a:ext cx="3096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Подготовили воспитатели:</a:t>
            </a:r>
          </a:p>
          <a:p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Малахова О.Н</a:t>
            </a:r>
          </a:p>
          <a:p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  Савельева М.Ю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        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Рисунок 3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2723" y="828303"/>
            <a:ext cx="4032448" cy="3521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0375" y="6856799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</a:t>
            </a:r>
            <a:r>
              <a:rPr lang="ru-RU" sz="1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.Мариинск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6219" y="396723"/>
            <a:ext cx="799288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indent="904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</a:t>
            </a:r>
            <a:r>
              <a:rPr lang="ru-RU" sz="1400" i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учреждение</a:t>
            </a:r>
            <a:endParaRPr lang="ru-RU" sz="1400" i="1" dirty="0">
              <a:solidFill>
                <a:srgbClr val="002060"/>
              </a:solidFill>
              <a:cs typeface="Arial" pitchFamily="34" charset="0"/>
            </a:endParaRPr>
          </a:p>
          <a:p>
            <a:pPr lvl="0" indent="90488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"Детский сад комбинированного вида № 11</a:t>
            </a:r>
            <a:r>
              <a:rPr lang="ru-RU" sz="1400" i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"Золотой ключик"</a:t>
            </a:r>
            <a:endParaRPr lang="ru-RU" sz="1400" i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10511_113738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76139" y="468263"/>
            <a:ext cx="60486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912918" y="1764407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1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Образовательная деятельность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«Что</a:t>
            </a:r>
            <a:r>
              <a:rPr kumimoji="0" lang="ru-RU" sz="2800" i="1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такое деньги?</a:t>
            </a:r>
            <a:r>
              <a:rPr kumimoji="0" lang="ru-RU" sz="28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»</a:t>
            </a:r>
            <a:endParaRPr kumimoji="0" lang="ru-RU" sz="280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4" name="Рисунок 3" descr="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76796">
            <a:off x="52741" y="4707294"/>
            <a:ext cx="4032448" cy="3521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32723" y="684287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Беседы по сказкам </a:t>
            </a: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К.И. 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Чуковского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098" name="Picture 2" descr="C:\Users\Ирина\Desktop\СТАРШАЯ ГРУППА   вывести\Финансовая деятельность в ДОУ\призентация\IMG_20210219_114020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 b="8422"/>
          <a:stretch>
            <a:fillRect/>
          </a:stretch>
        </p:blipFill>
        <p:spPr bwMode="auto">
          <a:xfrm>
            <a:off x="432123" y="1332359"/>
            <a:ext cx="6696744" cy="58468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  <p:extLst>
      <p:ext uri="{BB962C8B-B14F-4D97-AF65-F5344CB8AC3E}">
        <p14:creationId xmlns:p14="http://schemas.microsoft.com/office/powerpoint/2010/main" val="7477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6339" y="756295"/>
            <a:ext cx="6120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деятельность </a:t>
            </a: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«Все профессии важны!»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20210511_095641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t="21930" r="7895" b="14912"/>
          <a:stretch>
            <a:fillRect/>
          </a:stretch>
        </p:blipFill>
        <p:spPr>
          <a:xfrm>
            <a:off x="432123" y="2196455"/>
            <a:ext cx="9941104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62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6619" y="1188343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ЛЭПБУК</a:t>
            </a:r>
          </a:p>
          <a:p>
            <a:pPr algn="ctr"/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«Финансовая грамотность»</a:t>
            </a:r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20210511_114207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32123" y="3492599"/>
            <a:ext cx="508856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210511_114620.jpg"/>
          <p:cNvPicPr>
            <a:picLocks noChangeAspect="1"/>
          </p:cNvPicPr>
          <p:nvPr/>
        </p:nvPicPr>
        <p:blipFill>
          <a:blip r:embed="rId3" cstate="print"/>
          <a:srcRect t="9638" b="6031"/>
          <a:stretch>
            <a:fillRect/>
          </a:stretch>
        </p:blipFill>
        <p:spPr>
          <a:xfrm>
            <a:off x="648147" y="684287"/>
            <a:ext cx="4680520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20210511_114155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>
          <a:xfrm rot="314736">
            <a:off x="5068978" y="3309164"/>
            <a:ext cx="5354332" cy="4015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53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139" y="756295"/>
            <a:ext cx="51845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деятельность </a:t>
            </a:r>
          </a:p>
          <a:p>
            <a:pPr algn="ctr"/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зготовление 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поделок в 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технике</a:t>
            </a: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«Оригами», «Кошелек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E:\1111\IMG-20210514-WA0144.jpg"/>
          <p:cNvPicPr>
            <a:picLocks noChangeAspect="1" noChangeArrowheads="1"/>
          </p:cNvPicPr>
          <p:nvPr/>
        </p:nvPicPr>
        <p:blipFill>
          <a:blip r:embed="rId2" cstate="print"/>
          <a:srcRect l="8977" t="15814" r="3849"/>
          <a:stretch>
            <a:fillRect/>
          </a:stretch>
        </p:blipFill>
        <p:spPr bwMode="auto">
          <a:xfrm>
            <a:off x="360115" y="2988543"/>
            <a:ext cx="6120680" cy="443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E:\1111\IMG-20210514-WA014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3373" b="3117"/>
          <a:stretch>
            <a:fillRect/>
          </a:stretch>
        </p:blipFill>
        <p:spPr bwMode="auto">
          <a:xfrm>
            <a:off x="6048747" y="540271"/>
            <a:ext cx="4377543" cy="367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7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315" y="540271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Нетрадиционная техника рисования: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рисуем монеты в технике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 «</a:t>
            </a:r>
            <a:r>
              <a:rPr kumimoji="0" lang="ru-RU" sz="320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Фроттаж</a:t>
            </a:r>
            <a:r>
              <a:rPr kumimoji="0" lang="ru-RU" sz="320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</a:rPr>
              <a:t>»</a:t>
            </a:r>
            <a:endParaRPr kumimoji="0" lang="ru-RU" sz="320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6"/>
          <a:stretch>
            <a:fillRect/>
          </a:stretch>
        </p:blipFill>
        <p:spPr bwMode="auto">
          <a:xfrm>
            <a:off x="360115" y="1908423"/>
            <a:ext cx="10081120" cy="5436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5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2917" y="396255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  </a:t>
            </a:r>
            <a:r>
              <a:rPr lang="ru-RU" altLang="ru-RU" sz="28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Формы </a:t>
            </a:r>
            <a:r>
              <a:rPr lang="ru-RU" altLang="ru-RU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игровой деятельности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по </a:t>
            </a:r>
            <a:r>
              <a:rPr lang="ru-RU" altLang="ru-RU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экономическому воспитанию</a:t>
            </a:r>
          </a:p>
        </p:txBody>
      </p:sp>
      <p:sp>
        <p:nvSpPr>
          <p:cNvPr id="9" name="Облако 8"/>
          <p:cNvSpPr/>
          <p:nvPr/>
        </p:nvSpPr>
        <p:spPr>
          <a:xfrm>
            <a:off x="288107" y="5508823"/>
            <a:ext cx="3528392" cy="1823021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504131" y="2988543"/>
            <a:ext cx="3115734" cy="1832760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ю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936179" y="3492599"/>
            <a:ext cx="2232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дидактические</a:t>
            </a:r>
            <a:endParaRPr lang="ru-RU" altLang="ru-RU" sz="2400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игры</a:t>
            </a:r>
          </a:p>
        </p:txBody>
      </p:sp>
      <p:sp>
        <p:nvSpPr>
          <p:cNvPr id="12" name="Облако 11"/>
          <p:cNvSpPr/>
          <p:nvPr/>
        </p:nvSpPr>
        <p:spPr>
          <a:xfrm>
            <a:off x="3096419" y="1548383"/>
            <a:ext cx="3528392" cy="1872208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ю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384451" y="1908423"/>
            <a:ext cx="29648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интеллектуальные</a:t>
            </a:r>
          </a:p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и развлечения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04131" y="6012879"/>
            <a:ext cx="2736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южетно - ролевые</a:t>
            </a:r>
            <a:endParaRPr lang="ru-RU" alt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</p:txBody>
      </p:sp>
      <p:sp>
        <p:nvSpPr>
          <p:cNvPr id="17" name="Облако 16"/>
          <p:cNvSpPr/>
          <p:nvPr/>
        </p:nvSpPr>
        <p:spPr>
          <a:xfrm>
            <a:off x="6840835" y="1980431"/>
            <a:ext cx="3600400" cy="1637798"/>
          </a:xfrm>
          <a:prstGeom prst="cloud">
            <a:avLst/>
          </a:prstGeom>
          <a:solidFill>
            <a:srgbClr val="FFFFFF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ю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7200875" y="2268463"/>
            <a:ext cx="2880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еатрализованные</a:t>
            </a:r>
          </a:p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ини - постановки</a:t>
            </a:r>
            <a:endParaRPr lang="ru-RU" alt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6624811" y="4068663"/>
            <a:ext cx="3888432" cy="2223344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ю</a:t>
            </a: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6768827" y="4500711"/>
            <a:ext cx="2880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игровые</a:t>
            </a:r>
          </a:p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образовательные</a:t>
            </a:r>
          </a:p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397732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6339" y="324247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 </a:t>
            </a:r>
            <a:r>
              <a:rPr lang="ru-RU" alt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«Кому и что нужно для работы»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20210513_072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123" y="1260350"/>
            <a:ext cx="3960440" cy="297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210513_071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2723" y="1260351"/>
            <a:ext cx="4104738" cy="307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210513_0716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2403" y="4140671"/>
            <a:ext cx="4152743" cy="311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1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123" y="540271"/>
            <a:ext cx="540067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Играем в «Профессии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6" name="Рисунок 5" descr="20210513_073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0675" y="468263"/>
            <a:ext cx="4920829" cy="369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210513_094052.jpg"/>
          <p:cNvPicPr>
            <a:picLocks noChangeAspect="1"/>
          </p:cNvPicPr>
          <p:nvPr/>
        </p:nvPicPr>
        <p:blipFill>
          <a:blip r:embed="rId3" cstate="print"/>
          <a:srcRect t="4210"/>
          <a:stretch>
            <a:fillRect/>
          </a:stretch>
        </p:blipFill>
        <p:spPr>
          <a:xfrm>
            <a:off x="432123" y="1188343"/>
            <a:ext cx="3528392" cy="450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0210513_073335.jpg"/>
          <p:cNvPicPr>
            <a:picLocks noChangeAspect="1"/>
          </p:cNvPicPr>
          <p:nvPr/>
        </p:nvPicPr>
        <p:blipFill>
          <a:blip r:embed="rId4" cstate="print"/>
          <a:srcRect t="14457"/>
          <a:stretch>
            <a:fillRect/>
          </a:stretch>
        </p:blipFill>
        <p:spPr>
          <a:xfrm>
            <a:off x="3024411" y="4284687"/>
            <a:ext cx="4658145" cy="298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2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513_093229.jpg"/>
          <p:cNvPicPr>
            <a:picLocks noChangeAspect="1"/>
          </p:cNvPicPr>
          <p:nvPr/>
        </p:nvPicPr>
        <p:blipFill>
          <a:blip r:embed="rId2" cstate="print"/>
          <a:srcRect l="17240" r="20695"/>
          <a:stretch>
            <a:fillRect/>
          </a:stretch>
        </p:blipFill>
        <p:spPr>
          <a:xfrm>
            <a:off x="6768827" y="2844527"/>
            <a:ext cx="3672408" cy="443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0210513_094544.jpg"/>
          <p:cNvPicPr>
            <a:picLocks noChangeAspect="1"/>
          </p:cNvPicPr>
          <p:nvPr/>
        </p:nvPicPr>
        <p:blipFill>
          <a:blip r:embed="rId3" cstate="print"/>
          <a:srcRect l="6400"/>
          <a:stretch>
            <a:fillRect/>
          </a:stretch>
        </p:blipFill>
        <p:spPr>
          <a:xfrm>
            <a:off x="4032523" y="468263"/>
            <a:ext cx="3159510" cy="450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0210513_073403.jpg"/>
          <p:cNvPicPr>
            <a:picLocks noChangeAspect="1"/>
          </p:cNvPicPr>
          <p:nvPr/>
        </p:nvPicPr>
        <p:blipFill>
          <a:blip r:embed="rId4" cstate="print"/>
          <a:srcRect l="16494" t="10309" r="14782"/>
          <a:stretch>
            <a:fillRect/>
          </a:stretch>
        </p:blipFill>
        <p:spPr>
          <a:xfrm>
            <a:off x="792163" y="396255"/>
            <a:ext cx="3024336" cy="526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155" y="320009"/>
            <a:ext cx="9721155" cy="169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«Если хочешь быть </a:t>
            </a:r>
            <a:r>
              <a:rPr lang="ru-RU" sz="3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богатым,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нужно </a:t>
            </a:r>
            <a:r>
              <a:rPr lang="ru-RU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быть финансово грамотным»</a:t>
            </a:r>
            <a:endParaRPr lang="ru-RU" sz="32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i="1" dirty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Роберт </a:t>
            </a:r>
            <a:r>
              <a:rPr lang="ru-RU" sz="2800" i="1" dirty="0" smtClean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ru-RU" sz="2800" i="1" dirty="0" err="1" smtClean="0">
                <a:solidFill>
                  <a:schemeClr val="tx2"/>
                </a:solidFill>
                <a:ea typeface="Times New Roman"/>
                <a:cs typeface="Times New Roman" pitchFamily="18" charset="0"/>
              </a:rPr>
              <a:t>Кийосаки</a:t>
            </a:r>
            <a:endParaRPr lang="ru-RU" sz="2800" dirty="0">
              <a:solidFill>
                <a:schemeClr val="tx2"/>
              </a:solidFill>
              <a:ea typeface="Calibri"/>
              <a:cs typeface="Times New Roman" pitchFamily="18" charset="0"/>
            </a:endParaRPr>
          </a:p>
        </p:txBody>
      </p:sp>
      <p:pic>
        <p:nvPicPr>
          <p:cNvPr id="3" name="Рисунок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9" y="1908423"/>
            <a:ext cx="9721080" cy="5460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66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0210513_092959.jpg"/>
          <p:cNvPicPr>
            <a:picLocks noChangeAspect="1"/>
          </p:cNvPicPr>
          <p:nvPr/>
        </p:nvPicPr>
        <p:blipFill>
          <a:blip r:embed="rId2" cstate="print"/>
          <a:srcRect t="17621" r="3574" b="3336"/>
          <a:stretch>
            <a:fillRect/>
          </a:stretch>
        </p:blipFill>
        <p:spPr>
          <a:xfrm>
            <a:off x="504131" y="1332359"/>
            <a:ext cx="9721362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2123" y="252239"/>
            <a:ext cx="540067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 – ролевая игра</a:t>
            </a:r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«Супермаркет»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E:\1111\IMG-20210514-WA0136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4582"/>
          <a:stretch>
            <a:fillRect/>
          </a:stretch>
        </p:blipFill>
        <p:spPr bwMode="auto">
          <a:xfrm>
            <a:off x="360115" y="1188343"/>
            <a:ext cx="4770884" cy="374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1111\IMG-20210514-WA0138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l="19233" t="2140"/>
          <a:stretch>
            <a:fillRect/>
          </a:stretch>
        </p:blipFill>
        <p:spPr bwMode="auto">
          <a:xfrm>
            <a:off x="5760715" y="468263"/>
            <a:ext cx="4222148" cy="383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4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1111\IMG-20210514-WA0149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8245" t="15825"/>
          <a:stretch>
            <a:fillRect/>
          </a:stretch>
        </p:blipFill>
        <p:spPr bwMode="auto">
          <a:xfrm>
            <a:off x="5688707" y="540271"/>
            <a:ext cx="4482852" cy="308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E:\1111\IMG-20210514-WA0150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l="6780" t="12884"/>
          <a:stretch>
            <a:fillRect/>
          </a:stretch>
        </p:blipFill>
        <p:spPr bwMode="auto">
          <a:xfrm>
            <a:off x="360115" y="324247"/>
            <a:ext cx="4931449" cy="3456384"/>
          </a:xfrm>
          <a:prstGeom prst="rect">
            <a:avLst/>
          </a:prstGeom>
          <a:noFill/>
        </p:spPr>
      </p:pic>
      <p:pic>
        <p:nvPicPr>
          <p:cNvPr id="3074" name="Picture 2" descr="E:\1111\IMG-20210514-WA0145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t="19732" r="5315" b="7013"/>
          <a:stretch>
            <a:fillRect/>
          </a:stretch>
        </p:blipFill>
        <p:spPr bwMode="auto">
          <a:xfrm>
            <a:off x="3456459" y="3204567"/>
            <a:ext cx="7147148" cy="414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0675" y="540271"/>
            <a:ext cx="540067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Сюжетно – ролевая игра</a:t>
            </a: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«Кафе»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Рисунок 6" descr="20210512_154018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8787" y="1908423"/>
            <a:ext cx="4014763" cy="535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1044327"/>
            <a:ext cx="5235237" cy="3926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4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MG_20210517_163205.jpg"/>
          <p:cNvPicPr>
            <a:picLocks noChangeAspect="1" noChangeArrowheads="1"/>
          </p:cNvPicPr>
          <p:nvPr/>
        </p:nvPicPr>
        <p:blipFill>
          <a:blip r:embed="rId2" cstate="print"/>
          <a:srcRect l="10092" t="12635" r="8257" b="11611"/>
          <a:stretch>
            <a:fillRect/>
          </a:stretch>
        </p:blipFill>
        <p:spPr bwMode="auto">
          <a:xfrm flipH="1">
            <a:off x="576139" y="4068663"/>
            <a:ext cx="4752528" cy="331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68227" y="396255"/>
            <a:ext cx="42757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 – ролевая игра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едем, едем, едем..»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20210517_162225.jpg"/>
          <p:cNvPicPr>
            <a:picLocks noChangeAspect="1"/>
          </p:cNvPicPr>
          <p:nvPr/>
        </p:nvPicPr>
        <p:blipFill>
          <a:blip r:embed="rId3" cstate="print"/>
          <a:srcRect l="4951" t="8097" r="7811" b="3336"/>
          <a:stretch>
            <a:fillRect/>
          </a:stretch>
        </p:blipFill>
        <p:spPr>
          <a:xfrm>
            <a:off x="432124" y="1332359"/>
            <a:ext cx="3888432" cy="296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IMG_20210517_163047.jpg"/>
          <p:cNvPicPr>
            <a:picLocks noChangeAspect="1" noChangeArrowheads="1"/>
          </p:cNvPicPr>
          <p:nvPr/>
        </p:nvPicPr>
        <p:blipFill>
          <a:blip r:embed="rId4" cstate="print"/>
          <a:srcRect l="765" t="20004" r="10478" b="2551"/>
          <a:stretch>
            <a:fillRect/>
          </a:stretch>
        </p:blipFill>
        <p:spPr bwMode="auto">
          <a:xfrm>
            <a:off x="6552803" y="560135"/>
            <a:ext cx="3926331" cy="257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IMG_20210517_163253.jpg"/>
          <p:cNvPicPr>
            <a:picLocks noChangeAspect="1" noChangeArrowheads="1"/>
          </p:cNvPicPr>
          <p:nvPr/>
        </p:nvPicPr>
        <p:blipFill>
          <a:blip r:embed="rId5" cstate="print"/>
          <a:srcRect l="7700" t="11394" b="5427"/>
          <a:stretch>
            <a:fillRect/>
          </a:stretch>
        </p:blipFill>
        <p:spPr bwMode="auto">
          <a:xfrm>
            <a:off x="5112643" y="3719683"/>
            <a:ext cx="5256584" cy="355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IMG_20210517_162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4571" y="1620391"/>
            <a:ext cx="2197806" cy="292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1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781" y="251823"/>
            <a:ext cx="10297144" cy="848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По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завершению проектных мероприятий дети могут: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активно использовать в игровой деятельности основные экономические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понятия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: деньги, </a:t>
            </a:r>
            <a:endParaRPr lang="ru-RU" sz="1800" i="1" dirty="0" smtClean="0">
              <a:solidFill>
                <a:srgbClr val="002060"/>
              </a:solidFill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цена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, товар, семейный бюджет и пр.;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иметь представления о том, что зарплата - это оплата за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качество труда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,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пенсии </a:t>
            </a:r>
          </a:p>
          <a:p>
            <a:pPr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за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прошлый труд, а пособия на детей - это аванс детям в расчете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на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их будущий труд.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понимать, что сначала зарабатываем - затем тратим;  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осознавать, что сбережения семьи - это денежные средства, которые могут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остаться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, если </a:t>
            </a:r>
            <a:endParaRPr lang="ru-RU" sz="1800" i="1" dirty="0" smtClean="0">
              <a:solidFill>
                <a:srgbClr val="002060"/>
              </a:solidFill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разумно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расходовать свои доходы, и могут быть использованы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для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отдыха всей семьей </a:t>
            </a:r>
            <a:endParaRPr lang="ru-RU" sz="1800" i="1" dirty="0" smtClean="0">
              <a:solidFill>
                <a:srgbClr val="002060"/>
              </a:solidFill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или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приобретения необходимых, вещей;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осознавать, что цена товара зависит от его качества, необходимости и от того,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насколько 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трудно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его изготовить;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понимать, что реклама может помочь, если она правдива, и напротив,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навредить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, бюджету </a:t>
            </a:r>
            <a:endParaRPr lang="ru-RU" sz="1800" i="1" dirty="0" smtClean="0">
              <a:solidFill>
                <a:srgbClr val="002060"/>
              </a:solidFill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семьи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и здоровью человека.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осознавать главные ценности - жизнь, отношения, радость и здоровье близких  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людей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– 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за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деньги не купишь;</a:t>
            </a:r>
          </a:p>
          <a:p>
            <a:pPr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</a:t>
            </a:r>
            <a:r>
              <a:rPr lang="ru-RU" sz="1800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Далее </a:t>
            </a: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будет продолжено осуществление мероприятий по повышению уровня финансовой грамотности дошкольника.</a:t>
            </a:r>
          </a:p>
          <a:p>
            <a:pPr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Можно организовать работу с детьми по следующим направлениям:</a:t>
            </a:r>
          </a:p>
          <a:p>
            <a:pPr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- деньги «растут» если их хранить не в банке - копилке, а в Банке;</a:t>
            </a:r>
          </a:p>
          <a:p>
            <a:pPr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- авторитетные качества человека - хозяина: бережливость, расчётливость, экономность, трудолюбие, но одновременно и щедрость, благородство, честность, умение сопереживать, милосердие, примеры материальной взаимопомощи, поддержки и т. п.;</a:t>
            </a:r>
          </a:p>
          <a:p>
            <a:pPr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- правила поведения в реальных жизненных ситуациях.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i="1" dirty="0">
                <a:solidFill>
                  <a:srgbClr val="002060"/>
                </a:solidFill>
                <a:ea typeface="Calibri"/>
                <a:cs typeface="Times New Roman"/>
              </a:rPr>
              <a:t>                         </a:t>
            </a:r>
            <a:endParaRPr lang="ru-RU" sz="1800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i="1" dirty="0">
                <a:solidFill>
                  <a:srgbClr val="002060"/>
                </a:solidFill>
                <a:ea typeface="Calibri"/>
                <a:cs typeface="Times New Roman"/>
              </a:rPr>
              <a:t> </a:t>
            </a:r>
            <a:endParaRPr lang="ru-RU" sz="1800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/>
            <a:endParaRPr lang="ru-RU" sz="1800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96" y="252239"/>
            <a:ext cx="10297144" cy="6675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                         </a:t>
            </a:r>
            <a:r>
              <a:rPr lang="ru-RU" sz="2400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 pitchFamily="18" charset="0"/>
              </a:rPr>
              <a:t>Список </a:t>
            </a:r>
            <a:r>
              <a:rPr lang="ru-RU" sz="24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 pitchFamily="18" charset="0"/>
              </a:rPr>
              <a:t>используемой литературы</a:t>
            </a: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1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Бондаренко А. К. Дидактические игры в детском саду. М.: Просвещение, 2011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2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Архипова Е. А. Экономическое воспитание детей: 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В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системе дошкольного образования // </a:t>
            </a:r>
            <a:r>
              <a:rPr lang="ru-RU" sz="18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Пралеска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2000. № 6.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3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Глазырина Л. Д., Зайцева Н. В., Теленченко В. М.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Экономическое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воспитание дошкольника: 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справ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и метод. материалы. Мозырь: Содействие, 2006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4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Левчук З. К. Нравственно - экономическое воспитание дошкольников и перспективы // Актуальные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проблемы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теории и истории </a:t>
            </a:r>
            <a:r>
              <a:rPr lang="ru-RU" sz="1800" i="1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педагогики.Витебск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2006.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5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Шатова А. Д. Программа «Дошкольник и экономика»: О формировании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ребенка экономических 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знаний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экономического мышления // Современные образовательные программы для дошкольных 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учреждений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М., 2000.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6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Смоленцева А. А. Введение в мир экономики, или как мы играем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экономику: </a:t>
            </a:r>
            <a:endParaRPr lang="ru-RU" sz="1800" i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учебно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методическое пособие. СПб.: Детство - Пресс, 2002. 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7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1800" i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Курак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Е. А. Экономическое воспитание дошкольников.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8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Шорыгина Т. А. Беседы об экономике: Методические рекомендации. </a:t>
            </a: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.: ТЦ «Сфера», 2017.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</a:t>
            </a:r>
            <a:r>
              <a:rPr lang="ru-RU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 pitchFamily="18" charset="0"/>
              </a:rPr>
              <a:t>Интернет </a:t>
            </a:r>
            <a:r>
              <a:rPr lang="ru-RU" sz="1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 pitchFamily="18" charset="0"/>
              </a:rPr>
              <a:t>ресурсы:</a:t>
            </a:r>
            <a:endParaRPr lang="ru-RU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-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https://www.minfin.ru/ru/document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-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https://dohcolonoc.ru/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- </a:t>
            </a:r>
            <a:r>
              <a:rPr lang="ru-RU" sz="1800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http://e.stvospitatel.ru/</a:t>
            </a:r>
            <a:endParaRPr lang="ru-RU" sz="18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123" y="180231"/>
            <a:ext cx="97930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«Сотрудничество с родителями.»</a:t>
            </a: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IMG_20210518_124135.jpg"/>
          <p:cNvPicPr>
            <a:picLocks noChangeAspect="1"/>
          </p:cNvPicPr>
          <p:nvPr/>
        </p:nvPicPr>
        <p:blipFill>
          <a:blip r:embed="rId2" cstate="print"/>
          <a:srcRect t="952" b="2863"/>
          <a:stretch>
            <a:fillRect/>
          </a:stretch>
        </p:blipFill>
        <p:spPr>
          <a:xfrm>
            <a:off x="360115" y="2340471"/>
            <a:ext cx="6840760" cy="4940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179" y="1044327"/>
            <a:ext cx="907300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 descr="E:\анимации\1223222751_gifs_floatie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4317">
            <a:off x="832065" y="699667"/>
            <a:ext cx="2791310" cy="3878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80195" y="2730556"/>
            <a:ext cx="9433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139" y="756295"/>
            <a:ext cx="9865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Финансовая </a:t>
            </a:r>
            <a:r>
              <a:rPr lang="ru-RU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грамотность</a:t>
            </a:r>
            <a:r>
              <a:rPr lang="ru-RU" sz="2800" dirty="0">
                <a:solidFill>
                  <a:srgbClr val="002060"/>
                </a:solidFill>
                <a:ea typeface="Calibri"/>
                <a:cs typeface="Times New Roman"/>
              </a:rPr>
              <a:t> </a:t>
            </a:r>
            <a:r>
              <a:rPr lang="ru-RU" sz="2800" dirty="0" smtClean="0">
                <a:solidFill>
                  <a:srgbClr val="002060"/>
                </a:solidFill>
                <a:ea typeface="Calibri"/>
                <a:cs typeface="Times New Roman"/>
              </a:rPr>
              <a:t>- </a:t>
            </a:r>
            <a:r>
              <a:rPr lang="ru-RU" sz="28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это способность человека, </a:t>
            </a:r>
            <a:r>
              <a:rPr lang="ru-RU" sz="28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которое формируется с младшего возраста и показывает умение самостоятельно зарабатывать и управлять </a:t>
            </a:r>
            <a:r>
              <a:rPr lang="ru-RU" sz="28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своими </a:t>
            </a:r>
            <a:r>
              <a:rPr lang="ru-RU" sz="28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доходами и расходами, принимать правильные решения по распределению денежных средств (жить по средствам) и грамотно их приумножать. </a:t>
            </a:r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5" y="3420591"/>
            <a:ext cx="9971731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115" y="252239"/>
            <a:ext cx="10297144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Актуальность</a:t>
            </a:r>
          </a:p>
          <a:p>
            <a:pPr>
              <a:spcAft>
                <a:spcPts val="0"/>
              </a:spcAft>
            </a:pPr>
            <a:r>
              <a:rPr lang="ru-RU" sz="1800" i="1" u="sng" dirty="0" smtClean="0">
                <a:solidFill>
                  <a:srgbClr val="002060"/>
                </a:solidFill>
              </a:rPr>
              <a:t>      </a:t>
            </a:r>
            <a:r>
              <a:rPr lang="ru-RU" sz="2000" b="1" i="1" u="sng" dirty="0">
                <a:solidFill>
                  <a:srgbClr val="002060"/>
                </a:solidFill>
                <a:cs typeface="Times New Roman" pitchFamily="18" charset="0"/>
              </a:rPr>
              <a:t>Ф</a:t>
            </a:r>
            <a:r>
              <a:rPr lang="ru-RU" sz="2000" b="1" i="1" u="sng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инансовая грамотность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является одной из социальных проблем общества, которая тесно связана с семьей и детьми. Дети, как правило, с ранних лет включаются в экономическую жизнь семьи, а именно: ходят с родителями в магазин за покупками, сталкиваются с деньгами, рекламой, оплачивают счета в банке, получая при этом первичное экономическое представление о финансовой грамотности.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С ранних лет мы обучаем детей всему: писать, читать, считать, но не готовим  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к трудностям в вопросах экономического воспитания, встречающихся в реальной жизни. Поэтому обучение основам экономических знаний необходимо начинать уже в детском саду.  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В ходе образовательной деятельности у ребенка вырабатываются навыки самообслуживания, элементарного бытового труда в помещении и на улице, воспитывается отношение к собственному труду, а также закладываются первичные представления о труде взрослых, его роли в обществе и жизни каждого человека.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Дети дошкольного возраста учатся воспринимать и ценить мир рукотворных вещей как результат труда людей; у них формируются представления о денежных отношениях: торговля, купля - продажа, кредит и т. п., о доходах: заработная плата, пенсия и расходах, о денежных знаках: монета, купюра России и других стран. Дети осваивают взаимосвязь понятий «труд - продукт - деньги» и то, что стоимость продукта зависит от его качества. </a:t>
            </a:r>
          </a:p>
          <a:p>
            <a:pPr>
              <a:spcAft>
                <a:spcPts val="0"/>
              </a:spcAft>
            </a:pPr>
            <a:r>
              <a:rPr lang="ru-RU" sz="1800" b="1" i="1" dirty="0">
                <a:ea typeface="Calibri"/>
                <a:cs typeface="Times New Roman"/>
              </a:rPr>
              <a:t>     </a:t>
            </a:r>
            <a:r>
              <a:rPr lang="ru-RU" sz="1800" b="1" i="1" dirty="0" smtClean="0">
                <a:ea typeface="Calibri"/>
                <a:cs typeface="Times New Roman"/>
              </a:rPr>
              <a:t> </a:t>
            </a:r>
            <a:endParaRPr lang="ru-RU" sz="1400" b="1" i="1" dirty="0">
              <a:ea typeface="Calibri"/>
              <a:cs typeface="Times New Roman"/>
            </a:endParaRPr>
          </a:p>
          <a:p>
            <a:endParaRPr lang="ru-RU" sz="18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8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724" y="225413"/>
            <a:ext cx="1029714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ea typeface="Calibri"/>
                <a:cs typeface="Times New Roman" pitchFamily="18" charset="0"/>
              </a:rPr>
              <a:t>	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Нередко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возникают такие жизненные ситуации, в которых взрослые должны  объяснить детям, что для того, чтобы купить то, что хочется нужно потрудиться и заработать на это деньги, и почему следует уважать труд и бережно относиться к его результатам,  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Например, когда дети не ценят того, что им покупают, дарят: одежду, игрушки, карандаши, бумагу, краски, гаджеты и др., когда бездумно и безжалостно портят, ломают и выбрасывают вещи. 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Безусловно, в период дошкольного детства огромную роль играет семья и то, какую культурную базу она создает для формирования у ребенка отношения 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к экономическим ценностям. Семья в решении задач экономического воспитания -  ведущий социальный институт. Ребенок становится свидетелем всех экономических проблем, которые она решает. В семье - реальные деньги, покупки, траты, достаток и его отсутствие. От того, какое настроение у родителей (оптимистичное, вера в то, что все можно решить, умение убедить ребенка, что есть трудности, но они временные), зависит эмоциональное состояние и маленького члена семьи.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В своих играх дети пользуются экономическими понятиями: покупают, работают, получают деньги. Эти ситуации условные, «как будто», но в них дети закрепляют и уточняют многие житейские мудрости, проигрывают роли членов семьи.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 Процесс формирования экономических представлений осуществляется в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различных видах детской деятельности, разными методами: игровые, </a:t>
            </a:r>
            <a:r>
              <a:rPr lang="ru-RU" sz="2000" b="1" i="1" dirty="0" err="1">
                <a:solidFill>
                  <a:srgbClr val="002060"/>
                </a:solidFill>
                <a:ea typeface="Calibri"/>
                <a:cs typeface="Times New Roman" pitchFamily="18" charset="0"/>
              </a:rPr>
              <a:t>практи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-</a:t>
            </a:r>
          </a:p>
          <a:p>
            <a:pPr>
              <a:spcAft>
                <a:spcPts val="0"/>
              </a:spcAft>
            </a:pPr>
            <a:r>
              <a:rPr lang="ru-RU" sz="2000" b="1" i="1" dirty="0" err="1">
                <a:solidFill>
                  <a:srgbClr val="002060"/>
                </a:solidFill>
                <a:ea typeface="Calibri"/>
                <a:cs typeface="Times New Roman" pitchFamily="18" charset="0"/>
              </a:rPr>
              <a:t>ческие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, наглядные, словесные и формами работы: экспериментирование,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проектирование, коллекционирование, решение проблемных ситуаций.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07" y="252239"/>
            <a:ext cx="1029714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Цель проекта: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формировать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основы финансовой грамотности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у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детей старшего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возраста.    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</a:rPr>
              <a:t>  -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формировать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основы финансовой грамотности у дошкольников;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активизировать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познавательную деятельность, развивающую основы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финансовой грамотности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, посредством разнообразных видов детской </a:t>
            </a:r>
            <a:endParaRPr lang="ru-RU" sz="2000" b="1" i="1" dirty="0" smtClean="0">
              <a:solidFill>
                <a:srgbClr val="002060"/>
              </a:solidFill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деятельности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;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совершенствовать коммуникативные качества детей;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проявлять интереса у детей к профессиональной деятельности взрослых;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воспитывать уважительное отношение к людям, зарабатывающим деньги;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развивать умение творчески подходить к решению ситуаций финансовых 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 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отношений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посредством игровых действий;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научить детей правильному отношению к деньгам, способам их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зарабатывать и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разумно их использовать;</a:t>
            </a: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-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научить детей правильно вести себя в реальных жизненных ситуациях, </a:t>
            </a:r>
            <a:endParaRPr lang="ru-RU" sz="2000" b="1" i="1" dirty="0" smtClean="0">
              <a:solidFill>
                <a:srgbClr val="002060"/>
              </a:solidFill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 носящих экономический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характер: покупка в магазине, плата за проезд </a:t>
            </a:r>
            <a:endParaRPr lang="ru-RU" sz="2000" b="1" i="1" dirty="0" smtClean="0">
              <a:solidFill>
                <a:srgbClr val="002060"/>
              </a:solidFill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ea typeface="Calibri"/>
                <a:cs typeface="Times New Roman" pitchFamily="18" charset="0"/>
              </a:rPr>
              <a:t>   в </a:t>
            </a:r>
            <a:r>
              <a:rPr lang="ru-RU" sz="2000" b="1" i="1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транспорте и т.д.</a:t>
            </a:r>
          </a:p>
          <a:p>
            <a:endParaRPr lang="ru-RU" sz="2000" i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115" y="540271"/>
            <a:ext cx="10225136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Этапы реализации проекта:</a:t>
            </a:r>
          </a:p>
          <a:p>
            <a:pPr algn="ctr"/>
            <a:endParaRPr lang="ru-RU" sz="2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</a:rPr>
              <a:t>  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 </a:t>
            </a:r>
            <a:r>
              <a:rPr lang="ru-RU" sz="2000" b="1" i="1" u="sng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этап - </a:t>
            </a:r>
            <a:r>
              <a:rPr lang="ru-RU" sz="2000" b="1" i="1" u="sng" dirty="0">
                <a:solidFill>
                  <a:srgbClr val="002060"/>
                </a:solidFill>
                <a:ea typeface="Calibri"/>
                <a:cs typeface="Times New Roman" pitchFamily="18" charset="0"/>
              </a:rPr>
              <a:t>подготовительный</a:t>
            </a:r>
            <a:r>
              <a:rPr lang="ru-RU" sz="2000" b="1" i="1" u="sng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определить цель и задачи проекта;</a:t>
            </a: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подготовить наглядно - дидактический материал по теме проекта;</a:t>
            </a: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подобрать методическую и художественную литературу по теме проекта;</a:t>
            </a: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создать развивающую среду по теме проекта;</a:t>
            </a: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разработать комплексно - тематический  план работы;  </a:t>
            </a: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привлечь родителей к участию в проекте.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 </a:t>
            </a:r>
            <a:r>
              <a:rPr lang="ru-RU" sz="2000" b="1" i="1" u="sng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этап - практический:</a:t>
            </a:r>
            <a:r>
              <a:rPr lang="ru-RU" sz="2000" i="1" u="sng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endParaRPr lang="ru-RU" sz="2000" i="1" u="sng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реализация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проектных мероприятий</a:t>
            </a: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НОД, беседы, чтение худ. литературы, игровые ситуации, сюжетно - ролевые,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дидактические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игры, физ. минутки; викторины, выставка,  использование  ИКТ.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 </a:t>
            </a:r>
            <a:r>
              <a:rPr lang="ru-RU" sz="2000" b="1" i="1" u="sng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этап - заключительный:</a:t>
            </a:r>
            <a:endParaRPr lang="ru-RU" sz="2000" i="1" u="sng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оформление выставки детских работ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 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- 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презентация проекта «Юные финансисты».</a:t>
            </a:r>
          </a:p>
          <a:p>
            <a:endParaRPr lang="ru-RU" sz="18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8307" y="25223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Наглядно - дидактический  материал: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Picture 2" descr="E:\Дет.сад\20171212_102118.jpg"/>
          <p:cNvPicPr>
            <a:picLocks noChangeAspect="1" noChangeArrowheads="1"/>
          </p:cNvPicPr>
          <p:nvPr/>
        </p:nvPicPr>
        <p:blipFill>
          <a:blip r:embed="rId2" cstate="print"/>
          <a:srcRect l="9838" r="4326"/>
          <a:stretch>
            <a:fillRect/>
          </a:stretch>
        </p:blipFill>
        <p:spPr bwMode="auto">
          <a:xfrm>
            <a:off x="288107" y="4428703"/>
            <a:ext cx="5328591" cy="2925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8187" y="6876975"/>
            <a:ext cx="414248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Д/игра «Купи, мороженое»</a:t>
            </a:r>
          </a:p>
        </p:txBody>
      </p:sp>
      <p:pic>
        <p:nvPicPr>
          <p:cNvPr id="6" name="Picture 4" descr="IMG_0222"/>
          <p:cNvPicPr>
            <a:picLocks noChangeAspect="1" noChangeArrowheads="1"/>
          </p:cNvPicPr>
          <p:nvPr/>
        </p:nvPicPr>
        <p:blipFill>
          <a:blip r:embed="rId3" cstate="print"/>
          <a:srcRect t="16649" b="20352"/>
          <a:stretch>
            <a:fillRect/>
          </a:stretch>
        </p:blipFill>
        <p:spPr bwMode="auto">
          <a:xfrm>
            <a:off x="432123" y="900311"/>
            <a:ext cx="2987824" cy="1411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IMG_0223"/>
          <p:cNvPicPr>
            <a:picLocks noChangeAspect="1" noChangeArrowheads="1"/>
          </p:cNvPicPr>
          <p:nvPr/>
        </p:nvPicPr>
        <p:blipFill>
          <a:blip r:embed="rId4" cstate="print"/>
          <a:srcRect t="19166" b="17835"/>
          <a:stretch>
            <a:fillRect/>
          </a:stretch>
        </p:blipFill>
        <p:spPr bwMode="auto">
          <a:xfrm>
            <a:off x="1944291" y="2916535"/>
            <a:ext cx="3200400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E:\Дет.сад\20180116_133823.jpg"/>
          <p:cNvPicPr>
            <a:picLocks noChangeAspect="1" noChangeArrowheads="1"/>
          </p:cNvPicPr>
          <p:nvPr/>
        </p:nvPicPr>
        <p:blipFill>
          <a:blip r:embed="rId5" cstate="print"/>
          <a:srcRect t="1001" b="3801"/>
          <a:stretch>
            <a:fillRect/>
          </a:stretch>
        </p:blipFill>
        <p:spPr bwMode="auto">
          <a:xfrm>
            <a:off x="5688707" y="1404367"/>
            <a:ext cx="4355976" cy="2332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E:\Дет.сад\20180112_144256.jpg"/>
          <p:cNvPicPr>
            <a:picLocks noChangeAspect="1" noChangeArrowheads="1"/>
          </p:cNvPicPr>
          <p:nvPr/>
        </p:nvPicPr>
        <p:blipFill>
          <a:blip r:embed="rId6" cstate="print"/>
          <a:srcRect r="4326"/>
          <a:stretch>
            <a:fillRect/>
          </a:stretch>
        </p:blipFill>
        <p:spPr bwMode="auto">
          <a:xfrm>
            <a:off x="5760715" y="4140671"/>
            <a:ext cx="4680520" cy="3052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688707" y="5796855"/>
            <a:ext cx="482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Д/игра  «За покупками»</a:t>
            </a:r>
          </a:p>
          <a:p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0670" y="900311"/>
            <a:ext cx="612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Д/игра  «Покупаем фрукты и овощи»</a:t>
            </a:r>
          </a:p>
          <a:p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99" y="2412479"/>
            <a:ext cx="482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Д/игра  «Учимся считать»</a:t>
            </a:r>
          </a:p>
          <a:p>
            <a:endParaRPr lang="ru-RU" dirty="0">
              <a:latin typeface="Georgia" pitchFamily="18" charset="0"/>
            </a:endParaRPr>
          </a:p>
        </p:txBody>
      </p:sp>
      <p:pic>
        <p:nvPicPr>
          <p:cNvPr id="17" name="Рисунок 16" descr="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76796">
            <a:off x="3859224" y="1325848"/>
            <a:ext cx="1121035" cy="978904"/>
          </a:xfrm>
          <a:prstGeom prst="rect">
            <a:avLst/>
          </a:prstGeom>
        </p:spPr>
      </p:pic>
      <p:pic>
        <p:nvPicPr>
          <p:cNvPr id="18" name="Рисунок 17" descr="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85179" flipV="1">
            <a:off x="513656" y="2921062"/>
            <a:ext cx="1412396" cy="12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4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build="p"/>
      <p:bldP spid="15" grpId="0" build="p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0231"/>
            <a:ext cx="648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Образовательная </a:t>
            </a:r>
            <a:r>
              <a:rPr lang="ru-RU" sz="28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деятельность </a:t>
            </a:r>
            <a:endParaRPr lang="ru-RU" sz="2800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«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Какими они были 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- первые </a:t>
            </a:r>
            <a:r>
              <a:rPr lang="ru-RU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деньги?»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140671"/>
            <a:ext cx="5112568" cy="31642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35" y="1260351"/>
            <a:ext cx="4771648" cy="3123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Коллекции и коллекционеры Лев и солнц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11" y="1476375"/>
            <a:ext cx="4832808" cy="31693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" y="3996655"/>
            <a:ext cx="5017712" cy="31769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1158</Words>
  <Application>Microsoft Office PowerPoint</Application>
  <PresentationFormat>Произвольный</PresentationFormat>
  <Paragraphs>166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Пользователь Windows</cp:lastModifiedBy>
  <cp:revision>184</cp:revision>
  <cp:lastPrinted>2021-05-21T02:48:25Z</cp:lastPrinted>
  <dcterms:created xsi:type="dcterms:W3CDTF">2019-09-18T14:22:41Z</dcterms:created>
  <dcterms:modified xsi:type="dcterms:W3CDTF">2021-05-21T02:50:41Z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252884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