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79" r:id="rId4"/>
    <p:sldId id="266" r:id="rId5"/>
    <p:sldId id="267" r:id="rId6"/>
    <p:sldId id="265" r:id="rId7"/>
    <p:sldId id="281" r:id="rId8"/>
    <p:sldId id="264" r:id="rId9"/>
    <p:sldId id="263" r:id="rId10"/>
    <p:sldId id="270" r:id="rId11"/>
    <p:sldId id="257" r:id="rId12"/>
    <p:sldId id="271" r:id="rId13"/>
    <p:sldId id="277" r:id="rId14"/>
    <p:sldId id="276" r:id="rId15"/>
    <p:sldId id="262" r:id="rId16"/>
    <p:sldId id="261" r:id="rId17"/>
    <p:sldId id="260" r:id="rId18"/>
    <p:sldId id="259" r:id="rId19"/>
    <p:sldId id="272" r:id="rId20"/>
    <p:sldId id="258" r:id="rId21"/>
    <p:sldId id="28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1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8BCDD-9844-433A-8B33-6C523805E73F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B46A-3525-4D86-809C-02A700F5C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171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23728" y="2060848"/>
            <a:ext cx="5976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    Петрушка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</a:rPr>
              <a:t>- народный  ярмарочный герой 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94928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Автор: Титова И.В. </a:t>
            </a:r>
            <a:r>
              <a:rPr lang="ru-RU" sz="2800" b="1" dirty="0" err="1" smtClean="0"/>
              <a:t>пдо</a:t>
            </a:r>
            <a:r>
              <a:rPr lang="ru-RU" sz="2800" b="1" smtClean="0"/>
              <a:t> </a:t>
            </a: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hello_html_m47addf4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93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9992" y="1988840"/>
            <a:ext cx="464400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Образ       Петрушки: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 человечек, худой, озорной, , в островерхой шапочке с кисточкой. У него длинный нос, который он сам называет «</a:t>
            </a:r>
            <a:r>
              <a:rPr lang="ru-RU" sz="2800" dirty="0" err="1" smtClean="0">
                <a:solidFill>
                  <a:srgbClr val="C00000"/>
                </a:solidFill>
              </a:rPr>
              <a:t>скворешней</a:t>
            </a:r>
            <a:r>
              <a:rPr lang="ru-RU" sz="2800" dirty="0" smtClean="0">
                <a:solidFill>
                  <a:srgbClr val="C00000"/>
                </a:solidFill>
              </a:rPr>
              <a:t>». Голос: звонкий, с резким тембром, со скрытой хитростью и насмешкой. Он носит яркую рубаху, часто у него горб или даже два. </a:t>
            </a:r>
          </a:p>
          <a:p>
            <a:endParaRPr lang="ru-RU" dirty="0"/>
          </a:p>
        </p:txBody>
      </p:sp>
      <p:pic>
        <p:nvPicPr>
          <p:cNvPr id="9" name="Рисунок 8" descr="3d4929b6e0a8e774c452240bc0pq--kukly-i-igrushki-petrushka-kukla-na-ruku.jpg"/>
          <p:cNvPicPr>
            <a:picLocks noChangeAspect="1"/>
          </p:cNvPicPr>
          <p:nvPr/>
        </p:nvPicPr>
        <p:blipFill>
          <a:blip r:embed="rId3" cstate="print"/>
          <a:srcRect l="15078" t="4851" r="15078"/>
          <a:stretch>
            <a:fillRect/>
          </a:stretch>
        </p:blipFill>
        <p:spPr>
          <a:xfrm>
            <a:off x="0" y="0"/>
            <a:ext cx="44999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positphotos_183813424-stock-illustration-balalaika-russian-retro-national-traditio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8104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4008" y="0"/>
            <a:ext cx="4248472" cy="7452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Выступление Петрушки всегда сопровождалось звучанием музыкальных инструментов: скрипки, барабанов, колокольчиков. У Петрушки был тоненький, пронзительный голос. Для этого использовались специальные пищалки. Он здоровался с публикой, поздравлял с праздником, заводил разговор на какую-либо злободневную тему, острил, «задирал» публику. </a:t>
            </a:r>
          </a:p>
          <a:p>
            <a:endParaRPr lang="ru-RU" dirty="0"/>
          </a:p>
        </p:txBody>
      </p:sp>
      <p:pic>
        <p:nvPicPr>
          <p:cNvPr id="13" name="Рисунок 12" descr="DrumMozartRegimen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23042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skripochk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5085184"/>
            <a:ext cx="201622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m_88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132856"/>
            <a:ext cx="216024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00115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Действие в театре проходило и комментировалось в виде беседы петрушечника (кукловода – музыканта) с самим героем. Разговор велся с учетом состава зрителей.</a:t>
            </a:r>
            <a:endParaRPr lang="ru-RU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Рисунок 5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780928"/>
            <a:ext cx="3312368" cy="3871498"/>
          </a:xfrm>
          <a:prstGeom prst="rect">
            <a:avLst/>
          </a:prstGeom>
        </p:spPr>
      </p:pic>
      <p:pic>
        <p:nvPicPr>
          <p:cNvPr id="8" name="Рисунок 7" descr="kukli-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420888"/>
            <a:ext cx="3672408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 descr="FONDO VINT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31640" y="0"/>
            <a:ext cx="460851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кукольников был целый набор сцен с Петрушкой: в одних он встречался с невестой,           в других покупал лошадь, лечился у лекаря, обучался солдатскому делу, сражался с Чёртом или Смертью. </a:t>
            </a:r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3" name="Рисунок 12" descr="598.jpg"/>
          <p:cNvPicPr/>
          <p:nvPr/>
        </p:nvPicPr>
        <p:blipFill>
          <a:blip r:embed="rId3" cstate="print"/>
          <a:srcRect l="2633" t="5811"/>
          <a:stretch>
            <a:fillRect/>
          </a:stretch>
        </p:blipFill>
        <p:spPr>
          <a:xfrm>
            <a:off x="0" y="3356992"/>
            <a:ext cx="2662800" cy="3501008"/>
          </a:xfrm>
          <a:prstGeom prst="rect">
            <a:avLst/>
          </a:prstGeom>
        </p:spPr>
      </p:pic>
      <p:pic>
        <p:nvPicPr>
          <p:cNvPr id="14" name="Рисунок 13" descr="petrushka_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9792" y="2708920"/>
            <a:ext cx="4091682" cy="3122373"/>
          </a:xfrm>
          <a:prstGeom prst="rect">
            <a:avLst/>
          </a:prstGeom>
        </p:spPr>
      </p:pic>
      <p:pic>
        <p:nvPicPr>
          <p:cNvPr id="15" name="Рисунок 14" descr="i1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28184" y="188640"/>
            <a:ext cx="2714644" cy="3755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2648240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9712" y="260649"/>
            <a:ext cx="504056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Петрушка умел смешно и весело победить своих врагов, наказать зло и утвердить справедливость, поэтому он стал любимцем народа.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dirty="0"/>
          </a:p>
        </p:txBody>
      </p:sp>
      <p:pic>
        <p:nvPicPr>
          <p:cNvPr id="9" name="Рисунок 8" descr="flagge-italien012_1366x768-9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9912" y="260648"/>
            <a:ext cx="48965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В других странах были похожие герои: в Италии – </a:t>
            </a:r>
            <a:r>
              <a:rPr lang="ru-RU" sz="5400" b="1" dirty="0" err="1" smtClean="0">
                <a:latin typeface="Times New Roman" pitchFamily="18" charset="0"/>
                <a:cs typeface="Times New Roman" pitchFamily="18" charset="0"/>
              </a:rPr>
              <a:t>Пульчинелло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endParaRPr lang="ru-RU" dirty="0"/>
          </a:p>
        </p:txBody>
      </p:sp>
      <p:pic>
        <p:nvPicPr>
          <p:cNvPr id="11" name="Рисунок 10" descr="1e2023e0a47f1c9877fad89b9a52498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628800"/>
            <a:ext cx="3552056" cy="4568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     </a:t>
            </a:r>
            <a:endParaRPr lang="ru-RU" sz="4800" dirty="0"/>
          </a:p>
        </p:txBody>
      </p:sp>
      <p:pic>
        <p:nvPicPr>
          <p:cNvPr id="7" name="Рисунок 6" descr="a638df21296a5082278df7b078f9c4f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 descr="33de07d75117d10a8a7636e5340c94c0--mardi-gras-ve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3672408" cy="49560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139952" y="692696"/>
            <a:ext cx="46805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во Франции – Полишинель,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          </a:t>
            </a:r>
            <a:endParaRPr lang="ru-RU" sz="4800" dirty="0"/>
          </a:p>
        </p:txBody>
      </p:sp>
      <p:pic>
        <p:nvPicPr>
          <p:cNvPr id="7" name="Рисунок 6" descr="anypics.ru-68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гансв..jpg"/>
          <p:cNvPicPr/>
          <p:nvPr/>
        </p:nvPicPr>
        <p:blipFill>
          <a:blip r:embed="rId3" cstate="print"/>
          <a:srcRect l="7848" r="15179" b="518"/>
          <a:stretch>
            <a:fillRect/>
          </a:stretch>
        </p:blipFill>
        <p:spPr>
          <a:xfrm>
            <a:off x="5220072" y="1556792"/>
            <a:ext cx="3600400" cy="50676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1" y="4509120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в Германии – Гансвурст</a:t>
            </a:r>
            <a:r>
              <a:rPr lang="ru-RU" b="1" dirty="0" smtClean="0"/>
              <a:t>,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            </a:t>
            </a:r>
            <a:endParaRPr lang="ru-RU" sz="5400" dirty="0"/>
          </a:p>
        </p:txBody>
      </p:sp>
      <p:pic>
        <p:nvPicPr>
          <p:cNvPr id="8" name="Рисунок 7" descr="screen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 descr="656c714df0190ccee2c40d00d6daf4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397000"/>
            <a:ext cx="4536504" cy="52003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7624" y="188640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в Англии – Панч</a:t>
            </a:r>
            <a:r>
              <a:rPr lang="ru-RU" dirty="0" smtClean="0"/>
              <a:t>,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axresdefaul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0"/>
            <a:ext cx="9649072" cy="6858000"/>
          </a:xfrm>
          <a:prstGeom prst="rect">
            <a:avLst/>
          </a:prstGeom>
        </p:spPr>
      </p:pic>
      <p:pic>
        <p:nvPicPr>
          <p:cNvPr id="7" name="Рисунок 6" descr="видушак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8064" y="188640"/>
            <a:ext cx="3995936" cy="4540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692696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В Индии – </a:t>
            </a:r>
          </a:p>
          <a:p>
            <a:r>
              <a:rPr lang="ru-RU" sz="7200" b="1" dirty="0" err="1" smtClean="0">
                <a:latin typeface="Times New Roman" pitchFamily="18" charset="0"/>
                <a:cs typeface="Times New Roman" pitchFamily="18" charset="0"/>
              </a:rPr>
              <a:t>Видушак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95011973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764704"/>
            <a:ext cx="540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Ребята, </a:t>
            </a:r>
          </a:p>
          <a:p>
            <a:r>
              <a:rPr lang="ru-RU" sz="6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знаете ли вы, что такое УТН?</a:t>
            </a:r>
            <a:endParaRPr lang="ru-RU" sz="6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   </a:t>
            </a:r>
            <a:endParaRPr lang="ru-RU" sz="4800" dirty="0"/>
          </a:p>
        </p:txBody>
      </p:sp>
      <p:pic>
        <p:nvPicPr>
          <p:cNvPr id="7" name="Рисунок 6" descr="a5b628ec8aa64a92361570f69641632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34553.gif"/>
          <p:cNvPicPr/>
          <p:nvPr/>
        </p:nvPicPr>
        <p:blipFill>
          <a:blip r:embed="rId3" cstate="print"/>
          <a:srcRect l="9697" t="5455"/>
          <a:stretch>
            <a:fillRect/>
          </a:stretch>
        </p:blipFill>
        <p:spPr>
          <a:xfrm>
            <a:off x="3491880" y="2852936"/>
            <a:ext cx="5364361" cy="3744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4" y="260648"/>
            <a:ext cx="6120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а на Украине – </a:t>
            </a:r>
          </a:p>
          <a:p>
            <a:pPr algn="ctr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Ванька </a:t>
            </a:r>
            <a:r>
              <a:rPr lang="ru-RU" sz="6000" dirty="0" err="1" smtClean="0">
                <a:latin typeface="Times New Roman" pitchFamily="18" charset="0"/>
                <a:cs typeface="Times New Roman" pitchFamily="18" charset="0"/>
              </a:rPr>
              <a:t>Ру-тю-тю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artinka_Spasibo_za_vnimanie_dlya_prezentaciy_1-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1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img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3528" y="1073285"/>
            <a:ext cx="835292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ыпишите себе слова, которые относятся только к жанрам УНТ 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Рассказ,      литературная сказка,     былина, 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считалочка,      загадка,             стихотворение, </a:t>
            </a:r>
            <a:r>
              <a:rPr lang="ru-RU" sz="3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пословица,             небылица,         поэма,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комедия, </a:t>
            </a:r>
            <a:endParaRPr lang="ru-RU" sz="3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песня,                сказание.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kustod_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143116"/>
            <a:ext cx="8280400" cy="42481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9144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     </a:t>
            </a:r>
            <a:r>
              <a:rPr lang="ru-RU" sz="3600" b="1" dirty="0" smtClean="0">
                <a:solidFill>
                  <a:srgbClr val="0070C0"/>
                </a:solidFill>
              </a:rPr>
              <a:t>Во время ярмарок, народных праздников на площадях, в театрах разыгрывались кукольные представления</a:t>
            </a:r>
            <a:r>
              <a:rPr lang="ru-RU" sz="4000" b="1" dirty="0" smtClean="0">
                <a:solidFill>
                  <a:srgbClr val="0070C0"/>
                </a:solidFill>
              </a:rPr>
              <a:t>.</a:t>
            </a:r>
          </a:p>
          <a:p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user_file_5756d7fbac7e4_1_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47664" y="188640"/>
            <a:ext cx="73448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</a:rPr>
              <a:t>Самым любимым, а потому главным героем этих праздников был Петрушка. </a:t>
            </a:r>
            <a:endParaRPr lang="ru-RU" sz="4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Рисунок 6" descr="450px-Swanage_Punch_&amp;_Judy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00694" y="3595217"/>
            <a:ext cx="3643306" cy="3262783"/>
          </a:xfrm>
          <a:prstGeom prst="rect">
            <a:avLst/>
          </a:prstGeom>
        </p:spPr>
      </p:pic>
      <p:pic>
        <p:nvPicPr>
          <p:cNvPr id="8" name="Рисунок 7" descr="5bfb07fd9e94ba385f7bcd65.jpg"/>
          <p:cNvPicPr/>
          <p:nvPr/>
        </p:nvPicPr>
        <p:blipFill>
          <a:blip r:embed="rId4" cstate="print"/>
          <a:srcRect l="17451" r="16400" b="2751"/>
          <a:stretch>
            <a:fillRect/>
          </a:stretch>
        </p:blipFill>
        <p:spPr>
          <a:xfrm>
            <a:off x="0" y="3329608"/>
            <a:ext cx="2736304" cy="3528392"/>
          </a:xfrm>
          <a:prstGeom prst="rect">
            <a:avLst/>
          </a:prstGeom>
          <a:ln>
            <a:noFill/>
          </a:ln>
        </p:spPr>
      </p:pic>
      <p:pic>
        <p:nvPicPr>
          <p:cNvPr id="9" name="Рисунок 8" descr="604.jpg"/>
          <p:cNvPicPr/>
          <p:nvPr/>
        </p:nvPicPr>
        <p:blipFill>
          <a:blip r:embed="rId5" cstate="print"/>
          <a:srcRect l="23765" t="3974" r="8576" b="2132"/>
          <a:stretch>
            <a:fillRect/>
          </a:stretch>
        </p:blipFill>
        <p:spPr>
          <a:xfrm>
            <a:off x="2699792" y="2492896"/>
            <a:ext cx="3528392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  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dfaf0dc2ffe7dd48da8ce853f8014523.jpg"/>
          <p:cNvPicPr>
            <a:picLocks noChangeAspect="1"/>
          </p:cNvPicPr>
          <p:nvPr/>
        </p:nvPicPr>
        <p:blipFill>
          <a:blip r:embed="rId2" cstate="print"/>
          <a:srcRect b="11359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9752" y="0"/>
            <a:ext cx="66247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</a:rPr>
              <a:t>Петрушку любили, 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                   на Руси называли 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      Петром  Ивановичем </a:t>
            </a:r>
            <a:r>
              <a:rPr lang="ru-RU" sz="3200" b="1" dirty="0" err="1" smtClean="0">
                <a:solidFill>
                  <a:srgbClr val="00B050"/>
                </a:solidFill>
              </a:rPr>
              <a:t>Уксусовым</a:t>
            </a:r>
            <a:r>
              <a:rPr lang="ru-RU" sz="3200" b="1" dirty="0" smtClean="0">
                <a:solidFill>
                  <a:srgbClr val="00B050"/>
                </a:solidFill>
              </a:rPr>
              <a:t>,</a:t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             </a:t>
            </a:r>
            <a:r>
              <a:rPr lang="ru-RU" sz="3200" b="1" dirty="0" err="1" smtClean="0">
                <a:solidFill>
                  <a:srgbClr val="00B050"/>
                </a:solidFill>
              </a:rPr>
              <a:t>Самоваровым</a:t>
            </a:r>
            <a:r>
              <a:rPr lang="ru-RU" sz="3200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ru-RU" sz="3200" b="1" dirty="0" smtClean="0">
                <a:solidFill>
                  <a:srgbClr val="00B050"/>
                </a:solidFill>
              </a:rPr>
              <a:t>                         или Ванькой </a:t>
            </a:r>
            <a:r>
              <a:rPr lang="ru-RU" sz="3200" b="1" dirty="0" err="1" smtClean="0">
                <a:solidFill>
                  <a:srgbClr val="00B050"/>
                </a:solidFill>
              </a:rPr>
              <a:t>Ратотуем</a:t>
            </a:r>
            <a:r>
              <a:rPr lang="ru-RU" sz="3200" b="1" dirty="0" smtClean="0">
                <a:solidFill>
                  <a:srgbClr val="00B050"/>
                </a:solidFill>
              </a:rPr>
              <a:t>.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0" name="Рисунок 9" descr="03.jpg"/>
          <p:cNvPicPr/>
          <p:nvPr/>
        </p:nvPicPr>
        <p:blipFill>
          <a:blip r:embed="rId3" cstate="print"/>
          <a:srcRect l="7506" t="7400" r="3947"/>
          <a:stretch>
            <a:fillRect/>
          </a:stretch>
        </p:blipFill>
        <p:spPr>
          <a:xfrm>
            <a:off x="4716016" y="2780928"/>
            <a:ext cx="4248472" cy="3528392"/>
          </a:xfrm>
          <a:prstGeom prst="rect">
            <a:avLst/>
          </a:prstGeom>
        </p:spPr>
      </p:pic>
      <p:pic>
        <p:nvPicPr>
          <p:cNvPr id="11" name="Рисунок 10" descr="2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0"/>
            <a:ext cx="2736304" cy="4437112"/>
          </a:xfrm>
          <a:prstGeom prst="rect">
            <a:avLst/>
          </a:prstGeom>
        </p:spPr>
      </p:pic>
      <p:pic>
        <p:nvPicPr>
          <p:cNvPr id="12" name="Рисунок 11" descr="petrushka_1.jpg"/>
          <p:cNvPicPr/>
          <p:nvPr/>
        </p:nvPicPr>
        <p:blipFill>
          <a:blip r:embed="rId5" cstate="print"/>
          <a:srcRect l="13679" r="19732" b="2254"/>
          <a:stretch>
            <a:fillRect/>
          </a:stretch>
        </p:blipFill>
        <p:spPr>
          <a:xfrm>
            <a:off x="1763688" y="3645024"/>
            <a:ext cx="2736304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328</Words>
  <Application>Microsoft Office PowerPoint</Application>
  <PresentationFormat>Экран (4:3)</PresentationFormat>
  <Paragraphs>33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Организаторы</cp:lastModifiedBy>
  <cp:revision>56</cp:revision>
  <dcterms:created xsi:type="dcterms:W3CDTF">2009-09-25T14:31:32Z</dcterms:created>
  <dcterms:modified xsi:type="dcterms:W3CDTF">2021-09-08T06:16:37Z</dcterms:modified>
</cp:coreProperties>
</file>