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60" r:id="rId5"/>
    <p:sldId id="266" r:id="rId6"/>
    <p:sldId id="268" r:id="rId7"/>
    <p:sldId id="267" r:id="rId8"/>
    <p:sldId id="262" r:id="rId9"/>
    <p:sldId id="263" r:id="rId10"/>
    <p:sldId id="264" r:id="rId11"/>
    <p:sldId id="265" r:id="rId12"/>
    <p:sldId id="257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6696743" cy="936104"/>
          </a:xfrm>
        </p:spPr>
        <p:txBody>
          <a:bodyPr>
            <a:normAutofit/>
          </a:bodyPr>
          <a:lstStyle/>
          <a:p>
            <a:r>
              <a:rPr lang="ru-RU" sz="1200" b="1" dirty="0" err="1">
                <a:solidFill>
                  <a:schemeClr val="tx1"/>
                </a:solidFill>
              </a:rPr>
              <a:t>Подготовила:,Колосова</a:t>
            </a:r>
            <a:r>
              <a:rPr lang="ru-RU" sz="1200" b="1" dirty="0">
                <a:solidFill>
                  <a:schemeClr val="tx1"/>
                </a:solidFill>
              </a:rPr>
              <a:t> Е.В </a:t>
            </a:r>
          </a:p>
          <a:p>
            <a:r>
              <a:rPr lang="ru-RU" sz="1200" b="1" dirty="0">
                <a:solidFill>
                  <a:schemeClr val="tx1"/>
                </a:solidFill>
              </a:rPr>
              <a:t>воспитатель высшей категории;</a:t>
            </a:r>
          </a:p>
          <a:p>
            <a:r>
              <a:rPr lang="ru-RU" sz="1200" b="1" dirty="0">
                <a:solidFill>
                  <a:schemeClr val="tx1"/>
                </a:solidFill>
              </a:rPr>
              <a:t>г. Березники 2019г</a:t>
            </a:r>
            <a:r>
              <a:rPr lang="ru-RU" sz="1400" b="1" dirty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b="1" dirty="0"/>
              <a:t>Познавательно – развлекательная игра с родителями «Правила движения должны знать все без исключения»</a:t>
            </a:r>
          </a:p>
        </p:txBody>
      </p:sp>
    </p:spTree>
    <p:extLst>
      <p:ext uri="{BB962C8B-B14F-4D97-AF65-F5344CB8AC3E}">
        <p14:creationId xmlns:p14="http://schemas.microsoft.com/office/powerpoint/2010/main" val="4055126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394344" cy="64436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Дидактическая игра «какой знак»!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688632"/>
          </a:xfrm>
        </p:spPr>
        <p:txBody>
          <a:bodyPr>
            <a:normAutofit fontScale="55000" lnSpcReduction="20000"/>
          </a:bodyPr>
          <a:lstStyle/>
          <a:p>
            <a:pPr marL="114300" indent="0" fontAlgn="base">
              <a:buNone/>
            </a:pPr>
            <a:r>
              <a:rPr lang="ru-RU" b="1" i="1" dirty="0">
                <a:solidFill>
                  <a:srgbClr val="363636"/>
                </a:solidFill>
                <a:latin typeface="inherit"/>
              </a:rPr>
              <a:t>Цель:  </a:t>
            </a:r>
            <a:r>
              <a:rPr lang="ru-RU" dirty="0">
                <a:solidFill>
                  <a:srgbClr val="363636"/>
                </a:solidFill>
                <a:latin typeface="Arial"/>
              </a:rPr>
              <a:t>учить детей различать дорожные знаки; закреплять знания о ПДД; воспитывать умение самостоятельно пользоваться полученными знаниями в повседневной жизни.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b="1" i="1" dirty="0" err="1">
                <a:solidFill>
                  <a:srgbClr val="363636"/>
                </a:solidFill>
                <a:latin typeface="inherit"/>
              </a:rPr>
              <a:t>Материал:</a:t>
            </a:r>
            <a:r>
              <a:rPr lang="ru-RU" dirty="0" err="1">
                <a:solidFill>
                  <a:srgbClr val="363636"/>
                </a:solidFill>
                <a:latin typeface="Arial"/>
              </a:rPr>
              <a:t>кубики</a:t>
            </a:r>
            <a:r>
              <a:rPr lang="ru-RU" dirty="0">
                <a:solidFill>
                  <a:srgbClr val="363636"/>
                </a:solidFill>
                <a:latin typeface="Arial"/>
              </a:rPr>
              <a:t> с дорожными знаками: предупреждающими, запрещающими, указательными знаками сервиса.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b="1" dirty="0">
                <a:solidFill>
                  <a:srgbClr val="363636"/>
                </a:solidFill>
                <a:latin typeface="inherit"/>
              </a:rPr>
              <a:t>Ход игры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b="1" i="1" dirty="0">
                <a:solidFill>
                  <a:srgbClr val="363636"/>
                </a:solidFill>
                <a:latin typeface="inherit"/>
              </a:rPr>
              <a:t>Вариант 1</a:t>
            </a:r>
            <a:r>
              <a:rPr lang="ru-RU" b="1" dirty="0">
                <a:solidFill>
                  <a:srgbClr val="363636"/>
                </a:solidFill>
                <a:latin typeface="Arial"/>
              </a:rPr>
              <a:t>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dirty="0">
                <a:solidFill>
                  <a:srgbClr val="363636"/>
                </a:solidFill>
                <a:latin typeface="Arial"/>
              </a:rPr>
              <a:t>Ведущий приглашает детей к столу, где лежат кубики. Ребенок берет кубик, называет знак и подходит к тем детям, у которых уже есть знаки этой группы.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b="1" i="1" dirty="0">
                <a:solidFill>
                  <a:srgbClr val="363636"/>
                </a:solidFill>
                <a:latin typeface="inherit"/>
              </a:rPr>
              <a:t>Вариант 2</a:t>
            </a:r>
            <a:r>
              <a:rPr lang="ru-RU" b="1" dirty="0">
                <a:solidFill>
                  <a:srgbClr val="363636"/>
                </a:solidFill>
                <a:latin typeface="Arial"/>
              </a:rPr>
              <a:t>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dirty="0">
                <a:solidFill>
                  <a:srgbClr val="363636"/>
                </a:solidFill>
                <a:latin typeface="Arial"/>
              </a:rPr>
              <a:t>Играющим раздают кубики. Дети внимательно изучают их. Затем каждый ребенок рассказывает о своем знаке, не называя его, а все остальные дети отгадывают знак по описанию.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i="1" dirty="0">
                <a:solidFill>
                  <a:srgbClr val="363636"/>
                </a:solidFill>
                <a:latin typeface="inherit"/>
              </a:rPr>
              <a:t>Примечание. </a:t>
            </a:r>
            <a:r>
              <a:rPr lang="ru-RU" dirty="0">
                <a:solidFill>
                  <a:srgbClr val="363636"/>
                </a:solidFill>
                <a:latin typeface="Arial"/>
              </a:rPr>
              <a:t>Кубики можно рекомендовать для индивидуальной работы с детьми в детском саду и в семье, для самостоятельных игр.</a:t>
            </a:r>
          </a:p>
          <a:p>
            <a:pPr marL="114300" indent="0" algn="ctr" fontAlgn="base">
              <a:buNone/>
            </a:pPr>
            <a:r>
              <a:rPr lang="ru-RU" sz="3300" b="1" dirty="0">
                <a:solidFill>
                  <a:srgbClr val="E2407E"/>
                </a:solidFill>
                <a:latin typeface="Arial"/>
              </a:rPr>
              <a:t>Дидактическая игра «Поставь дорожный знак».</a:t>
            </a:r>
          </a:p>
          <a:p>
            <a:pPr marL="114300" indent="0" fontAlgn="base">
              <a:buNone/>
            </a:pPr>
            <a:r>
              <a:rPr lang="ru-RU" b="1" i="1" dirty="0">
                <a:solidFill>
                  <a:srgbClr val="363636"/>
                </a:solidFill>
                <a:latin typeface="inherit"/>
              </a:rPr>
              <a:t>Цель: </a:t>
            </a:r>
            <a:r>
              <a:rPr lang="ru-RU" dirty="0">
                <a:solidFill>
                  <a:srgbClr val="363636"/>
                </a:solidFill>
                <a:latin typeface="Arial"/>
              </a:rPr>
              <a:t>учить детей различать дорожные знаки (предупреждающие —,«Дети», «Пешеходный переход», «Дикие животные», запрещающие — «Въезд запрещен», «Движение запрещено», «Движение на велосипедах запрещено», предписывающие — «Движение прямо», «Движение направо», «Движение налево», «Круговое движение», «Пешеходная дорожка», информационно-указательные — «Место стоянки», «Пешеходный переход», знаки сервиса — «Пункт первой медицинской помощи», «Телефон», «Пункт питания», «Автозаправочная станция», «Техническое обслуживание автомобилей», «Место отдыха», «Пост ГАИ»); развивать внимание, навыки ориентировки в пространстве.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b="1" i="1" dirty="0">
                <a:solidFill>
                  <a:srgbClr val="363636"/>
                </a:solidFill>
                <a:latin typeface="inherit"/>
              </a:rPr>
              <a:t>Материал: </a:t>
            </a:r>
            <a:r>
              <a:rPr lang="ru-RU" dirty="0">
                <a:solidFill>
                  <a:srgbClr val="363636"/>
                </a:solidFill>
                <a:latin typeface="Arial"/>
              </a:rPr>
              <a:t>дорожные знаки, игровое поле с изображением дорог, пешеходных переходов, железнодорожного переезда, административных и жилых зданий, автостоянки, перекрестков.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b="1" dirty="0">
                <a:solidFill>
                  <a:srgbClr val="363636"/>
                </a:solidFill>
                <a:latin typeface="inherit"/>
              </a:rPr>
              <a:t>Ход игры: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dirty="0">
                <a:solidFill>
                  <a:srgbClr val="363636"/>
                </a:solidFill>
                <a:latin typeface="Arial"/>
              </a:rPr>
              <a:t>Детям предлагается: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dirty="0">
                <a:solidFill>
                  <a:srgbClr val="363636"/>
                </a:solidFill>
                <a:latin typeface="Arial"/>
              </a:rPr>
              <a:t>1. Рассмотреть игровое поле и то, что на нем изображено.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dirty="0">
                <a:solidFill>
                  <a:srgbClr val="363636"/>
                </a:solidFill>
                <a:latin typeface="Arial"/>
              </a:rPr>
              <a:t>2. Расставить нужные дорожные знаки. Например, у школы — знак «Дети», у кафе — «Пункт питания», на перекрестке — «Пешеходный переход» и т. д. </a:t>
            </a:r>
            <a:br>
              <a:rPr lang="ru-RU" dirty="0">
                <a:solidFill>
                  <a:srgbClr val="363636"/>
                </a:solidFill>
                <a:latin typeface="Arial"/>
              </a:rPr>
            </a:br>
            <a:r>
              <a:rPr lang="ru-RU" dirty="0">
                <a:solidFill>
                  <a:srgbClr val="363636"/>
                </a:solidFill>
                <a:latin typeface="Arial"/>
              </a:rPr>
              <a:t>Выигрывает тот, кто за определенное время успеет расставить все знаки правильно и быстро.</a:t>
            </a:r>
          </a:p>
          <a:p>
            <a:r>
              <a:rPr lang="ru-RU" sz="2500" dirty="0">
                <a:latin typeface="Arial" pitchFamily="34" charset="0"/>
                <a:cs typeface="Arial" pitchFamily="34" charset="0"/>
              </a:rPr>
              <a:t>В эту игру рекомендуем играть вместе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2477681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60672" cy="103942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Дидактическая игра «Наша улица»!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568952" cy="4824536"/>
          </a:xfrm>
        </p:spPr>
        <p:txBody>
          <a:bodyPr>
            <a:normAutofit fontScale="62500" lnSpcReduction="20000"/>
          </a:bodyPr>
          <a:lstStyle/>
          <a:p>
            <a:pPr marL="114300" indent="0" fontAlgn="base">
              <a:buNone/>
            </a:pPr>
            <a:r>
              <a:rPr lang="ru-RU" sz="2600" b="1" i="1" dirty="0">
                <a:solidFill>
                  <a:srgbClr val="363636"/>
                </a:solidFill>
                <a:latin typeface="inherit"/>
              </a:rPr>
              <a:t>Цель: </a:t>
            </a:r>
            <a:r>
              <a:rPr lang="ru-RU" sz="2600" dirty="0">
                <a:solidFill>
                  <a:srgbClr val="363636"/>
                </a:solidFill>
                <a:latin typeface="Arial"/>
              </a:rPr>
              <a:t>расширять знания детей о правилах поведения пешехода и водителя в условиях улицы; закреплять представления детей о назначении светофора; учить различать дорожные знаки (предупреждающие, запрещающие, предписывающие, информационно-указательные), предназначенные для водителей и пешеходов.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b="1" i="1" dirty="0">
                <a:solidFill>
                  <a:srgbClr val="363636"/>
                </a:solidFill>
                <a:latin typeface="inherit"/>
              </a:rPr>
              <a:t>Материал: </a:t>
            </a:r>
            <a:r>
              <a:rPr lang="ru-RU" sz="2600" dirty="0">
                <a:solidFill>
                  <a:srgbClr val="363636"/>
                </a:solidFill>
                <a:latin typeface="Arial"/>
              </a:rPr>
              <a:t>макет улицы с домами, перекрестком, автомобили-игрушки, пешеходы, водители, светофор-игрушка, дорожные знаки, деревья (макеты). 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dirty="0">
                <a:solidFill>
                  <a:srgbClr val="363636"/>
                </a:solidFill>
                <a:latin typeface="Arial"/>
              </a:rPr>
              <a:t>Игра проводится на макете. 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b="1" dirty="0">
                <a:solidFill>
                  <a:srgbClr val="363636"/>
                </a:solidFill>
                <a:latin typeface="inherit"/>
              </a:rPr>
              <a:t>Ход игры: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i="1" dirty="0">
                <a:solidFill>
                  <a:srgbClr val="363636"/>
                </a:solidFill>
                <a:latin typeface="inherit"/>
              </a:rPr>
              <a:t>Вариант для «пешеходов»</a:t>
            </a:r>
            <a:r>
              <a:rPr lang="ru-RU" sz="2600" dirty="0">
                <a:solidFill>
                  <a:srgbClr val="363636"/>
                </a:solidFill>
                <a:latin typeface="Arial"/>
              </a:rPr>
              <a:t> 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dirty="0">
                <a:solidFill>
                  <a:srgbClr val="363636"/>
                </a:solidFill>
                <a:latin typeface="Arial"/>
              </a:rPr>
              <a:t>Воспитатель дает задание семьям и родители вместе с детьми обыгрывают ситуацию. Так, на управляемом перекрестке на зеленый сигнал светофора куклы переходят дорогу, на желтый — , ждут, на красный продолжают стоять. 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dirty="0">
                <a:solidFill>
                  <a:srgbClr val="363636"/>
                </a:solidFill>
                <a:latin typeface="Arial"/>
              </a:rPr>
              <a:t>Затем куклы идут по тротуару или обочине дороги до пешеходного перехода, обозначенного информационно-указательным знаком «Пешеходный переход», и там переходят проезжую часть. 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i="1" dirty="0">
                <a:solidFill>
                  <a:srgbClr val="363636"/>
                </a:solidFill>
                <a:latin typeface="inherit"/>
              </a:rPr>
              <a:t>Вариант для «водителей»</a:t>
            </a:r>
            <a:r>
              <a:rPr lang="ru-RU" sz="2600" dirty="0">
                <a:solidFill>
                  <a:srgbClr val="363636"/>
                </a:solidFill>
                <a:latin typeface="Arial"/>
              </a:rPr>
              <a:t> 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dirty="0">
                <a:solidFill>
                  <a:srgbClr val="363636"/>
                </a:solidFill>
                <a:latin typeface="Arial"/>
              </a:rPr>
              <a:t>Ведущий показывает дорожные знаки: «Светофорное регулирование», «Дети», «Пешеходный переход» — предупреждающие; 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dirty="0">
                <a:solidFill>
                  <a:srgbClr val="363636"/>
                </a:solidFill>
                <a:latin typeface="Arial"/>
              </a:rPr>
              <a:t>— «Въезд запрещен», «Подача звукового сигнала запрещена» — запрещающие; 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dirty="0">
                <a:solidFill>
                  <a:srgbClr val="363636"/>
                </a:solidFill>
                <a:latin typeface="Arial"/>
              </a:rPr>
              <a:t>— «Движение прямо», «Движение направо» — предписывающие; —«Остановочный пункт автобуса и (или) троллейбуса», «Пешеходный переход», «Подземный пешеходный переход» — информационно-указательные. </a:t>
            </a:r>
            <a:br>
              <a:rPr lang="ru-RU" sz="2600" dirty="0">
                <a:solidFill>
                  <a:srgbClr val="363636"/>
                </a:solidFill>
                <a:latin typeface="Arial"/>
              </a:rPr>
            </a:br>
            <a:r>
              <a:rPr lang="ru-RU" sz="2600" dirty="0">
                <a:solidFill>
                  <a:srgbClr val="363636"/>
                </a:solidFill>
                <a:latin typeface="Arial"/>
              </a:rPr>
              <a:t>Дети с родителями объясняют, что означает каждый знак, разыгрывают дорожные ситуации.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789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35280" cy="1187151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 игрой мы прочитали родителям призывы детей к правильному выполнению правил дорожного движения, кроссворд оказался не такой уж и легкий, родители ломали голову. А знаки дорожного движения не вызывали трудностей у родителей, так как более половины родителей в нашей группе водят машины.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14" r="1849" b="11460"/>
          <a:stretch/>
        </p:blipFill>
        <p:spPr>
          <a:xfrm>
            <a:off x="179512" y="1647025"/>
            <a:ext cx="4144268" cy="2033087"/>
          </a:xfrm>
          <a:ln w="38100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2" r="1515" b="25795"/>
          <a:stretch/>
        </p:blipFill>
        <p:spPr>
          <a:xfrm>
            <a:off x="4596519" y="1730958"/>
            <a:ext cx="4295961" cy="191005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2" r="1406" b="18314"/>
          <a:stretch/>
        </p:blipFill>
        <p:spPr>
          <a:xfrm>
            <a:off x="899592" y="3789040"/>
            <a:ext cx="6948263" cy="295601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10419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322336" cy="1076412"/>
          </a:xfrm>
        </p:spPr>
        <p:txBody>
          <a:bodyPr>
            <a:normAutofit fontScale="90000"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«Узнай правила дорожного движения» помогла вспомнить правила родителям и познакомить детей. Игры «Собери знак», « Спецтехника» вместе с родителями сблизило детей и взрослых. </a:t>
            </a:r>
            <a:b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Итогом игры послужило обобщение и расширение знаний о ПДД у детей и взрослых через различные приёмы и методы.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3" t="25184" r="9030"/>
          <a:stretch/>
        </p:blipFill>
        <p:spPr>
          <a:xfrm>
            <a:off x="251520" y="1628800"/>
            <a:ext cx="3570668" cy="2801695"/>
          </a:xfrm>
          <a:ln w="28575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28800"/>
            <a:ext cx="4067944" cy="271196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25144"/>
            <a:ext cx="2915816" cy="194387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725143"/>
            <a:ext cx="2915816" cy="194387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4" t="5341" r="1364" b="16705"/>
          <a:stretch/>
        </p:blipFill>
        <p:spPr>
          <a:xfrm>
            <a:off x="3232537" y="4836828"/>
            <a:ext cx="2646548" cy="172050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3565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034304" cy="50034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цель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504056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Формировать навыки безопасного поведения на улицах и дорогах у детей.</a:t>
            </a:r>
          </a:p>
          <a:p>
            <a:pPr marL="114300" indent="0" algn="ctr">
              <a:buNone/>
            </a:pPr>
            <a:r>
              <a:rPr lang="ru-RU" sz="3600" b="1" dirty="0"/>
              <a:t>Задачи:</a:t>
            </a:r>
          </a:p>
          <a:p>
            <a:r>
              <a:rPr lang="ru-RU" dirty="0"/>
              <a:t>Создать условия для изучения детьми ПДД.</a:t>
            </a:r>
          </a:p>
          <a:p>
            <a:r>
              <a:rPr lang="ru-RU" dirty="0"/>
              <a:t>Развивать у детей способности к предвидению возможной опасности в конкретной ситуации.</a:t>
            </a:r>
          </a:p>
          <a:p>
            <a:r>
              <a:rPr lang="ru-RU" dirty="0"/>
              <a:t>Выработать привычку правильно вести себя на дорогах.</a:t>
            </a:r>
          </a:p>
          <a:p>
            <a:r>
              <a:rPr lang="ru-RU" dirty="0"/>
              <a:t>Обобщить и расширить знания детей о правилах дорожного движения.</a:t>
            </a:r>
          </a:p>
          <a:p>
            <a:r>
              <a:rPr lang="ru-RU" dirty="0"/>
              <a:t>С помощью различных приёмов и методов проводить работу с родителями по изучению и закреплению знаний о ПДД. </a:t>
            </a:r>
          </a:p>
        </p:txBody>
      </p:sp>
    </p:spTree>
    <p:extLst>
      <p:ext uri="{BB962C8B-B14F-4D97-AF65-F5344CB8AC3E}">
        <p14:creationId xmlns:p14="http://schemas.microsoft.com/office/powerpoint/2010/main" val="2903228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12568"/>
          </a:xfrm>
        </p:spPr>
        <p:txBody>
          <a:bodyPr>
            <a:normAutofit fontScale="92500" lnSpcReduction="10000"/>
          </a:bodyPr>
          <a:lstStyle/>
          <a:p>
            <a:pPr fontAlgn="base">
              <a:buFont typeface="Wingdings" pitchFamily="2" charset="2"/>
              <a:buChar char="Ø"/>
            </a:pPr>
            <a:r>
              <a:rPr lang="ru-RU" sz="2100" dirty="0">
                <a:solidFill>
                  <a:schemeClr val="tx1"/>
                </a:solidFill>
              </a:rPr>
              <a:t>Одной из главных причин ДТП с детьми является пример взрослого, который не всегда бывает верным. Как научить своего ребенка правильно вести себя  на улице? В первую очередь – пример взрослого, который будет правильным! Только в этом случае у детей смогут выработаться навыки правильного безопасного поведения на улице.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100" dirty="0">
                <a:solidFill>
                  <a:schemeClr val="tx1"/>
                </a:solidFill>
              </a:rPr>
              <a:t>Личный пример взрослого является главным для уверенного поведения на улице.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100" dirty="0">
                <a:solidFill>
                  <a:schemeClr val="tx1"/>
                </a:solidFill>
              </a:rPr>
              <a:t>Необходимо знакомить детей с правилами перехода улицы.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100" dirty="0">
                <a:solidFill>
                  <a:schemeClr val="tx1"/>
                </a:solidFill>
              </a:rPr>
              <a:t>Знание знаков помогает детям ориентироваться на улицах города.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100" dirty="0">
                <a:solidFill>
                  <a:schemeClr val="tx1"/>
                </a:solidFill>
              </a:rPr>
              <a:t>Причиной дорожно-транспортных происшествий чаще всего становятся сами дети. Приводит к этому незнание элементарных основ правил дорожного движения безучастного отношения взрослых к поведению детей на проезжей части. Поэтому чем раньше дети получают сведения о том, как должен вести себя человек на улице и во дворе, тем меньше станет несчастных случаев.</a:t>
            </a:r>
          </a:p>
          <a:p>
            <a:pPr marL="114300" indent="0" fontAlgn="base">
              <a:buNone/>
            </a:pPr>
            <a:endParaRPr lang="ru-RU" dirty="0">
              <a:solidFill>
                <a:srgbClr val="363636"/>
              </a:solidFill>
              <a:latin typeface="Arial"/>
            </a:endParaRPr>
          </a:p>
          <a:p>
            <a:pPr marL="114300" indent="0" fontAlgn="base">
              <a:buNone/>
            </a:pPr>
            <a:endParaRPr lang="ru-RU" dirty="0">
              <a:solidFill>
                <a:srgbClr val="363636"/>
              </a:solidFill>
              <a:latin typeface="Arial"/>
            </a:endParaRP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818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8372"/>
            <a:ext cx="8291264" cy="165247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Познавательно – развлекательная игра с родителями 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«Правила дорожного движения должны  знать все без исключения»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36912"/>
            <a:ext cx="8964488" cy="3600400"/>
          </a:xfrm>
        </p:spPr>
        <p:txBody>
          <a:bodyPr>
            <a:noAutofit/>
          </a:bodyPr>
          <a:lstStyle/>
          <a:p>
            <a:pPr fontAlgn="base"/>
            <a:r>
              <a:rPr lang="ru-RU" sz="1800" dirty="0">
                <a:solidFill>
                  <a:srgbClr val="363636"/>
                </a:solidFill>
                <a:latin typeface="Arial"/>
              </a:rPr>
              <a:t>Ведущий приветствует всех родителей и детей. </a:t>
            </a:r>
          </a:p>
          <a:p>
            <a:pPr fontAlgn="base"/>
            <a:r>
              <a:rPr lang="ru-RU" sz="1800" dirty="0">
                <a:solidFill>
                  <a:srgbClr val="363636"/>
                </a:solidFill>
                <a:latin typeface="Arial"/>
              </a:rPr>
              <a:t>Вступительное слово:</a:t>
            </a:r>
          </a:p>
          <a:p>
            <a:pPr marL="114300" indent="0" fontAlgn="base">
              <a:buNone/>
            </a:pPr>
            <a:r>
              <a:rPr lang="ru-RU" sz="1800" b="1" dirty="0">
                <a:solidFill>
                  <a:srgbClr val="363636"/>
                </a:solidFill>
                <a:latin typeface="Arial"/>
              </a:rPr>
              <a:t>- </a:t>
            </a:r>
            <a:r>
              <a:rPr lang="ru-RU" sz="1800" dirty="0">
                <a:solidFill>
                  <a:srgbClr val="363636"/>
                </a:solidFill>
                <a:latin typeface="Arial"/>
              </a:rPr>
              <a:t>Одной из серьёзных проблем, которая на сегодняшний день является главной – это дорожно-транспортный травматизм! Ежегодно в ДТП гибнут дети. В этом виноваты взрослые, родители и дети.  Дети в силу своей неосторожности, малого жизненного опыта, а родители и взрослые безответственно подходят к этому. Самой главной и частой причиной травматизма детей является неожиданный выход на проезжую часть, не знание правил дорожного движения, неправильное катание на велосипеде и роликах. Чтобы оградить детей от опасностей, надо учить детей правилам, готовить их к улице. Родители несут прямую ответственность за жизнь и здоровье детей! Они должны приготовить ребёнка к встрече к улице, к опасным ситуациям. </a:t>
            </a:r>
          </a:p>
        </p:txBody>
      </p:sp>
    </p:spTree>
    <p:extLst>
      <p:ext uri="{BB962C8B-B14F-4D97-AF65-F5344CB8AC3E}">
        <p14:creationId xmlns:p14="http://schemas.microsoft.com/office/powerpoint/2010/main" val="829533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3"/>
            <a:ext cx="8424936" cy="72008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Конкурсы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760640"/>
          </a:xfrm>
        </p:spPr>
        <p:txBody>
          <a:bodyPr>
            <a:normAutofit fontScale="92500" lnSpcReduction="10000"/>
          </a:bodyPr>
          <a:lstStyle/>
          <a:p>
            <a:pPr marL="114300" lvl="0" indent="0" algn="just" fontAlgn="base">
              <a:buClr>
                <a:srgbClr val="93A299"/>
              </a:buClr>
              <a:buNone/>
            </a:pPr>
            <a:endParaRPr lang="ru-RU" sz="1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lvl="0" indent="0" fontAlgn="base">
              <a:buClr>
                <a:srgbClr val="93A299"/>
              </a:buClr>
              <a:buNone/>
            </a:pPr>
            <a:r>
              <a:rPr lang="ru-RU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1)В игре участвуют семейные команды.</a:t>
            </a:r>
          </a:p>
          <a:p>
            <a:pPr marL="114300" lvl="0" indent="0" fontAlgn="base">
              <a:buClr>
                <a:srgbClr val="93A299"/>
              </a:buClr>
              <a:buNone/>
            </a:pPr>
            <a:r>
              <a:rPr lang="ru-RU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Ведущий раздаёт карточки с правилами безопасного поведения на улице семьям, семейные команды обдумывают, а затем рассказывают ситуацию, называют правильно или нет поступают.  За правильный ответ семья получает очко. </a:t>
            </a:r>
            <a:br>
              <a:rPr lang="ru-RU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2) Кроссворд о транспорте и правилах дорожного движения.</a:t>
            </a:r>
          </a:p>
          <a:p>
            <a:pPr marL="114300" indent="0">
              <a:buNone/>
            </a:pPr>
            <a:r>
              <a:rPr lang="ru-RU" sz="1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3) Загадки о транспорте 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Круглый знак, а в нем окошко,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спешите сгоряча,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 подумайте немножко,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здесь, свалка кирпича?</a:t>
            </a:r>
          </a:p>
          <a:p>
            <a:pPr lvl="0">
              <a:buClr>
                <a:srgbClr val="93A299"/>
              </a:buClr>
            </a:pP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(Въезд запрещен)</a:t>
            </a: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знаток дорожных  правил,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машину здесь поставил,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стоянку у ограды –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Отдыхать ей тоже надо.</a:t>
            </a:r>
          </a:p>
          <a:p>
            <a:pPr lvl="0">
              <a:buClr>
                <a:srgbClr val="93A299"/>
              </a:buClr>
            </a:pP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(Место стоянки)</a:t>
            </a: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Красный круг, а в нем мой друг,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Быстрый друг – велосипед.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Знак гласит: здесь и вокруг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велосипеде проезда нет.</a:t>
            </a:r>
          </a:p>
          <a:p>
            <a:pPr lvl="0">
              <a:buClr>
                <a:srgbClr val="93A299"/>
              </a:buClr>
            </a:pP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(Езда на велосипедах запрещена)</a:t>
            </a: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Чудо – конь – велосипед,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Можно ехать или нет?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Странный этот синий знак,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понять его никак!</a:t>
            </a:r>
          </a:p>
          <a:p>
            <a:pPr lvl="0">
              <a:buClr>
                <a:srgbClr val="93A299"/>
              </a:buClr>
            </a:pP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(Велосипедная дорожка)</a:t>
            </a:r>
            <a:b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13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996952"/>
            <a:ext cx="4530080" cy="338057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7741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6408712"/>
          </a:xfrm>
        </p:spPr>
        <p:txBody>
          <a:bodyPr>
            <a:normAutofit/>
          </a:bodyPr>
          <a:lstStyle/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за знак?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Пешеход в нем зачеркнутый идет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же это означает?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Может Вас здесь обижают?</a:t>
            </a:r>
          </a:p>
          <a:p>
            <a:pPr lvl="0">
              <a:buClr>
                <a:srgbClr val="93A299"/>
              </a:buClr>
            </a:pP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(Движение пешеходов запрещено)</a:t>
            </a: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Знак повесили с рассветом,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Чтобы каждый знал об этом: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Здесь ремонт идет дороги –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Берегите свои ноги!</a:t>
            </a:r>
          </a:p>
          <a:p>
            <a:pPr lvl="0">
              <a:buClr>
                <a:srgbClr val="93A299"/>
              </a:buClr>
            </a:pP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(Дорожные работы)</a:t>
            </a: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Посреди дороги дети,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 всегда за них в ответе.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 не плакал их родитель,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Будь внимательней, водитель!</a:t>
            </a:r>
          </a:p>
          <a:p>
            <a:pPr lvl="0">
              <a:buClr>
                <a:srgbClr val="93A299"/>
              </a:buClr>
            </a:pP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(Знак «Дети»)</a:t>
            </a:r>
            <a:endParaRPr lang="ru-RU" sz="1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Если нужно вам лечиться,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Знак подскажет, где больница.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Сто серьезных докторов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Там вам скажут: «Будь здоров!»</a:t>
            </a:r>
          </a:p>
          <a:p>
            <a:pPr lvl="0">
              <a:buClr>
                <a:srgbClr val="93A299"/>
              </a:buClr>
            </a:pP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(Больница)</a:t>
            </a:r>
            <a:endParaRPr lang="ru-RU" sz="1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Коли вам нужна еда,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 пожалуйста сюда.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Эй, шофер, внимание!</a:t>
            </a:r>
          </a:p>
          <a:p>
            <a:pPr lvl="0">
              <a:buClr>
                <a:srgbClr val="93A299"/>
              </a:buClr>
            </a:pPr>
            <a:r>
              <a:rPr lang="ru-RU" sz="13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Скоро пункт питания!</a:t>
            </a:r>
          </a:p>
          <a:p>
            <a:pPr lvl="0">
              <a:buClr>
                <a:srgbClr val="93A299"/>
              </a:buClr>
            </a:pP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(Знак «Пункт питания»)</a:t>
            </a:r>
            <a:endParaRPr lang="ru-RU" sz="1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lvl="0" indent="0" fontAlgn="base">
              <a:buClr>
                <a:srgbClr val="93A299"/>
              </a:buClr>
              <a:buNone/>
            </a:pPr>
            <a:endParaRPr lang="ru-RU" sz="4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lvl="0" indent="0" fontAlgn="base">
              <a:buClr>
                <a:srgbClr val="93A299"/>
              </a:buClr>
              <a:buNone/>
            </a:pPr>
            <a:endParaRPr lang="ru-RU" sz="4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lvl="0" indent="0" fontAlgn="base">
              <a:buClr>
                <a:srgbClr val="93A299"/>
              </a:buClr>
              <a:buNone/>
            </a:pPr>
            <a:endParaRPr lang="ru-RU" sz="4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lvl="0" indent="0" fontAlgn="base">
              <a:buClr>
                <a:srgbClr val="93A299"/>
              </a:buClr>
              <a:buNone/>
            </a:pPr>
            <a:endParaRPr lang="ru-RU" sz="4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lvl="0" indent="0" fontAlgn="base">
              <a:buClr>
                <a:srgbClr val="93A299"/>
              </a:buClr>
              <a:buNone/>
            </a:pPr>
            <a:endParaRPr lang="ru-RU" sz="4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14300" lvl="0" indent="0" fontAlgn="base">
              <a:buClr>
                <a:srgbClr val="93A299"/>
              </a:buClr>
              <a:buNone/>
            </a:pPr>
            <a:endParaRPr lang="ru-RU" sz="4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" t="9723" r="2499" b="13865"/>
          <a:stretch/>
        </p:blipFill>
        <p:spPr>
          <a:xfrm>
            <a:off x="3995936" y="2996952"/>
            <a:ext cx="4488873" cy="272934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90610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>
            <a:noAutofit/>
          </a:bodyPr>
          <a:lstStyle/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Круглый знак, а в нем окошко,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спешите сгоряча,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 подумайте немножко,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здесь, свалка кирпича?</a:t>
            </a:r>
          </a:p>
          <a:p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(Въезд запрещен)</a:t>
            </a: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знаток дорожных  правил,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машину здесь поставил,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стоянку у ограды –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Отдыхать ей тоже надо.</a:t>
            </a:r>
          </a:p>
          <a:p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(Место стоянки)</a:t>
            </a: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Красный круг, а в нем мой друг,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Быстрый друг – велосипед.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Знак гласит: здесь и вокруг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велосипеде проезда нет.</a:t>
            </a:r>
          </a:p>
          <a:p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(Езда на велосипедах запрещена)</a:t>
            </a: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Чудо – конь – велосипед,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Можно ехать или нет?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Странный этот синий знак,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понять его никак!</a:t>
            </a:r>
          </a:p>
          <a:p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(Велосипедная дорожка) </a:t>
            </a:r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за знак?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Пешеход в нем зачеркнутый идет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же это означает?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Может Вас здесь обижают?</a:t>
            </a:r>
          </a:p>
          <a:p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(Движение пешеходов запрещено)</a:t>
            </a: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Знак повесили с рассветом,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Чтобы каждый знал об этом: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Здесь ремонт идет дороги –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Берегите свои ноги!</a:t>
            </a:r>
          </a:p>
          <a:p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(Дорожные работы)</a:t>
            </a:r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Посреди дороги дети,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 всегда за них в ответе.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 не плакал их родитель,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Будь внимательней, водитель!</a:t>
            </a:r>
          </a:p>
          <a:p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(Знак «Дети»)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Если нужно вам лечиться,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Знак подскажет, где больница.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Сто серьезных докторов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Там вам скажут: «Будь здоров!»</a:t>
            </a:r>
          </a:p>
          <a:p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(Больница)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b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Коли вам нужна еда,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 пожалуйста сюда.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Эй, шофер, внимание!</a:t>
            </a:r>
          </a:p>
          <a:p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Скоро пункт питания!</a:t>
            </a:r>
          </a:p>
          <a:p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(Знак «Пункт питания»)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77072"/>
            <a:ext cx="3419475" cy="234315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91399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188641"/>
            <a:ext cx="8466352" cy="1080120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B050"/>
                </a:solidFill>
              </a:rPr>
              <a:t>ПАМЯТКА РОДИТЕЛЯМ ПО ПРАВИЛАМ ДОРОЖНОГО ДВИЖЕНИЯ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217443"/>
          </a:xfrm>
        </p:spPr>
        <p:txBody>
          <a:bodyPr>
            <a:noAutofit/>
          </a:bodyPr>
          <a:lstStyle/>
          <a:p>
            <a:pPr marL="114300" indent="0" fontAlgn="base">
              <a:buNone/>
            </a:pPr>
            <a:r>
              <a:rPr lang="ru-RU" sz="1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Родителям необходимо знать следующее: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Пешеходам разрешается ходить только по тротуару, придерживаясь правой стороны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Пешеходы обязаны переходить улицу или дорогу только шагом по пешеходному переходу-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Прежде чем сойти на проезжую часть при двустороннем движении, необходимо убедиться в полной безопасности: сначала посмотреть налево, а дойдя до середины — направо.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В местах перехода, где движение регулируется, переходить улицу следует только при зеленом свете светофора или разрешающем жесте регулировщика.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Следите за поведением детей, не позволяйте им нарушать Правила дорожного движения, а также устраивать игры на проезжей части дороги, улицы, объясните, чем это может закончиться.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6. Не разрешайте детям кататься на велосипедах по проезжей части.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7. Переходя улицу, не отпускайте руку ребенка, идущего с вами, не оставляйте детей на улице без присмотра.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8. Родители не должны пропускать ни одного случая нарушения правил детьми, своими или чужими.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9. Родители в обязательном порядке должны сами приводить детей в группу и забирать их домой. Очень опасно доверять уводить ребенка из сада ученику начальных классов. Он сам еще не твердо знает Правила дорожного движения, может заиграться на дороге или растеряться в сложной ситуации.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10. Родители должны знать о порядке перевозки детей в машинах, автобусах, на велосипедах, санках, в колясках в разное время года, при различной погоде. Особенно в непогоду родители должны быть внимательны: не торопиться, не закрываться зонтиком при переходе улицы.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11. Родители должны хорошо знать место расположения дошкольного учреждения относительно городских магистралей, улиц, переулков, наиболее опасные места. Важно, чтобы родители, ведя ребенка за руку, учили его азбуке передвижения по улицам и дорогам.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12. Родители должны стать первыми помощниками воспитателя в таком важном деле, от которого зависит жизнь и здоровье детей. 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Будьте для них примером в соблюдении Правил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828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322336" cy="572355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Анкета для родителей </a:t>
            </a:r>
            <a:b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«Осторожно дорога»!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784976" cy="5688632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>
                <a:solidFill>
                  <a:schemeClr val="tx1"/>
                </a:solidFill>
                <a:latin typeface="Arial"/>
              </a:rPr>
              <a:t>1. Как Вы считаете, нужно ли знакомить детей дошкольного возраста с Правилами дорожного движения?________________________________________________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Arial"/>
              </a:rPr>
              <a:t>2. Ведется ли работа в семье по ознакомлению детей с Правилами дорожного движения? Указать, какая: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беседы с ребенком;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чтение детской литературы по данной теме;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практические навыки поведения на дороге;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углубленное изучение Правил дорожного движения.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Arial"/>
              </a:rPr>
              <a:t>3. На основе каких знаний Вы воспитываете ребенка: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используете жизненный опыт;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смотрите телепрограммы, слушаете радиопередачи на данную тему;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на основе рекомендаций педагога.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Arial"/>
              </a:rPr>
              <a:t>4. Как часто Вы беседуете с ребенком на эту тему: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достаточно часто;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редко;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никогда.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Arial"/>
              </a:rPr>
              <a:t>5. Какие пособия, игрушки, литература для детей у Вас имеется дома?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______________________________________________________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Arial"/>
              </a:rPr>
              <a:t>6. Какие формы работы Ваших воспитателей с родителями Вы считаете наиболее продуктивными для помощи в ознакомлении детей с Правилами дорожного движения: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организация выставки литературы по данной теме;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проведение лекториев для родителей;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встречи с инспектором ГАИ;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проведение совместных мероприятий с детьми (праздники, спортивные развлечения и т. д.);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размещение информации в уголке для родителей;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индивидуальные беседы;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родительские собрания по данной теме.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Arial"/>
              </a:rPr>
              <a:t>7. Как Вы считаете, на каком уровне ведется работа по ознакомлению детей с Правилами дорожного движения у нас в дошкольном учреждении: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на высоком;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на среднем; </a:t>
            </a:r>
            <a:br>
              <a:rPr lang="ru-RU" dirty="0">
                <a:solidFill>
                  <a:schemeClr val="tx1"/>
                </a:solidFill>
                <a:latin typeface="Arial"/>
              </a:rPr>
            </a:br>
            <a:r>
              <a:rPr lang="ru-RU" dirty="0">
                <a:solidFill>
                  <a:schemeClr val="tx1"/>
                </a:solidFill>
                <a:latin typeface="Arial"/>
              </a:rPr>
              <a:t>— на низком.</a:t>
            </a:r>
            <a:endParaRPr lang="ru-RU" b="0" i="0" dirty="0">
              <a:solidFill>
                <a:schemeClr val="tx1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4682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271</TotalTime>
  <Words>2233</Words>
  <Application>Microsoft Office PowerPoint</Application>
  <PresentationFormat>Экран (4:3)</PresentationFormat>
  <Paragraphs>146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Book Antiqua</vt:lpstr>
      <vt:lpstr>Century Gothic</vt:lpstr>
      <vt:lpstr>inherit</vt:lpstr>
      <vt:lpstr>Times New Roman</vt:lpstr>
      <vt:lpstr>Wingdings</vt:lpstr>
      <vt:lpstr>Аптека</vt:lpstr>
      <vt:lpstr>Познавательно – развлекательная игра с родителями «Правила движения должны знать все без исключения»</vt:lpstr>
      <vt:lpstr>цель</vt:lpstr>
      <vt:lpstr>Актуальность</vt:lpstr>
      <vt:lpstr>Познавательно – развлекательная игра с родителями  «Правила дорожного движения должны  знать все без исключения»</vt:lpstr>
      <vt:lpstr>Конкурсы</vt:lpstr>
      <vt:lpstr>Презентация PowerPoint</vt:lpstr>
      <vt:lpstr>Презентация PowerPoint</vt:lpstr>
      <vt:lpstr>ПАМЯТКА РОДИТЕЛЯМ ПО ПРАВИЛАМ ДОРОЖНОГО ДВИЖЕНИЯ</vt:lpstr>
      <vt:lpstr>Анкета для родителей  «Осторожно дорога»!</vt:lpstr>
      <vt:lpstr>Дидактическая игра «какой знак»!</vt:lpstr>
      <vt:lpstr>Дидактическая игра «Наша улица»!</vt:lpstr>
      <vt:lpstr>Перед игрой мы прочитали родителям призывы детей к правильному выполнению правил дорожного движения, кроссворд оказался не такой уж и легкий, родители ломали голову. А знаки дорожного движения не вызывали трудностей у родителей, так как более половины родителей в нашей группе водят машины.</vt:lpstr>
      <vt:lpstr>Игра «Узнай правила дорожного движения» помогла вспомнить правила родителям и познакомить детей. Игры «Собери знак», « Спецтехника» вместе с родителями сблизило детей и взрослых.  Итогом игры послужило обобщение и расширение знаний о ПДД у детей и взрослых через различные приёмы и методы.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elena.d.elena2@gmail.com</cp:lastModifiedBy>
  <cp:revision>21</cp:revision>
  <dcterms:created xsi:type="dcterms:W3CDTF">2016-02-13T17:33:33Z</dcterms:created>
  <dcterms:modified xsi:type="dcterms:W3CDTF">2021-09-06T17:37:13Z</dcterms:modified>
</cp:coreProperties>
</file>