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69" r:id="rId4"/>
    <p:sldId id="259" r:id="rId5"/>
    <p:sldId id="258" r:id="rId6"/>
    <p:sldId id="267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9E4000F-B6B7-4EF1-AA62-D17CE97715F3}" type="datetimeFigureOut">
              <a:rPr lang="ru-RU" smtClean="0"/>
              <a:pPr/>
              <a:t>14.09.2021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3340560-2373-4F4F-9B1C-66473C85A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000F-B6B7-4EF1-AA62-D17CE97715F3}" type="datetimeFigureOut">
              <a:rPr lang="ru-RU" smtClean="0"/>
              <a:pPr/>
              <a:t>14.09.2021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0560-2373-4F4F-9B1C-66473C85A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09E4000F-B6B7-4EF1-AA62-D17CE97715F3}" type="datetimeFigureOut">
              <a:rPr lang="ru-RU" smtClean="0"/>
              <a:pPr/>
              <a:t>14.09.2021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3340560-2373-4F4F-9B1C-66473C85A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000F-B6B7-4EF1-AA62-D17CE97715F3}" type="datetimeFigureOut">
              <a:rPr lang="ru-RU" smtClean="0"/>
              <a:pPr/>
              <a:t>14.09.2021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0560-2373-4F4F-9B1C-66473C85A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9E4000F-B6B7-4EF1-AA62-D17CE97715F3}" type="datetimeFigureOut">
              <a:rPr lang="ru-RU" smtClean="0"/>
              <a:pPr/>
              <a:t>14.09.2021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D3340560-2373-4F4F-9B1C-66473C85A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000F-B6B7-4EF1-AA62-D17CE97715F3}" type="datetimeFigureOut">
              <a:rPr lang="ru-RU" smtClean="0"/>
              <a:pPr/>
              <a:t>14.09.2021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0560-2373-4F4F-9B1C-66473C85A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000F-B6B7-4EF1-AA62-D17CE97715F3}" type="datetimeFigureOut">
              <a:rPr lang="ru-RU" smtClean="0"/>
              <a:pPr/>
              <a:t>14.09.2021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0560-2373-4F4F-9B1C-66473C85A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000F-B6B7-4EF1-AA62-D17CE97715F3}" type="datetimeFigureOut">
              <a:rPr lang="ru-RU" smtClean="0"/>
              <a:pPr/>
              <a:t>14.09.2021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0560-2373-4F4F-9B1C-66473C85A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9E4000F-B6B7-4EF1-AA62-D17CE97715F3}" type="datetimeFigureOut">
              <a:rPr lang="ru-RU" smtClean="0"/>
              <a:pPr/>
              <a:t>14.09.2021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0560-2373-4F4F-9B1C-66473C85A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000F-B6B7-4EF1-AA62-D17CE97715F3}" type="datetimeFigureOut">
              <a:rPr lang="ru-RU" smtClean="0"/>
              <a:pPr/>
              <a:t>14.09.2021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0560-2373-4F4F-9B1C-66473C85A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4000F-B6B7-4EF1-AA62-D17CE97715F3}" type="datetimeFigureOut">
              <a:rPr lang="ru-RU" smtClean="0"/>
              <a:pPr/>
              <a:t>14.09.2021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40560-2373-4F4F-9B1C-66473C85A7C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9E4000F-B6B7-4EF1-AA62-D17CE97715F3}" type="datetimeFigureOut">
              <a:rPr lang="ru-RU" smtClean="0"/>
              <a:pPr/>
              <a:t>14.09.2021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3340560-2373-4F4F-9B1C-66473C85A7C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428992" y="1857364"/>
            <a:ext cx="44537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Word building</a:t>
            </a:r>
            <a:endParaRPr lang="ru-RU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Половина рамки 2"/>
          <p:cNvSpPr/>
          <p:nvPr/>
        </p:nvSpPr>
        <p:spPr>
          <a:xfrm rot="2771161">
            <a:off x="5314334" y="1407665"/>
            <a:ext cx="683035" cy="785818"/>
          </a:xfrm>
          <a:prstGeom prst="halfFrame">
            <a:avLst>
              <a:gd name="adj1" fmla="val 21569"/>
              <a:gd name="adj2" fmla="val 215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43808" y="1340768"/>
            <a:ext cx="27302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chemeClr val="accent3"/>
                </a:solidFill>
                <a:effectLst/>
              </a:rPr>
              <a:t>ADVERB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D9F04239-D480-4A31-954F-0E5FDEE0B734}"/>
              </a:ext>
            </a:extLst>
          </p:cNvPr>
          <p:cNvSpPr/>
          <p:nvPr/>
        </p:nvSpPr>
        <p:spPr>
          <a:xfrm>
            <a:off x="2664139" y="2967335"/>
            <a:ext cx="381572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Adj. + </a:t>
            </a:r>
            <a:r>
              <a:rPr lang="en-US" sz="40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ly</a:t>
            </a:r>
            <a:r>
              <a:rPr lang="en-US" sz="4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= Adv.</a:t>
            </a:r>
            <a:endParaRPr lang="ru-RU" sz="40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6AB98F-C3D5-46F8-A86C-7F089859ECED}"/>
              </a:ext>
            </a:extLst>
          </p:cNvPr>
          <p:cNvSpPr txBox="1"/>
          <p:nvPr/>
        </p:nvSpPr>
        <p:spPr>
          <a:xfrm>
            <a:off x="2286000" y="4293096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Happ</a:t>
            </a:r>
            <a:r>
              <a:rPr lang="en-US" sz="2800" u="sng" dirty="0"/>
              <a:t>y</a:t>
            </a:r>
            <a:r>
              <a:rPr lang="en-US" sz="2800" dirty="0"/>
              <a:t> + </a:t>
            </a:r>
            <a:r>
              <a:rPr lang="en-US" sz="2800" dirty="0" err="1"/>
              <a:t>ly</a:t>
            </a:r>
            <a:r>
              <a:rPr lang="en-US" sz="2800" dirty="0"/>
              <a:t>= happ</a:t>
            </a:r>
            <a:r>
              <a:rPr lang="en-US" sz="2800" u="sng" dirty="0"/>
              <a:t>i</a:t>
            </a:r>
            <a:r>
              <a:rPr lang="en-US" sz="2800" dirty="0"/>
              <a:t>ly</a:t>
            </a:r>
          </a:p>
        </p:txBody>
      </p:sp>
      <p:sp>
        <p:nvSpPr>
          <p:cNvPr id="7" name="Половина рамки 6">
            <a:extLst>
              <a:ext uri="{FF2B5EF4-FFF2-40B4-BE49-F238E27FC236}">
                <a16:creationId xmlns:a16="http://schemas.microsoft.com/office/drawing/2014/main" id="{B11F9450-107B-49F1-9DE3-811A6A3CC381}"/>
              </a:ext>
            </a:extLst>
          </p:cNvPr>
          <p:cNvSpPr/>
          <p:nvPr/>
        </p:nvSpPr>
        <p:spPr>
          <a:xfrm rot="3138483">
            <a:off x="4372245" y="2953266"/>
            <a:ext cx="399510" cy="433995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013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7536C3-C04E-4626-9BF4-FF136AB9FF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3688" y="188640"/>
            <a:ext cx="7772400" cy="1470025"/>
          </a:xfrm>
          <a:ln w="57150">
            <a:solidFill>
              <a:srgbClr val="0070C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 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A51C281-0A24-4C1B-B8A0-AEC2EA77B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7664" y="2203509"/>
            <a:ext cx="7777163" cy="4176712"/>
          </a:xfrm>
          <a:ln w="57150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eaLnBrk="1" hangingPunct="1">
              <a:buFont typeface="Arial" charset="0"/>
              <a:buNone/>
              <a:defRPr/>
            </a:pPr>
            <a:endParaRPr lang="en-US" dirty="0">
              <a:solidFill>
                <a:srgbClr val="898989"/>
              </a:solidFill>
            </a:endParaRPr>
          </a:p>
          <a:p>
            <a:pPr eaLnBrk="1" hangingPunct="1">
              <a:buFont typeface="Arial" charset="0"/>
              <a:buNone/>
              <a:defRPr/>
            </a:pPr>
            <a:endParaRPr lang="en-US" dirty="0">
              <a:solidFill>
                <a:srgbClr val="898989"/>
              </a:solidFill>
            </a:endParaRPr>
          </a:p>
          <a:p>
            <a:pPr eaLnBrk="1" hangingPunct="1">
              <a:buFont typeface="Arial" charset="0"/>
              <a:buNone/>
              <a:defRPr/>
            </a:pPr>
            <a:endParaRPr lang="en-US" dirty="0">
              <a:solidFill>
                <a:srgbClr val="898989"/>
              </a:solidFill>
            </a:endParaRPr>
          </a:p>
          <a:p>
            <a:pPr eaLnBrk="1" hangingPunct="1">
              <a:buFont typeface="Arial" charset="0"/>
              <a:buNone/>
              <a:defRPr/>
            </a:pPr>
            <a:endParaRPr lang="en-US" dirty="0">
              <a:solidFill>
                <a:srgbClr val="898989"/>
              </a:solidFill>
            </a:endParaRPr>
          </a:p>
          <a:p>
            <a:pPr eaLnBrk="1" hangingPunct="1">
              <a:buFont typeface="Arial" charset="0"/>
              <a:buNone/>
              <a:defRPr/>
            </a:pPr>
            <a:r>
              <a:rPr lang="en-US" sz="3200" b="1" dirty="0">
                <a:solidFill>
                  <a:schemeClr val="tx1"/>
                </a:solidFill>
              </a:rPr>
              <a:t>Nicely,  beautifully,  badly,  happily, 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sz="3200" b="1" dirty="0">
                <a:solidFill>
                  <a:schemeClr val="tx1"/>
                </a:solidFill>
              </a:rPr>
              <a:t>carefully,  properly,  slowly</a:t>
            </a:r>
            <a:r>
              <a:rPr lang="en-US" sz="2800" b="1" dirty="0">
                <a:solidFill>
                  <a:schemeClr val="tx2"/>
                </a:solidFill>
              </a:rPr>
              <a:t>,  </a:t>
            </a:r>
            <a:endParaRPr lang="en-US" dirty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71736" y="1750631"/>
            <a:ext cx="3324949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hard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=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ru-RU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hard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fast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lang="en-US" sz="3200" dirty="0">
                <a:latin typeface="Arial" charset="0"/>
              </a:rPr>
              <a:t>=</a:t>
            </a:r>
            <a:r>
              <a:rPr kumimoji="0" lang="ru-RU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fast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late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=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ru-RU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late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early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=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kumimoji="0" lang="ru-RU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early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long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lang="en-US" sz="3200" dirty="0">
                <a:latin typeface="Arial" charset="0"/>
              </a:rPr>
              <a:t>=</a:t>
            </a:r>
            <a:r>
              <a:rPr kumimoji="0" lang="ru-RU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long</a:t>
            </a:r>
            <a:r>
              <a:rPr kumimoji="0" 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;</a:t>
            </a:r>
            <a:endParaRPr kumimoji="0" 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sz="3200" dirty="0">
                <a:latin typeface="Arial" charset="0"/>
              </a:rPr>
              <a:t>friendly= friendly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en-US" sz="3200" dirty="0">
                <a:latin typeface="Arial" charset="0"/>
              </a:rPr>
              <a:t>Lovely</a:t>
            </a:r>
            <a:r>
              <a:rPr lang="en-US" sz="3200">
                <a:latin typeface="Arial" charset="0"/>
              </a:rPr>
              <a:t>= lovely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3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28860" y="1285860"/>
            <a:ext cx="36891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>
                <a:ln/>
                <a:solidFill>
                  <a:schemeClr val="accent3"/>
                </a:solidFill>
                <a:effectLst/>
              </a:rPr>
              <a:t>Adj. = Adv.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0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05771" y="3645024"/>
            <a:ext cx="158417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>lately</a:t>
            </a:r>
          </a:p>
          <a:p>
            <a:r>
              <a:rPr lang="en-US" sz="3200" dirty="0">
                <a:solidFill>
                  <a:srgbClr val="00B050"/>
                </a:solidFill>
              </a:rPr>
              <a:t>nearly</a:t>
            </a:r>
          </a:p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hardly</a:t>
            </a:r>
          </a:p>
          <a:p>
            <a:r>
              <a:rPr lang="en-US" sz="3200" dirty="0">
                <a:solidFill>
                  <a:srgbClr val="FFC000"/>
                </a:solidFill>
              </a:rPr>
              <a:t>highly</a:t>
            </a: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05015" y="2564904"/>
            <a:ext cx="114807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0" cap="none" spc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But!</a:t>
            </a:r>
            <a:endParaRPr lang="ru-RU" sz="4000" b="0" cap="none" spc="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0" y="3645024"/>
            <a:ext cx="382652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7030A0"/>
                </a:solidFill>
              </a:rPr>
              <a:t>Недавно</a:t>
            </a:r>
          </a:p>
          <a:p>
            <a:r>
              <a:rPr lang="ru-RU" sz="3200" dirty="0">
                <a:solidFill>
                  <a:srgbClr val="00B050"/>
                </a:solidFill>
              </a:rPr>
              <a:t>Почти</a:t>
            </a:r>
          </a:p>
          <a:p>
            <a:r>
              <a:rPr lang="ru-RU" sz="3200" dirty="0">
                <a:solidFill>
                  <a:schemeClr val="accent6">
                    <a:lumMod val="75000"/>
                  </a:schemeClr>
                </a:solidFill>
              </a:rPr>
              <a:t>Едва, с трудом</a:t>
            </a:r>
          </a:p>
          <a:p>
            <a:r>
              <a:rPr lang="ru-RU" sz="3200" dirty="0">
                <a:solidFill>
                  <a:srgbClr val="FFC000"/>
                </a:solidFill>
              </a:rPr>
              <a:t>Сильно</a:t>
            </a:r>
          </a:p>
          <a:p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D986DE3-B999-4ADE-BCEC-01DA80857F38}"/>
              </a:ext>
            </a:extLst>
          </p:cNvPr>
          <p:cNvSpPr/>
          <p:nvPr/>
        </p:nvSpPr>
        <p:spPr>
          <a:xfrm>
            <a:off x="3210435" y="259586"/>
            <a:ext cx="1164100" cy="313932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Late</a:t>
            </a:r>
          </a:p>
          <a:p>
            <a:pPr algn="ctr"/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Near</a:t>
            </a:r>
          </a:p>
          <a:p>
            <a:pPr algn="ctr"/>
            <a:r>
              <a:rPr 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Hard</a:t>
            </a:r>
          </a:p>
          <a:p>
            <a:pPr algn="ctr"/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High</a:t>
            </a:r>
          </a:p>
          <a:p>
            <a:pPr algn="ctr"/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8568952" cy="8309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3200" dirty="0"/>
              <a:t>She can run very( quick).</a:t>
            </a:r>
          </a:p>
          <a:p>
            <a:pPr marL="342900" indent="-342900">
              <a:buAutoNum type="arabicPeriod"/>
            </a:pPr>
            <a:r>
              <a:rPr lang="en-US" sz="3200" dirty="0"/>
              <a:t>Kevin drives too( fast)</a:t>
            </a:r>
          </a:p>
          <a:p>
            <a:pPr marL="342900" indent="-342900">
              <a:buFontTx/>
              <a:buAutoNum type="arabicPeriod"/>
            </a:pPr>
            <a:r>
              <a:rPr lang="en-US" sz="3200" b="1" dirty="0"/>
              <a:t>My friends work ( hard), but they don’t earn much money.</a:t>
            </a:r>
          </a:p>
          <a:p>
            <a:pPr marL="342900" indent="-342900">
              <a:buFontTx/>
              <a:buAutoNum type="arabicPeriod"/>
            </a:pPr>
            <a:r>
              <a:rPr lang="en-US" sz="3200" b="1" dirty="0"/>
              <a:t>My sister Marion speaks Italian( perfect).</a:t>
            </a:r>
          </a:p>
          <a:p>
            <a:pPr marL="342900" indent="-342900">
              <a:buFontTx/>
              <a:buAutoNum type="arabicPeriod"/>
            </a:pPr>
            <a:r>
              <a:rPr lang="en-US" sz="3200" b="1" dirty="0"/>
              <a:t>His mum is a ( profession) hair dresser.</a:t>
            </a:r>
          </a:p>
          <a:p>
            <a:pPr marL="342900" indent="-342900">
              <a:buFontTx/>
              <a:buAutoNum type="arabicPeriod"/>
            </a:pPr>
            <a:r>
              <a:rPr lang="en-US" sz="3200" b="1" dirty="0"/>
              <a:t>He paints( good/ well), he is a ( good/ well) artist.</a:t>
            </a:r>
          </a:p>
          <a:p>
            <a:pPr marL="342900" indent="-342900">
              <a:buFontTx/>
              <a:buAutoNum type="arabicPeriod"/>
            </a:pPr>
            <a:r>
              <a:rPr lang="en-US" sz="3200" b="1" dirty="0"/>
              <a:t>The dogs were terrible. I( hard) ran away.</a:t>
            </a:r>
          </a:p>
          <a:p>
            <a:pPr marL="342900" indent="-342900">
              <a:buFontTx/>
              <a:buAutoNum type="arabicPeriod"/>
            </a:pPr>
            <a:r>
              <a:rPr lang="en-US" sz="3200" b="1" dirty="0"/>
              <a:t>A bomb exploded somewhere (near).</a:t>
            </a:r>
          </a:p>
          <a:p>
            <a:pPr marL="342900" indent="-342900">
              <a:buFontTx/>
              <a:buAutoNum type="arabicPeriod"/>
            </a:pPr>
            <a:r>
              <a:rPr lang="en-US" sz="3200" b="1" dirty="0"/>
              <a:t>Mercury is a ( high) dangerous substance.</a:t>
            </a:r>
          </a:p>
          <a:p>
            <a:pPr marL="342900" indent="-342900">
              <a:buFontTx/>
              <a:buAutoNum type="arabicPeriod"/>
            </a:pPr>
            <a:r>
              <a:rPr lang="en-US" sz="3200" b="1" dirty="0"/>
              <a:t>It can take( long)</a:t>
            </a:r>
          </a:p>
          <a:p>
            <a:pPr marL="342900" indent="-342900">
              <a:buFontTx/>
              <a:buAutoNum type="arabicPeriod"/>
            </a:pPr>
            <a:endParaRPr lang="en-US" sz="3200" b="1" dirty="0"/>
          </a:p>
          <a:p>
            <a:pPr marL="342900" indent="-342900">
              <a:buFontTx/>
              <a:buAutoNum type="arabicPeriod"/>
            </a:pPr>
            <a:endParaRPr lang="en-US" sz="3200" b="1" dirty="0"/>
          </a:p>
          <a:p>
            <a:pPr marL="342900" indent="-342900">
              <a:buFontTx/>
              <a:buAutoNum type="arabicPeriod"/>
            </a:pPr>
            <a:endParaRPr lang="en-US" sz="3200" b="1" dirty="0"/>
          </a:p>
          <a:p>
            <a:pPr marL="342900" indent="-342900">
              <a:buFontTx/>
              <a:buAutoNum type="arabicPeriod"/>
            </a:pPr>
            <a:endParaRPr lang="en-US" b="1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4180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31840" y="2708920"/>
            <a:ext cx="18101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MS Mincho" pitchFamily="49" charset="-128"/>
                <a:ea typeface="MS Mincho" pitchFamily="49" charset="-128"/>
              </a:rPr>
              <a:t>ADVERB</a:t>
            </a:r>
          </a:p>
        </p:txBody>
      </p:sp>
    </p:spTree>
    <p:extLst>
      <p:ext uri="{BB962C8B-B14F-4D97-AF65-F5344CB8AC3E}">
        <p14:creationId xmlns:p14="http://schemas.microsoft.com/office/powerpoint/2010/main" val="30040433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232</TotalTime>
  <Words>175</Words>
  <Application>Microsoft Office PowerPoint</Application>
  <PresentationFormat>Экран (4:3)</PresentationFormat>
  <Paragraphs>49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MS Mincho</vt:lpstr>
      <vt:lpstr>Arial</vt:lpstr>
      <vt:lpstr>Trebuchet MS</vt:lpstr>
      <vt:lpstr>Wingdings</vt:lpstr>
      <vt:lpstr>Wingdings 2</vt:lpstr>
      <vt:lpstr>Изящная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Иван Шемякин</cp:lastModifiedBy>
  <cp:revision>34</cp:revision>
  <dcterms:created xsi:type="dcterms:W3CDTF">2015-04-04T16:28:12Z</dcterms:created>
  <dcterms:modified xsi:type="dcterms:W3CDTF">2021-09-13T22:44:24Z</dcterms:modified>
</cp:coreProperties>
</file>