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6" r:id="rId2"/>
    <p:sldId id="258" r:id="rId3"/>
    <p:sldId id="261" r:id="rId4"/>
    <p:sldId id="262" r:id="rId5"/>
    <p:sldId id="263" r:id="rId6"/>
    <p:sldId id="270" r:id="rId7"/>
    <p:sldId id="269" r:id="rId8"/>
    <p:sldId id="273" r:id="rId9"/>
    <p:sldId id="265"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Николай Петров" initials="НП" lastIdx="1" clrIdx="0">
    <p:extLst>
      <p:ext uri="{19B8F6BF-5375-455C-9EA6-DF929625EA0E}">
        <p15:presenceInfo xmlns:p15="http://schemas.microsoft.com/office/powerpoint/2012/main" userId="0e5e615e2265e2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190" autoAdjust="0"/>
  </p:normalViewPr>
  <p:slideViewPr>
    <p:cSldViewPr snapToGrid="0">
      <p:cViewPr varScale="1">
        <p:scale>
          <a:sx n="86" d="100"/>
          <a:sy n="86" d="100"/>
        </p:scale>
        <p:origin x="1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7-25T19:16:56.013" idx="1">
    <p:pos x="7948" y="2424"/>
    <p:text/>
    <p:extLst mod="1">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B74D0-F1CD-4E69-93BF-00D9FCBB2C5C}" type="datetimeFigureOut">
              <a:rPr lang="ru-RU" smtClean="0"/>
              <a:t>26.08.2021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AFBA5-960B-4042-BA98-298B390A6725}" type="slidenum">
              <a:rPr lang="ru-RU" smtClean="0"/>
              <a:t>‹#›</a:t>
            </a:fld>
            <a:endParaRPr lang="ru-RU"/>
          </a:p>
        </p:txBody>
      </p:sp>
    </p:spTree>
    <p:extLst>
      <p:ext uri="{BB962C8B-B14F-4D97-AF65-F5344CB8AC3E}">
        <p14:creationId xmlns:p14="http://schemas.microsoft.com/office/powerpoint/2010/main" val="2017402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EA5A3F-9BE0-4A9D-89DE-CFA16018A7FB}"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FD6B5-1952-4A87-B5C5-81FEC252D39F}" type="slidenum">
              <a:rPr lang="ru-RU" smtClean="0"/>
              <a:t>‹#›</a:t>
            </a:fld>
            <a:endParaRPr lang="ru-RU"/>
          </a:p>
        </p:txBody>
      </p:sp>
    </p:spTree>
    <p:extLst>
      <p:ext uri="{BB962C8B-B14F-4D97-AF65-F5344CB8AC3E}">
        <p14:creationId xmlns:p14="http://schemas.microsoft.com/office/powerpoint/2010/main" val="202389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EA5A3F-9BE0-4A9D-89DE-CFA16018A7FB}"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FD6B5-1952-4A87-B5C5-81FEC252D39F}" type="slidenum">
              <a:rPr lang="ru-RU" smtClean="0"/>
              <a:t>‹#›</a:t>
            </a:fld>
            <a:endParaRPr lang="ru-RU"/>
          </a:p>
        </p:txBody>
      </p:sp>
    </p:spTree>
    <p:extLst>
      <p:ext uri="{BB962C8B-B14F-4D97-AF65-F5344CB8AC3E}">
        <p14:creationId xmlns:p14="http://schemas.microsoft.com/office/powerpoint/2010/main" val="294686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EA5A3F-9BE0-4A9D-89DE-CFA16018A7FB}"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FD6B5-1952-4A87-B5C5-81FEC252D39F}" type="slidenum">
              <a:rPr lang="ru-RU" smtClean="0"/>
              <a:t>‹#›</a:t>
            </a:fld>
            <a:endParaRPr lang="ru-RU"/>
          </a:p>
        </p:txBody>
      </p:sp>
    </p:spTree>
    <p:extLst>
      <p:ext uri="{BB962C8B-B14F-4D97-AF65-F5344CB8AC3E}">
        <p14:creationId xmlns:p14="http://schemas.microsoft.com/office/powerpoint/2010/main" val="129976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EA5A3F-9BE0-4A9D-89DE-CFA16018A7FB}"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FD6B5-1952-4A87-B5C5-81FEC252D39F}" type="slidenum">
              <a:rPr lang="ru-RU" smtClean="0"/>
              <a:t>‹#›</a:t>
            </a:fld>
            <a:endParaRPr lang="ru-RU"/>
          </a:p>
        </p:txBody>
      </p:sp>
    </p:spTree>
    <p:extLst>
      <p:ext uri="{BB962C8B-B14F-4D97-AF65-F5344CB8AC3E}">
        <p14:creationId xmlns:p14="http://schemas.microsoft.com/office/powerpoint/2010/main" val="57224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EA5A3F-9BE0-4A9D-89DE-CFA16018A7FB}"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4FD6B5-1952-4A87-B5C5-81FEC252D39F}" type="slidenum">
              <a:rPr lang="ru-RU" smtClean="0"/>
              <a:t>‹#›</a:t>
            </a:fld>
            <a:endParaRPr lang="ru-RU"/>
          </a:p>
        </p:txBody>
      </p:sp>
    </p:spTree>
    <p:extLst>
      <p:ext uri="{BB962C8B-B14F-4D97-AF65-F5344CB8AC3E}">
        <p14:creationId xmlns:p14="http://schemas.microsoft.com/office/powerpoint/2010/main" val="208904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EA5A3F-9BE0-4A9D-89DE-CFA16018A7FB}" type="datetimeFigureOut">
              <a:rPr lang="ru-RU" smtClean="0"/>
              <a:t>26.08.2021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4FD6B5-1952-4A87-B5C5-81FEC252D39F}" type="slidenum">
              <a:rPr lang="ru-RU" smtClean="0"/>
              <a:t>‹#›</a:t>
            </a:fld>
            <a:endParaRPr lang="ru-RU"/>
          </a:p>
        </p:txBody>
      </p:sp>
    </p:spTree>
    <p:extLst>
      <p:ext uri="{BB962C8B-B14F-4D97-AF65-F5344CB8AC3E}">
        <p14:creationId xmlns:p14="http://schemas.microsoft.com/office/powerpoint/2010/main" val="29955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EA5A3F-9BE0-4A9D-89DE-CFA16018A7FB}" type="datetimeFigureOut">
              <a:rPr lang="ru-RU" smtClean="0"/>
              <a:t>26.08.2021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C4FD6B5-1952-4A87-B5C5-81FEC252D39F}" type="slidenum">
              <a:rPr lang="ru-RU" smtClean="0"/>
              <a:t>‹#›</a:t>
            </a:fld>
            <a:endParaRPr lang="ru-RU"/>
          </a:p>
        </p:txBody>
      </p:sp>
    </p:spTree>
    <p:extLst>
      <p:ext uri="{BB962C8B-B14F-4D97-AF65-F5344CB8AC3E}">
        <p14:creationId xmlns:p14="http://schemas.microsoft.com/office/powerpoint/2010/main" val="173714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ru-RU" dirty="0" smtClean="0"/>
              <a:t>                     Проект «Бисер»</a:t>
            </a:r>
            <a:endParaRPr lang="en-US" dirty="0"/>
          </a:p>
        </p:txBody>
      </p:sp>
      <p:sp>
        <p:nvSpPr>
          <p:cNvPr id="3" name="Date Placeholder 2"/>
          <p:cNvSpPr>
            <a:spLocks noGrp="1"/>
          </p:cNvSpPr>
          <p:nvPr>
            <p:ph type="dt" sz="half" idx="10"/>
          </p:nvPr>
        </p:nvSpPr>
        <p:spPr/>
        <p:txBody>
          <a:bodyPr/>
          <a:lstStyle/>
          <a:p>
            <a:fld id="{CBEA5A3F-9BE0-4A9D-89DE-CFA16018A7FB}" type="datetimeFigureOut">
              <a:rPr lang="ru-RU" smtClean="0"/>
              <a:t>26.08.2021</a:t>
            </a:fld>
            <a:endParaRPr lang="ru-RU"/>
          </a:p>
        </p:txBody>
      </p:sp>
      <p:sp>
        <p:nvSpPr>
          <p:cNvPr id="4" name="Footer Placeholder 3"/>
          <p:cNvSpPr>
            <a:spLocks noGrp="1"/>
          </p:cNvSpPr>
          <p:nvPr>
            <p:ph type="ftr" sz="quarter" idx="11"/>
          </p:nvPr>
        </p:nvSpPr>
        <p:spPr/>
        <p:txBody>
          <a:bodyPr/>
          <a:lstStyle/>
          <a:p>
            <a:r>
              <a:rPr lang="ru-RU" dirty="0" smtClean="0"/>
              <a:t>Автор: Петрова Ольга Васильевна, воспитатель МБДОУ №4 «Солнышко»</a:t>
            </a:r>
            <a:endParaRPr lang="ru-RU" dirty="0"/>
          </a:p>
        </p:txBody>
      </p:sp>
      <p:sp>
        <p:nvSpPr>
          <p:cNvPr id="5" name="Slide Number Placeholder 4"/>
          <p:cNvSpPr>
            <a:spLocks noGrp="1"/>
          </p:cNvSpPr>
          <p:nvPr>
            <p:ph type="sldNum" sz="quarter" idx="12"/>
          </p:nvPr>
        </p:nvSpPr>
        <p:spPr/>
        <p:txBody>
          <a:bodyPr/>
          <a:lstStyle/>
          <a:p>
            <a:fld id="{8C4FD6B5-1952-4A87-B5C5-81FEC252D39F}" type="slidenum">
              <a:rPr lang="ru-RU" smtClean="0"/>
              <a:t>‹#›</a:t>
            </a:fld>
            <a:endParaRPr lang="ru-RU"/>
          </a:p>
        </p:txBody>
      </p:sp>
    </p:spTree>
    <p:extLst>
      <p:ext uri="{BB962C8B-B14F-4D97-AF65-F5344CB8AC3E}">
        <p14:creationId xmlns:p14="http://schemas.microsoft.com/office/powerpoint/2010/main" val="38844904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A5A3F-9BE0-4A9D-89DE-CFA16018A7FB}" type="datetimeFigureOut">
              <a:rPr lang="ru-RU" smtClean="0"/>
              <a:t>26.08.2021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C4FD6B5-1952-4A87-B5C5-81FEC252D39F}" type="slidenum">
              <a:rPr lang="ru-RU" smtClean="0"/>
              <a:t>‹#›</a:t>
            </a:fld>
            <a:endParaRPr lang="ru-RU"/>
          </a:p>
        </p:txBody>
      </p:sp>
    </p:spTree>
    <p:extLst>
      <p:ext uri="{BB962C8B-B14F-4D97-AF65-F5344CB8AC3E}">
        <p14:creationId xmlns:p14="http://schemas.microsoft.com/office/powerpoint/2010/main" val="166782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EA5A3F-9BE0-4A9D-89DE-CFA16018A7FB}" type="datetimeFigureOut">
              <a:rPr lang="ru-RU" smtClean="0"/>
              <a:t>26.08.2021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4FD6B5-1952-4A87-B5C5-81FEC252D39F}" type="slidenum">
              <a:rPr lang="ru-RU" smtClean="0"/>
              <a:t>‹#›</a:t>
            </a:fld>
            <a:endParaRPr lang="ru-RU"/>
          </a:p>
        </p:txBody>
      </p:sp>
    </p:spTree>
    <p:extLst>
      <p:ext uri="{BB962C8B-B14F-4D97-AF65-F5344CB8AC3E}">
        <p14:creationId xmlns:p14="http://schemas.microsoft.com/office/powerpoint/2010/main" val="159667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EA5A3F-9BE0-4A9D-89DE-CFA16018A7FB}" type="datetimeFigureOut">
              <a:rPr lang="ru-RU" smtClean="0"/>
              <a:t>26.08.2021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4FD6B5-1952-4A87-B5C5-81FEC252D39F}" type="slidenum">
              <a:rPr lang="ru-RU" smtClean="0"/>
              <a:t>‹#›</a:t>
            </a:fld>
            <a:endParaRPr lang="ru-RU"/>
          </a:p>
        </p:txBody>
      </p:sp>
    </p:spTree>
    <p:extLst>
      <p:ext uri="{BB962C8B-B14F-4D97-AF65-F5344CB8AC3E}">
        <p14:creationId xmlns:p14="http://schemas.microsoft.com/office/powerpoint/2010/main" val="427800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A5A3F-9BE0-4A9D-89DE-CFA16018A7FB}" type="datetimeFigureOut">
              <a:rPr lang="ru-RU" smtClean="0"/>
              <a:t>26.08.2021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FD6B5-1952-4A87-B5C5-81FEC252D39F}" type="slidenum">
              <a:rPr lang="ru-RU" smtClean="0"/>
              <a:t>‹#›</a:t>
            </a:fld>
            <a:endParaRPr lang="ru-RU"/>
          </a:p>
        </p:txBody>
      </p:sp>
    </p:spTree>
    <p:extLst>
      <p:ext uri="{BB962C8B-B14F-4D97-AF65-F5344CB8AC3E}">
        <p14:creationId xmlns:p14="http://schemas.microsoft.com/office/powerpoint/2010/main" val="4248128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Заголовок 2"/>
          <p:cNvSpPr>
            <a:spLocks noGrp="1"/>
          </p:cNvSpPr>
          <p:nvPr>
            <p:ph type="title"/>
          </p:nvPr>
        </p:nvSpPr>
        <p:spPr>
          <a:xfrm>
            <a:off x="-793376" y="1709738"/>
            <a:ext cx="12140826" cy="2790825"/>
          </a:xfrm>
        </p:spPr>
        <p:txBody>
          <a:bodyPr/>
          <a:lstStyle/>
          <a:p>
            <a:r>
              <a:rPr lang="ru-RU" b="1" dirty="0" smtClean="0">
                <a:solidFill>
                  <a:srgbClr val="7030A0"/>
                </a:solidFill>
              </a:rPr>
              <a:t>            Проект «Бисер»</a:t>
            </a:r>
            <a:endParaRPr lang="ru-RU" b="1" dirty="0">
              <a:solidFill>
                <a:srgbClr val="7030A0"/>
              </a:solidFill>
            </a:endParaRPr>
          </a:p>
        </p:txBody>
      </p:sp>
      <p:sp>
        <p:nvSpPr>
          <p:cNvPr id="4" name="Текст 3"/>
          <p:cNvSpPr>
            <a:spLocks noGrp="1"/>
          </p:cNvSpPr>
          <p:nvPr>
            <p:ph type="body" idx="1"/>
          </p:nvPr>
        </p:nvSpPr>
        <p:spPr>
          <a:xfrm>
            <a:off x="831850" y="5530851"/>
            <a:ext cx="10515600" cy="812799"/>
          </a:xfrm>
        </p:spPr>
        <p:txBody>
          <a:bodyPr>
            <a:noAutofit/>
          </a:bodyPr>
          <a:lstStyle/>
          <a:p>
            <a:r>
              <a:rPr lang="ru-RU" sz="2800" dirty="0" smtClean="0">
                <a:solidFill>
                  <a:srgbClr val="00B050"/>
                </a:solidFill>
              </a:rPr>
              <a:t>Автор: Петрова Ольга Васильевна, </a:t>
            </a:r>
          </a:p>
          <a:p>
            <a:r>
              <a:rPr lang="ru-RU" sz="2800" dirty="0" smtClean="0">
                <a:solidFill>
                  <a:srgbClr val="00B050"/>
                </a:solidFill>
              </a:rPr>
              <a:t>воспитатель МБДОУ №4 «Солнышко»</a:t>
            </a:r>
            <a:endParaRPr lang="ru-RU" sz="2800" dirty="0">
              <a:solidFill>
                <a:srgbClr val="00B050"/>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748" y="3429000"/>
            <a:ext cx="5028078" cy="3375212"/>
          </a:xfrm>
          <a:prstGeom prst="rect">
            <a:avLst/>
          </a:prstGeom>
        </p:spPr>
      </p:pic>
    </p:spTree>
    <p:extLst>
      <p:ext uri="{BB962C8B-B14F-4D97-AF65-F5344CB8AC3E}">
        <p14:creationId xmlns:p14="http://schemas.microsoft.com/office/powerpoint/2010/main" val="4237490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37"/>
            <a:ext cx="12192000" cy="6866737"/>
          </a:xfrm>
          <a:prstGeom prst="rect">
            <a:avLst/>
          </a:prstGeom>
        </p:spPr>
      </p:pic>
      <p:sp>
        <p:nvSpPr>
          <p:cNvPr id="3" name="TextBox 2"/>
          <p:cNvSpPr txBox="1"/>
          <p:nvPr/>
        </p:nvSpPr>
        <p:spPr>
          <a:xfrm>
            <a:off x="644577" y="793141"/>
            <a:ext cx="26976658" cy="5262979"/>
          </a:xfrm>
          <a:prstGeom prst="rect">
            <a:avLst/>
          </a:prstGeom>
          <a:noFill/>
        </p:spPr>
        <p:txBody>
          <a:bodyPr wrap="square" rtlCol="0">
            <a:spAutoFit/>
          </a:bodyPr>
          <a:lstStyle/>
          <a:p>
            <a:r>
              <a:rPr lang="ru-RU" sz="4800" dirty="0" smtClean="0">
                <a:solidFill>
                  <a:srgbClr val="7030A0"/>
                </a:solidFill>
              </a:rPr>
              <a:t>                 </a:t>
            </a:r>
            <a:r>
              <a:rPr lang="ru-RU" sz="4800" b="1" dirty="0" smtClean="0">
                <a:solidFill>
                  <a:srgbClr val="7030A0"/>
                </a:solidFill>
              </a:rPr>
              <a:t>Паспорт проекта:</a:t>
            </a:r>
            <a:endParaRPr lang="ru-RU" sz="4800" dirty="0" smtClean="0">
              <a:solidFill>
                <a:srgbClr val="7030A0"/>
              </a:solidFill>
            </a:endParaRPr>
          </a:p>
          <a:p>
            <a:r>
              <a:rPr lang="ru-RU" sz="4800" dirty="0" smtClean="0">
                <a:solidFill>
                  <a:srgbClr val="7030A0"/>
                </a:solidFill>
              </a:rPr>
              <a:t>Продолжительность: краткосрочный</a:t>
            </a:r>
          </a:p>
          <a:p>
            <a:r>
              <a:rPr lang="ru-RU" sz="4800" dirty="0" smtClean="0">
                <a:solidFill>
                  <a:srgbClr val="7030A0"/>
                </a:solidFill>
              </a:rPr>
              <a:t>Вид проекта: групповой</a:t>
            </a:r>
          </a:p>
          <a:p>
            <a:r>
              <a:rPr lang="ru-RU" sz="4800" dirty="0" smtClean="0">
                <a:solidFill>
                  <a:srgbClr val="7030A0"/>
                </a:solidFill>
              </a:rPr>
              <a:t>Тип проекта: познавательно – творческий</a:t>
            </a:r>
          </a:p>
          <a:p>
            <a:r>
              <a:rPr lang="ru-RU" sz="4800" dirty="0" smtClean="0">
                <a:solidFill>
                  <a:srgbClr val="7030A0"/>
                </a:solidFill>
              </a:rPr>
              <a:t>Участники проекта: воспитатели,</a:t>
            </a:r>
          </a:p>
          <a:p>
            <a:r>
              <a:rPr lang="ru-RU" sz="4800" dirty="0" smtClean="0">
                <a:solidFill>
                  <a:srgbClr val="7030A0"/>
                </a:solidFill>
              </a:rPr>
              <a:t> воспитанники </a:t>
            </a:r>
            <a:r>
              <a:rPr lang="ru-RU" sz="4800" dirty="0" smtClean="0">
                <a:solidFill>
                  <a:srgbClr val="7030A0"/>
                </a:solidFill>
              </a:rPr>
              <a:t>средней </a:t>
            </a:r>
            <a:r>
              <a:rPr lang="ru-RU" sz="4800" dirty="0" smtClean="0">
                <a:solidFill>
                  <a:srgbClr val="7030A0"/>
                </a:solidFill>
              </a:rPr>
              <a:t>группы,</a:t>
            </a:r>
          </a:p>
          <a:p>
            <a:r>
              <a:rPr lang="ru-RU" sz="4800" dirty="0" smtClean="0">
                <a:solidFill>
                  <a:srgbClr val="7030A0"/>
                </a:solidFill>
              </a:rPr>
              <a:t> родители </a:t>
            </a:r>
          </a:p>
        </p:txBody>
      </p:sp>
    </p:spTree>
    <p:extLst>
      <p:ext uri="{BB962C8B-B14F-4D97-AF65-F5344CB8AC3E}">
        <p14:creationId xmlns:p14="http://schemas.microsoft.com/office/powerpoint/2010/main" val="3031037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42"/>
            <a:ext cx="12192000" cy="6855058"/>
          </a:xfrm>
          <a:prstGeom prst="rect">
            <a:avLst/>
          </a:prstGeom>
          <a:ln>
            <a:solidFill>
              <a:srgbClr val="0066FF"/>
            </a:solidFill>
          </a:ln>
        </p:spPr>
      </p:pic>
      <p:sp>
        <p:nvSpPr>
          <p:cNvPr id="3" name="Заголовок 2"/>
          <p:cNvSpPr>
            <a:spLocks noGrp="1"/>
          </p:cNvSpPr>
          <p:nvPr>
            <p:ph type="title"/>
          </p:nvPr>
        </p:nvSpPr>
        <p:spPr>
          <a:xfrm>
            <a:off x="1960563" y="628651"/>
            <a:ext cx="10515600" cy="671512"/>
          </a:xfrm>
        </p:spPr>
        <p:txBody>
          <a:bodyPr>
            <a:normAutofit fontScale="90000"/>
          </a:bodyPr>
          <a:lstStyle/>
          <a:p>
            <a:r>
              <a:rPr lang="ru-RU" sz="5400" b="1" dirty="0" smtClean="0">
                <a:solidFill>
                  <a:srgbClr val="C00000"/>
                </a:solidFill>
              </a:rPr>
              <a:t>Актуальность проекта:</a:t>
            </a:r>
            <a:endParaRPr lang="ru-RU" sz="5400" b="1" dirty="0">
              <a:solidFill>
                <a:srgbClr val="C00000"/>
              </a:solidFill>
            </a:endParaRPr>
          </a:p>
        </p:txBody>
      </p:sp>
      <p:sp>
        <p:nvSpPr>
          <p:cNvPr id="4" name="Текст 3"/>
          <p:cNvSpPr>
            <a:spLocks noGrp="1"/>
          </p:cNvSpPr>
          <p:nvPr>
            <p:ph type="body" idx="1"/>
          </p:nvPr>
        </p:nvSpPr>
        <p:spPr>
          <a:xfrm>
            <a:off x="728663" y="1414463"/>
            <a:ext cx="7715249" cy="4789487"/>
          </a:xfrm>
        </p:spPr>
        <p:txBody>
          <a:bodyPr>
            <a:normAutofit/>
          </a:bodyPr>
          <a:lstStyle/>
          <a:p>
            <a:r>
              <a:rPr lang="ru-RU" sz="2800" dirty="0" smtClean="0">
                <a:solidFill>
                  <a:srgbClr val="C00000"/>
                </a:solidFill>
              </a:rPr>
              <a:t>  Тема проекта возникла в результате проекта «Семейные традиции. Коллекционирование». Дети совместно с родителями и педагогами создали выставки различных коллекций. Но наиболее всех заинтересовала выставка изделий из бисера. Продолжили дальше собирать и пополнять эту выставку. Это были деревья и цветы из бисера, бусы, браслеты, заколки и др. Дети нашей группы заинтересовались бисером, его историей, происхождением, его разнообразием, где можно его использовать и научиться делать поделки из бисера.</a:t>
            </a:r>
            <a:endParaRPr lang="ru-RU" sz="2800" dirty="0">
              <a:solidFill>
                <a:srgbClr val="C00000"/>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132839" y="1939726"/>
            <a:ext cx="5575295" cy="2953146"/>
          </a:xfrm>
          <a:prstGeom prst="rect">
            <a:avLst/>
          </a:prstGeom>
        </p:spPr>
      </p:pic>
    </p:spTree>
    <p:extLst>
      <p:ext uri="{BB962C8B-B14F-4D97-AF65-F5344CB8AC3E}">
        <p14:creationId xmlns:p14="http://schemas.microsoft.com/office/powerpoint/2010/main" val="29366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Заголовок 2"/>
          <p:cNvSpPr>
            <a:spLocks noGrp="1"/>
          </p:cNvSpPr>
          <p:nvPr>
            <p:ph type="title"/>
          </p:nvPr>
        </p:nvSpPr>
        <p:spPr>
          <a:xfrm>
            <a:off x="1446213" y="-1426369"/>
            <a:ext cx="10515600" cy="2852737"/>
          </a:xfrm>
        </p:spPr>
        <p:txBody>
          <a:bodyPr>
            <a:normAutofit/>
          </a:bodyPr>
          <a:lstStyle/>
          <a:p>
            <a:r>
              <a:rPr lang="ru-RU" sz="5400" b="1" dirty="0" smtClean="0">
                <a:solidFill>
                  <a:srgbClr val="00B050"/>
                </a:solidFill>
              </a:rPr>
              <a:t>           Цель проекта:</a:t>
            </a:r>
            <a:endParaRPr lang="ru-RU" sz="5400" b="1" dirty="0">
              <a:solidFill>
                <a:srgbClr val="00B050"/>
              </a:solidFill>
            </a:endParaRPr>
          </a:p>
        </p:txBody>
      </p:sp>
      <p:sp>
        <p:nvSpPr>
          <p:cNvPr id="4" name="Текст 3"/>
          <p:cNvSpPr>
            <a:spLocks noGrp="1"/>
          </p:cNvSpPr>
          <p:nvPr>
            <p:ph type="body" idx="1"/>
          </p:nvPr>
        </p:nvSpPr>
        <p:spPr>
          <a:xfrm>
            <a:off x="838200" y="1891903"/>
            <a:ext cx="10515600" cy="1500187"/>
          </a:xfrm>
        </p:spPr>
        <p:txBody>
          <a:bodyPr>
            <a:normAutofit/>
          </a:bodyPr>
          <a:lstStyle/>
          <a:p>
            <a:r>
              <a:rPr lang="ru-RU" sz="4400" dirty="0" smtClean="0">
                <a:solidFill>
                  <a:srgbClr val="00B050"/>
                </a:solidFill>
              </a:rPr>
              <a:t>Ознакомление детей с бисером и его использованием.</a:t>
            </a:r>
            <a:endParaRPr lang="ru-RU" sz="4400" dirty="0">
              <a:solidFill>
                <a:srgbClr val="00B050"/>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588" y="2986088"/>
            <a:ext cx="5314949" cy="317182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2302" y="3392090"/>
            <a:ext cx="3318986" cy="2765822"/>
          </a:xfrm>
          <a:prstGeom prst="rect">
            <a:avLst/>
          </a:prstGeom>
        </p:spPr>
      </p:pic>
    </p:spTree>
    <p:extLst>
      <p:ext uri="{BB962C8B-B14F-4D97-AF65-F5344CB8AC3E}">
        <p14:creationId xmlns:p14="http://schemas.microsoft.com/office/powerpoint/2010/main" val="830213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1"/>
            <a:ext cx="12192000" cy="7046912"/>
          </a:xfrm>
          <a:prstGeom prst="rect">
            <a:avLst/>
          </a:prstGeom>
        </p:spPr>
      </p:pic>
      <p:sp>
        <p:nvSpPr>
          <p:cNvPr id="3" name="Заголовок 2"/>
          <p:cNvSpPr>
            <a:spLocks noGrp="1"/>
          </p:cNvSpPr>
          <p:nvPr>
            <p:ph type="title"/>
          </p:nvPr>
        </p:nvSpPr>
        <p:spPr>
          <a:xfrm>
            <a:off x="831850" y="1709739"/>
            <a:ext cx="10515600" cy="133350"/>
          </a:xfrm>
        </p:spPr>
        <p:txBody>
          <a:bodyPr>
            <a:normAutofit fontScale="90000"/>
          </a:bodyPr>
          <a:lstStyle/>
          <a:p>
            <a:r>
              <a:rPr lang="ru-RU" dirty="0" smtClean="0"/>
              <a:t>            </a:t>
            </a:r>
            <a:r>
              <a:rPr lang="ru-RU" b="1" dirty="0" smtClean="0">
                <a:solidFill>
                  <a:srgbClr val="FFC000"/>
                </a:solidFill>
              </a:rPr>
              <a:t>Задачи проекта:</a:t>
            </a:r>
            <a:endParaRPr lang="ru-RU" b="1" dirty="0">
              <a:solidFill>
                <a:srgbClr val="FFC000"/>
              </a:solidFill>
            </a:endParaRPr>
          </a:p>
        </p:txBody>
      </p:sp>
      <p:sp>
        <p:nvSpPr>
          <p:cNvPr id="4" name="Текст 3"/>
          <p:cNvSpPr>
            <a:spLocks noGrp="1"/>
          </p:cNvSpPr>
          <p:nvPr>
            <p:ph type="body" idx="1"/>
          </p:nvPr>
        </p:nvSpPr>
        <p:spPr>
          <a:xfrm>
            <a:off x="974725" y="1843090"/>
            <a:ext cx="10515600" cy="4672010"/>
          </a:xfrm>
        </p:spPr>
        <p:txBody>
          <a:bodyPr>
            <a:normAutofit/>
          </a:bodyPr>
          <a:lstStyle/>
          <a:p>
            <a:pPr marL="342900" indent="-342900">
              <a:buFontTx/>
              <a:buChar char="-"/>
            </a:pPr>
            <a:r>
              <a:rPr lang="ru-RU" sz="2800" dirty="0" smtClean="0">
                <a:solidFill>
                  <a:srgbClr val="FFC000"/>
                </a:solidFill>
              </a:rPr>
              <a:t>Познакомить детей с бисером, его разнообразием, применение бисера в качестве декорирования картин, объемных поделок из бисера, в сборе бус, браслетов;</a:t>
            </a:r>
          </a:p>
          <a:p>
            <a:pPr marL="342900" indent="-342900">
              <a:buFontTx/>
              <a:buChar char="-"/>
            </a:pPr>
            <a:r>
              <a:rPr lang="ru-RU" sz="2800" dirty="0" smtClean="0">
                <a:solidFill>
                  <a:srgbClr val="FFC000"/>
                </a:solidFill>
              </a:rPr>
              <a:t>Сформировать представления детей об истории бисера, его промышленным производством;</a:t>
            </a:r>
          </a:p>
          <a:p>
            <a:pPr marL="342900" indent="-342900">
              <a:buFontTx/>
              <a:buChar char="-"/>
            </a:pPr>
            <a:r>
              <a:rPr lang="ru-RU" sz="2800" dirty="0" smtClean="0">
                <a:solidFill>
                  <a:srgbClr val="FFC000"/>
                </a:solidFill>
              </a:rPr>
              <a:t>Познакомить с элементами </a:t>
            </a:r>
            <a:r>
              <a:rPr lang="ru-RU" sz="2800" dirty="0" err="1" smtClean="0">
                <a:solidFill>
                  <a:srgbClr val="FFC000"/>
                </a:solidFill>
              </a:rPr>
              <a:t>бисероплетения</a:t>
            </a:r>
            <a:r>
              <a:rPr lang="ru-RU" sz="2800" dirty="0" smtClean="0">
                <a:solidFill>
                  <a:srgbClr val="FFC000"/>
                </a:solidFill>
              </a:rPr>
              <a:t>;</a:t>
            </a:r>
            <a:endParaRPr lang="ru-RU" sz="2800" dirty="0">
              <a:solidFill>
                <a:srgbClr val="FFC000"/>
              </a:solidFill>
            </a:endParaRPr>
          </a:p>
          <a:p>
            <a:pPr marL="342900" indent="-342900">
              <a:buFontTx/>
              <a:buChar char="-"/>
            </a:pPr>
            <a:r>
              <a:rPr lang="ru-RU" sz="2800" dirty="0" smtClean="0">
                <a:solidFill>
                  <a:srgbClr val="FFC000"/>
                </a:solidFill>
              </a:rPr>
              <a:t>Развивать творческие умения, необходимые в художественном творчестве;</a:t>
            </a:r>
          </a:p>
          <a:p>
            <a:r>
              <a:rPr lang="ru-RU" sz="2800" dirty="0" smtClean="0">
                <a:solidFill>
                  <a:srgbClr val="FFC000"/>
                </a:solidFill>
              </a:rPr>
              <a:t>-    Вызвать интерес и эмоциональный отклик от искусства      </a:t>
            </a:r>
            <a:r>
              <a:rPr lang="ru-RU" sz="2800" dirty="0" err="1" smtClean="0">
                <a:solidFill>
                  <a:srgbClr val="FFC000"/>
                </a:solidFill>
              </a:rPr>
              <a:t>бисероплетения</a:t>
            </a:r>
            <a:r>
              <a:rPr lang="ru-RU" sz="2800" dirty="0" smtClean="0">
                <a:solidFill>
                  <a:srgbClr val="FFC000"/>
                </a:solidFill>
              </a:rPr>
              <a:t>.</a:t>
            </a:r>
          </a:p>
        </p:txBody>
      </p:sp>
    </p:spTree>
    <p:extLst>
      <p:ext uri="{BB962C8B-B14F-4D97-AF65-F5344CB8AC3E}">
        <p14:creationId xmlns:p14="http://schemas.microsoft.com/office/powerpoint/2010/main" val="1329002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9173"/>
          </a:xfrm>
          <a:prstGeom prst="rect">
            <a:avLst/>
          </a:prstGeom>
        </p:spPr>
      </p:pic>
      <p:sp>
        <p:nvSpPr>
          <p:cNvPr id="3" name="Заголовок 2"/>
          <p:cNvSpPr>
            <a:spLocks noGrp="1"/>
          </p:cNvSpPr>
          <p:nvPr>
            <p:ph type="title"/>
          </p:nvPr>
        </p:nvSpPr>
        <p:spPr>
          <a:xfrm>
            <a:off x="838200" y="578224"/>
            <a:ext cx="6019800" cy="5701552"/>
          </a:xfrm>
        </p:spPr>
        <p:txBody>
          <a:bodyPr>
            <a:normAutofit/>
          </a:bodyPr>
          <a:lstStyle/>
          <a:p>
            <a:r>
              <a:rPr lang="ru-RU" sz="2000" dirty="0" smtClean="0">
                <a:solidFill>
                  <a:srgbClr val="002060"/>
                </a:solidFill>
              </a:rPr>
              <a:t>   </a:t>
            </a:r>
            <a:r>
              <a:rPr lang="ru-RU" sz="2000" dirty="0" smtClean="0">
                <a:solidFill>
                  <a:srgbClr val="002060"/>
                </a:solidFill>
                <a:latin typeface="Times New Roman" panose="02020603050405020304" pitchFamily="18" charset="0"/>
                <a:cs typeface="Times New Roman" panose="02020603050405020304" pitchFamily="18" charset="0"/>
              </a:rPr>
              <a:t>  В связи с промышленными и индустриальными революциями, которые огромной волной захлестнули всю Европу в 19 столетии, были созданы машины по производству бисера. В результате технологический процесс стал довольно простым и дешевым. Уже не нужно было варить стекло в огромных котлах, а затем вытягивать или выдувать. В качестве отрубной части стали использоваться промышленная гильотина, которая позволила обрезать сразу несколько трубочек. Что касается металлического бисера, то впервые он был произведен во Франции. Технология его производства аналогична производству обыкновенного стеклянного бисера, только в качестве исходного используется металл.</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  Что же касается изделий из бисера, то им украшали разнообразные предметы искусства и не только. Это была как продукция Фаберже, так и повседневная одежда и предметы декора. Переливаясь на солнце, от него не возможно было оторвать глаз.</a:t>
            </a:r>
            <a:endParaRPr lang="ru-RU" sz="2000" dirty="0">
              <a:solidFill>
                <a:srgbClr val="002060"/>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340" y="578224"/>
            <a:ext cx="2941320" cy="2040453"/>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7640" y="2889885"/>
            <a:ext cx="3474720" cy="3389891"/>
          </a:xfrm>
          <a:prstGeom prst="rect">
            <a:avLst/>
          </a:prstGeom>
        </p:spPr>
      </p:pic>
    </p:spTree>
    <p:extLst>
      <p:ext uri="{BB962C8B-B14F-4D97-AF65-F5344CB8AC3E}">
        <p14:creationId xmlns:p14="http://schemas.microsoft.com/office/powerpoint/2010/main" val="389664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78"/>
            <a:ext cx="12192000" cy="692207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568" y="2140373"/>
            <a:ext cx="3308537" cy="412982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035" y="1519517"/>
            <a:ext cx="3563471" cy="3052483"/>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817" y="1124814"/>
            <a:ext cx="2948156" cy="3935940"/>
          </a:xfrm>
          <a:prstGeom prst="rect">
            <a:avLst/>
          </a:prstGeom>
        </p:spPr>
      </p:pic>
    </p:spTree>
    <p:extLst>
      <p:ext uri="{BB962C8B-B14F-4D97-AF65-F5344CB8AC3E}">
        <p14:creationId xmlns:p14="http://schemas.microsoft.com/office/powerpoint/2010/main" val="283534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9173"/>
          </a:xfrm>
          <a:prstGeom prst="rect">
            <a:avLst/>
          </a:prstGeom>
        </p:spPr>
      </p:pic>
      <p:sp>
        <p:nvSpPr>
          <p:cNvPr id="3" name="Заголовок 2"/>
          <p:cNvSpPr>
            <a:spLocks noGrp="1"/>
          </p:cNvSpPr>
          <p:nvPr>
            <p:ph type="title"/>
          </p:nvPr>
        </p:nvSpPr>
        <p:spPr>
          <a:xfrm>
            <a:off x="838200" y="551329"/>
            <a:ext cx="6638365" cy="5661212"/>
          </a:xfrm>
        </p:spPr>
        <p:txBody>
          <a:bodyPr>
            <a:normAutofit/>
          </a:bodyPr>
          <a:lstStyle/>
          <a:p>
            <a:r>
              <a:rPr lang="ru-RU" sz="2000" dirty="0" smtClean="0">
                <a:latin typeface="Times New Roman" panose="02020603050405020304" pitchFamily="18" charset="0"/>
                <a:cs typeface="Times New Roman" panose="02020603050405020304" pitchFamily="18" charset="0"/>
              </a:rPr>
              <a:t>    Бисер – это небольшого размера декоративные предметы, имеющие небольшое отверстие, предназначенное для продевания проволоки или лески. Бисер появился еще задолго до начала нашей эры. Человек всегда хотел привлечь к себе внимание, поэтому зачастую изготавливал разнообразные украшения из блестящих камушков, вулканического стекла, драгоценных металлов и жемчуга. Первые доказательства использования бисера относятся к Древнему Египту, около 4 тысячелетий назад, по сами находки были сделаны еще раньше, на местах стоянки первобытных людей. Правда говоря, он существенно отличался своим внешним видом от найденного на территории Древнего Египта. Существует огромное количество разновидностей бисера, в зависимости от того материала, из которого он изготовлен, например стеклярус, парчовый, металлический, мраморный и множество других. Все они были получены путем смешивания различных компонентов. Например, для придания синего цвета в качестве добавки используют порошок магнезия.</a:t>
            </a:r>
            <a:endParaRPr lang="ru-RU"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393" y="738536"/>
            <a:ext cx="2466975" cy="184785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620034" y="2442918"/>
            <a:ext cx="3675461" cy="3962395"/>
          </a:xfrm>
          <a:prstGeom prst="rect">
            <a:avLst/>
          </a:prstGeom>
        </p:spPr>
      </p:pic>
    </p:spTree>
    <p:extLst>
      <p:ext uri="{BB962C8B-B14F-4D97-AF65-F5344CB8AC3E}">
        <p14:creationId xmlns:p14="http://schemas.microsoft.com/office/powerpoint/2010/main" val="424032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1"/>
            <a:ext cx="12192000" cy="686072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16" y="655143"/>
            <a:ext cx="5511502" cy="306138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8106" y="2921701"/>
            <a:ext cx="5526741" cy="3203155"/>
          </a:xfrm>
          <a:prstGeom prst="rect">
            <a:avLst/>
          </a:prstGeom>
        </p:spPr>
      </p:pic>
    </p:spTree>
    <p:extLst>
      <p:ext uri="{BB962C8B-B14F-4D97-AF65-F5344CB8AC3E}">
        <p14:creationId xmlns:p14="http://schemas.microsoft.com/office/powerpoint/2010/main" val="1327644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336</TotalTime>
  <Words>455</Words>
  <Application>Microsoft Office PowerPoint</Application>
  <PresentationFormat>Широкоэкранный</PresentationFormat>
  <Paragraphs>22</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Office Theme</vt:lpstr>
      <vt:lpstr>            Проект «Бисер»</vt:lpstr>
      <vt:lpstr>Презентация PowerPoint</vt:lpstr>
      <vt:lpstr>Актуальность проекта:</vt:lpstr>
      <vt:lpstr>           Цель проекта:</vt:lpstr>
      <vt:lpstr>            Задачи проекта:</vt:lpstr>
      <vt:lpstr>     В связи с промышленными и индустриальными революциями, которые огромной волной захлестнули всю Европу в 19 столетии, были созданы машины по производству бисера. В результате технологический процесс стал довольно простым и дешевым. Уже не нужно было варить стекло в огромных котлах, а затем вытягивать или выдувать. В качестве отрубной части стали использоваться промышленная гильотина, которая позволила обрезать сразу несколько трубочек. Что касается металлического бисера, то впервые он был произведен во Франции. Технология его производства аналогична производству обыкновенного стеклянного бисера, только в качестве исходного используется металл.    Что же касается изделий из бисера, то им украшали разнообразные предметы искусства и не только. Это была как продукция Фаберже, так и повседневная одежда и предметы декора. Переливаясь на солнце, от него не возможно было оторвать глаз.</vt:lpstr>
      <vt:lpstr>Презентация PowerPoint</vt:lpstr>
      <vt:lpstr>    Бисер – это небольшого размера декоративные предметы, имеющие небольшое отверстие, предназначенное для продевания проволоки или лески. Бисер появился еще задолго до начала нашей эры. Человек всегда хотел привлечь к себе внимание, поэтому зачастую изготавливал разнообразные украшения из блестящих камушков, вулканического стекла, драгоценных металлов и жемчуга. Первые доказательства использования бисера относятся к Древнему Египту, около 4 тысячелетий назад, по сами находки были сделаны еще раньше, на местах стоянки первобытных людей. Правда говоря, он существенно отличался своим внешним видом от найденного на территории Древнего Египта. Существует огромное количество разновидностей бисера, в зависимости от того материала, из которого он изготовлен, например стеклярус, парчовый, металлический, мраморный и множество других. Все они были получены путем смешивания различных компонентов. Например, для придания синего цвета в качестве добавки используют порошок магнезия.</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Николай Петров</dc:creator>
  <cp:lastModifiedBy>Николай</cp:lastModifiedBy>
  <cp:revision>41</cp:revision>
  <dcterms:created xsi:type="dcterms:W3CDTF">2016-07-22T08:21:43Z</dcterms:created>
  <dcterms:modified xsi:type="dcterms:W3CDTF">2021-08-26T16:27:26Z</dcterms:modified>
</cp:coreProperties>
</file>