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71" r:id="rId11"/>
    <p:sldId id="267" r:id="rId12"/>
    <p:sldId id="268" r:id="rId13"/>
    <p:sldId id="269" r:id="rId14"/>
    <p:sldId id="270" r:id="rId15"/>
    <p:sldId id="273" r:id="rId16"/>
    <p:sldId id="272" r:id="rId17"/>
    <p:sldId id="274" r:id="rId18"/>
    <p:sldId id="256" r:id="rId19"/>
    <p:sldId id="275" r:id="rId20"/>
    <p:sldId id="276" r:id="rId21"/>
    <p:sldId id="277" r:id="rId22"/>
    <p:sldId id="278" r:id="rId23"/>
    <p:sldId id="286" r:id="rId24"/>
    <p:sldId id="287" r:id="rId25"/>
    <p:sldId id="279" r:id="rId26"/>
    <p:sldId id="288" r:id="rId27"/>
    <p:sldId id="280" r:id="rId28"/>
    <p:sldId id="289" r:id="rId29"/>
    <p:sldId id="281" r:id="rId30"/>
    <p:sldId id="290" r:id="rId31"/>
    <p:sldId id="282" r:id="rId32"/>
    <p:sldId id="291" r:id="rId33"/>
    <p:sldId id="283" r:id="rId34"/>
    <p:sldId id="292" r:id="rId35"/>
    <p:sldId id="284" r:id="rId36"/>
    <p:sldId id="293" r:id="rId37"/>
    <p:sldId id="285" r:id="rId38"/>
    <p:sldId id="294" r:id="rId39"/>
    <p:sldId id="295" r:id="rId40"/>
    <p:sldId id="296" r:id="rId41"/>
    <p:sldId id="297" r:id="rId42"/>
    <p:sldId id="298" r:id="rId43"/>
    <p:sldId id="301" r:id="rId44"/>
    <p:sldId id="302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15" autoAdjust="0"/>
    <p:restoredTop sz="99231" autoAdjust="0"/>
  </p:normalViewPr>
  <p:slideViewPr>
    <p:cSldViewPr>
      <p:cViewPr>
        <p:scale>
          <a:sx n="70" d="100"/>
          <a:sy n="70" d="100"/>
        </p:scale>
        <p:origin x="-1692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9" name="Группа 8"/>
          <p:cNvGrpSpPr/>
          <p:nvPr userDrawn="1"/>
        </p:nvGrpSpPr>
        <p:grpSpPr>
          <a:xfrm>
            <a:off x="0" y="-1"/>
            <a:ext cx="9144000" cy="274321"/>
            <a:chOff x="0" y="-1"/>
            <a:chExt cx="9144000" cy="274321"/>
          </a:xfrm>
        </p:grpSpPr>
        <p:pic>
          <p:nvPicPr>
            <p:cNvPr id="8" name="Рисунок 7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095"/>
              <a:ext cx="4501905" cy="268225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2095" y="-1"/>
              <a:ext cx="4501905" cy="268225"/>
            </a:xfrm>
            <a:prstGeom prst="rect">
              <a:avLst/>
            </a:prstGeom>
          </p:spPr>
        </p:pic>
      </p:grpSp>
      <p:grpSp>
        <p:nvGrpSpPr>
          <p:cNvPr id="12" name="Группа 11"/>
          <p:cNvGrpSpPr/>
          <p:nvPr userDrawn="1"/>
        </p:nvGrpSpPr>
        <p:grpSpPr>
          <a:xfrm>
            <a:off x="0" y="6583679"/>
            <a:ext cx="9144000" cy="274321"/>
            <a:chOff x="0" y="-1"/>
            <a:chExt cx="9144000" cy="274321"/>
          </a:xfrm>
        </p:grpSpPr>
        <p:pic>
          <p:nvPicPr>
            <p:cNvPr id="13" name="Рисунок 12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095"/>
              <a:ext cx="4501905" cy="268225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2095" y="-1"/>
              <a:ext cx="4501905" cy="268225"/>
            </a:xfrm>
            <a:prstGeom prst="rect">
              <a:avLst/>
            </a:prstGeom>
          </p:spPr>
        </p:pic>
      </p:grp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58935" y="3294888"/>
            <a:ext cx="4501905" cy="26822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-2116840" y="3294888"/>
            <a:ext cx="4501905" cy="268225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53" y="70103"/>
            <a:ext cx="3983015" cy="6717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2972743"/>
            <a:ext cx="2121057" cy="357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Группа 7"/>
          <p:cNvGrpSpPr/>
          <p:nvPr userDrawn="1"/>
        </p:nvGrpSpPr>
        <p:grpSpPr>
          <a:xfrm>
            <a:off x="0" y="-1"/>
            <a:ext cx="9144000" cy="274321"/>
            <a:chOff x="0" y="-1"/>
            <a:chExt cx="9144000" cy="274321"/>
          </a:xfrm>
        </p:grpSpPr>
        <p:pic>
          <p:nvPicPr>
            <p:cNvPr id="9" name="Рисунок 8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095"/>
              <a:ext cx="4501905" cy="268225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2095" y="-1"/>
              <a:ext cx="4501905" cy="268225"/>
            </a:xfrm>
            <a:prstGeom prst="rect">
              <a:avLst/>
            </a:prstGeom>
          </p:spPr>
        </p:pic>
      </p:grpSp>
      <p:grpSp>
        <p:nvGrpSpPr>
          <p:cNvPr id="11" name="Группа 10"/>
          <p:cNvGrpSpPr/>
          <p:nvPr userDrawn="1"/>
        </p:nvGrpSpPr>
        <p:grpSpPr>
          <a:xfrm>
            <a:off x="0" y="6583679"/>
            <a:ext cx="9144000" cy="274321"/>
            <a:chOff x="0" y="-1"/>
            <a:chExt cx="9144000" cy="274321"/>
          </a:xfrm>
        </p:grpSpPr>
        <p:pic>
          <p:nvPicPr>
            <p:cNvPr id="12" name="Рисунок 11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095"/>
              <a:ext cx="4501905" cy="268225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2095" y="-1"/>
              <a:ext cx="4501905" cy="268225"/>
            </a:xfrm>
            <a:prstGeom prst="rect">
              <a:avLst/>
            </a:prstGeom>
          </p:spPr>
        </p:pic>
      </p:grp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-2116840" y="3294888"/>
            <a:ext cx="4501905" cy="26822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58935" y="3294888"/>
            <a:ext cx="4501905" cy="2682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flipH="1">
            <a:off x="7049336" y="3010825"/>
            <a:ext cx="2121057" cy="357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Группа 7"/>
          <p:cNvGrpSpPr/>
          <p:nvPr userDrawn="1"/>
        </p:nvGrpSpPr>
        <p:grpSpPr>
          <a:xfrm>
            <a:off x="0" y="-1"/>
            <a:ext cx="9144000" cy="274321"/>
            <a:chOff x="0" y="-1"/>
            <a:chExt cx="9144000" cy="274321"/>
          </a:xfrm>
        </p:grpSpPr>
        <p:pic>
          <p:nvPicPr>
            <p:cNvPr id="9" name="Рисунок 8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095"/>
              <a:ext cx="4501905" cy="268225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2095" y="-1"/>
              <a:ext cx="4501905" cy="268225"/>
            </a:xfrm>
            <a:prstGeom prst="rect">
              <a:avLst/>
            </a:prstGeom>
          </p:spPr>
        </p:pic>
      </p:grpSp>
      <p:grpSp>
        <p:nvGrpSpPr>
          <p:cNvPr id="11" name="Группа 10"/>
          <p:cNvGrpSpPr/>
          <p:nvPr userDrawn="1"/>
        </p:nvGrpSpPr>
        <p:grpSpPr>
          <a:xfrm>
            <a:off x="0" y="6583679"/>
            <a:ext cx="9144000" cy="274321"/>
            <a:chOff x="0" y="-1"/>
            <a:chExt cx="9144000" cy="274321"/>
          </a:xfrm>
        </p:grpSpPr>
        <p:pic>
          <p:nvPicPr>
            <p:cNvPr id="12" name="Рисунок 11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095"/>
              <a:ext cx="4501905" cy="268225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2095" y="-1"/>
              <a:ext cx="4501905" cy="268225"/>
            </a:xfrm>
            <a:prstGeom prst="rect">
              <a:avLst/>
            </a:prstGeom>
          </p:spPr>
        </p:pic>
      </p:grp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-2116840" y="3294888"/>
            <a:ext cx="4501905" cy="26822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58935" y="3294888"/>
            <a:ext cx="4501905" cy="2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49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email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амка 8"/>
          <p:cNvSpPr/>
          <p:nvPr userDrawn="1"/>
        </p:nvSpPr>
        <p:spPr>
          <a:xfrm>
            <a:off x="0" y="0"/>
            <a:ext cx="9144000" cy="6857999"/>
          </a:xfrm>
          <a:prstGeom prst="frame">
            <a:avLst>
              <a:gd name="adj1" fmla="val 3567"/>
            </a:avLst>
          </a:prstGeom>
          <a:blipFill dpi="0" rotWithShape="1"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21.09.2021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-36576" y="6675786"/>
            <a:ext cx="75693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00" kern="1200" dirty="0" smtClean="0">
                <a:solidFill>
                  <a:srgbClr val="C00000"/>
                </a:solidFill>
                <a:effectLst/>
                <a:latin typeface="Alexandra Zeferino One" pitchFamily="66" charset="0"/>
                <a:ea typeface="+mn-ea"/>
                <a:cs typeface="+mn-cs"/>
              </a:rPr>
              <a:t>© </a:t>
            </a:r>
            <a:r>
              <a:rPr lang="en-US" sz="1000" kern="1200" dirty="0" err="1" smtClean="0">
                <a:solidFill>
                  <a:srgbClr val="C00000"/>
                </a:solidFill>
                <a:effectLst/>
                <a:latin typeface="Alexandra Zeferino One" pitchFamily="66" charset="0"/>
                <a:ea typeface="+mn-ea"/>
                <a:cs typeface="+mn-cs"/>
              </a:rPr>
              <a:t>FokinaLidia</a:t>
            </a:r>
            <a:endParaRPr lang="ru-RU" sz="1000" kern="1200" dirty="0">
              <a:solidFill>
                <a:srgbClr val="C00000"/>
              </a:solidFill>
              <a:effectLst/>
              <a:latin typeface="Alexandra Zeferino One" pitchFamily="66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2843809" y="404664"/>
            <a:ext cx="6292384" cy="1152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Департамент социальной защиты населения администрации Владимирской области </a:t>
            </a:r>
          </a:p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ГКУСО ВО «Муромский социально-реабилитационный центр для несовершеннолетних»</a:t>
            </a:r>
            <a:endParaRPr lang="ru-RU" sz="1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27784" y="2636912"/>
            <a:ext cx="6160906" cy="139776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50" endPos="85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Цветочный </a:t>
            </a:r>
            <a:r>
              <a:rPr lang="ru-RU" sz="54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50" endPos="85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хоровод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50" endPos="85000" dist="29997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2523965" y="6112416"/>
            <a:ext cx="4096071" cy="3874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Округ </a:t>
            </a:r>
            <a: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Муром</a:t>
            </a:r>
            <a:endParaRPr lang="ru-RU" sz="1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74026">
            <a:off x="-377327" y="4831293"/>
            <a:ext cx="2952329" cy="224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6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89756" y="116632"/>
            <a:ext cx="8964488" cy="936104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FFFF00"/>
                </a:solidFill>
                <a:effectLst>
                  <a:glow rad="520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Мы легенды очень любим, но про сказки не забудем.</a:t>
            </a:r>
          </a:p>
          <a:p>
            <a:pPr algn="ctr"/>
            <a:r>
              <a:rPr lang="ru-RU" sz="2800" b="1" i="1" dirty="0" smtClean="0">
                <a:solidFill>
                  <a:srgbClr val="FFFF00"/>
                </a:solidFill>
                <a:effectLst>
                  <a:glow rad="520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 пришли мы все сюда, чтоб услышать чудеса…</a:t>
            </a:r>
            <a:endParaRPr lang="ru-RU" sz="2800" b="1" dirty="0">
              <a:solidFill>
                <a:srgbClr val="FFFF00"/>
              </a:solidFill>
              <a:effectLst>
                <a:glow rad="5207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83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ертикальный свиток 3"/>
          <p:cNvSpPr/>
          <p:nvPr/>
        </p:nvSpPr>
        <p:spPr>
          <a:xfrm>
            <a:off x="3529770" y="513020"/>
            <a:ext cx="5580112" cy="5831960"/>
          </a:xfrm>
          <a:prstGeom prst="vertic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300" b="1" dirty="0" smtClean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300" b="1" dirty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чего нужны нам сказки?</a:t>
            </a:r>
            <a:br>
              <a:rPr lang="ru-RU" sz="2300" b="1" dirty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300" b="1" dirty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Что в них ищет человек?</a:t>
            </a:r>
            <a:br>
              <a:rPr lang="ru-RU" sz="2300" b="1" dirty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300" b="1" dirty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Может быть, добро и ласку.</a:t>
            </a:r>
            <a:br>
              <a:rPr lang="ru-RU" sz="2300" b="1" dirty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300" b="1" dirty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Может быть, вчерашний снег.</a:t>
            </a:r>
            <a:br>
              <a:rPr lang="ru-RU" sz="2300" b="1" dirty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300" b="1" dirty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В сказке радость побеждает,</a:t>
            </a:r>
            <a:br>
              <a:rPr lang="ru-RU" sz="2300" b="1" dirty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300" b="1" dirty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Сказка учит нас любить.</a:t>
            </a:r>
            <a:br>
              <a:rPr lang="ru-RU" sz="2300" b="1" dirty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300" b="1" dirty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И цветы в ней оживают,</a:t>
            </a:r>
            <a:br>
              <a:rPr lang="ru-RU" sz="2300" b="1" dirty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300" b="1" dirty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Начинают говорить.</a:t>
            </a:r>
            <a:br>
              <a:rPr lang="ru-RU" sz="2300" b="1" dirty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300" b="1" dirty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Прочитаем сказку детям!</a:t>
            </a:r>
            <a:br>
              <a:rPr lang="ru-RU" sz="2300" b="1" dirty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300" b="1" dirty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Мир научим  их любить.</a:t>
            </a:r>
            <a:br>
              <a:rPr lang="ru-RU" sz="2300" b="1" dirty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300" b="1" dirty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Может быть, на этом свете</a:t>
            </a:r>
            <a:br>
              <a:rPr lang="ru-RU" sz="2300" b="1" dirty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300" b="1" dirty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Красивее станет  жизнь.</a:t>
            </a:r>
          </a:p>
        </p:txBody>
      </p:sp>
    </p:spTree>
    <p:extLst>
      <p:ext uri="{BB962C8B-B14F-4D97-AF65-F5344CB8AC3E}">
        <p14:creationId xmlns:p14="http://schemas.microsoft.com/office/powerpoint/2010/main" val="47005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1000" t="-1000" r="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2593" y="548680"/>
            <a:ext cx="375858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3A0000"/>
                </a:solidFill>
                <a:latin typeface="Monotype Corsiva" pitchFamily="66" charset="0"/>
              </a:rPr>
              <a:t>Возвращался Иван-царевич от Бабы-Яги, доехал до большой реки, а моста нет. </a:t>
            </a:r>
            <a:endParaRPr lang="ru-RU" sz="2800" b="1" dirty="0" smtClean="0">
              <a:solidFill>
                <a:srgbClr val="3A0000"/>
              </a:solidFill>
              <a:latin typeface="Monotype Corsiva" pitchFamily="66" charset="0"/>
            </a:endParaRPr>
          </a:p>
          <a:p>
            <a:pPr algn="ctr"/>
            <a:endParaRPr lang="ru-RU" sz="2800" b="1" dirty="0" smtClean="0">
              <a:solidFill>
                <a:srgbClr val="3A0000"/>
              </a:solidFill>
              <a:latin typeface="Monotype Corsiva" pitchFamily="66" charset="0"/>
            </a:endParaRPr>
          </a:p>
          <a:p>
            <a:pPr algn="ctr"/>
            <a:endParaRPr lang="ru-RU" sz="2800" b="1" dirty="0" smtClean="0">
              <a:solidFill>
                <a:srgbClr val="3A0000"/>
              </a:solidFill>
              <a:latin typeface="Monotype Corsiva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12575" y="548680"/>
            <a:ext cx="375858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A0000"/>
                </a:solidFill>
                <a:latin typeface="Monotype Corsiva" pitchFamily="66" charset="0"/>
              </a:rPr>
              <a:t>Махнул </a:t>
            </a:r>
            <a:r>
              <a:rPr lang="ru-RU" sz="2800" b="1" dirty="0">
                <a:solidFill>
                  <a:srgbClr val="3A0000"/>
                </a:solidFill>
                <a:latin typeface="Monotype Corsiva" pitchFamily="66" charset="0"/>
              </a:rPr>
              <a:t>три раза платком в правую сторону – повисла над рекой радуга дивная, он и переехал по ней на другой берег.</a:t>
            </a:r>
            <a:endParaRPr lang="ru-RU" sz="2800" b="1" i="1" dirty="0" smtClean="0">
              <a:solidFill>
                <a:srgbClr val="3A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9008" y="2847599"/>
            <a:ext cx="3845749" cy="2992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429000"/>
            <a:ext cx="3246549" cy="2434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858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1000" t="-1000" r="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476672"/>
            <a:ext cx="3899615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700" b="1" dirty="0">
                <a:solidFill>
                  <a:srgbClr val="3A0000"/>
                </a:solidFill>
                <a:latin typeface="Monotype Corsiva" pitchFamily="66" charset="0"/>
              </a:rPr>
              <a:t>Махнул два раза в левую сторону – радуга стала тоненьким-тоненьким мостиком. Бросилась Баба-Яга за Иваном-царевичем вдогонку по этому </a:t>
            </a:r>
            <a:r>
              <a:rPr lang="ru-RU" sz="2700" b="1" dirty="0" err="1">
                <a:solidFill>
                  <a:srgbClr val="3A0000"/>
                </a:solidFill>
                <a:latin typeface="Monotype Corsiva" pitchFamily="66" charset="0"/>
              </a:rPr>
              <a:t>мосточку</a:t>
            </a:r>
            <a:r>
              <a:rPr lang="ru-RU" sz="2700" b="1" dirty="0">
                <a:solidFill>
                  <a:srgbClr val="3A0000"/>
                </a:solidFill>
                <a:latin typeface="Monotype Corsiva" pitchFamily="66" charset="0"/>
              </a:rPr>
              <a:t>, добралась до середины, а он возьми да и обломись</a:t>
            </a:r>
            <a:r>
              <a:rPr lang="ru-RU" sz="2700" b="1" dirty="0" smtClean="0">
                <a:solidFill>
                  <a:srgbClr val="3A0000"/>
                </a:solidFill>
                <a:latin typeface="Monotype Corsiva" pitchFamily="66" charset="0"/>
              </a:rPr>
              <a:t>!</a:t>
            </a:r>
          </a:p>
          <a:p>
            <a:pPr algn="ctr"/>
            <a:endParaRPr lang="ru-RU" sz="1200" b="1" i="1" dirty="0" smtClean="0">
              <a:solidFill>
                <a:srgbClr val="3A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11175" y="616699"/>
            <a:ext cx="389961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3A0000"/>
                </a:solidFill>
                <a:latin typeface="Monotype Corsiva" pitchFamily="66" charset="0"/>
                <a:cs typeface="Times New Roman" pitchFamily="18" charset="0"/>
              </a:rPr>
              <a:t>Рассыпалась радуга по обе стороны реки на мелкие осколочки цветочками. Одни цветы были добрые – от следов Ивана-царевича, а другие – ядовитые – это там, где Баба-Яга ступала.</a:t>
            </a:r>
            <a:endParaRPr lang="ru-RU" sz="2800" b="1" i="1" dirty="0" smtClean="0">
              <a:solidFill>
                <a:srgbClr val="3A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208939"/>
            <a:ext cx="2808312" cy="2106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753355"/>
            <a:ext cx="3131840" cy="234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202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74026">
            <a:off x="-377327" y="4831293"/>
            <a:ext cx="2952329" cy="2241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260648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Сказки, сказками… Но у всех цветов </a:t>
            </a:r>
            <a:r>
              <a:rPr lang="ru-RU" sz="3600" b="1" dirty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есть свои легенды, </a:t>
            </a:r>
            <a:r>
              <a:rPr lang="ru-RU" sz="3600" b="1" dirty="0" smtClean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истории…</a:t>
            </a:r>
            <a:endParaRPr lang="ru-RU" sz="3600" b="1" dirty="0">
              <a:solidFill>
                <a:srgbClr val="3A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30170"/>
            <a:ext cx="3330116" cy="2497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064" y="3789040"/>
            <a:ext cx="3419872" cy="2564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530170"/>
            <a:ext cx="3384376" cy="2538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308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l="-7000" r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943708" y="188640"/>
            <a:ext cx="5256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Легенда о одуванчике</a:t>
            </a:r>
            <a:endParaRPr lang="ru-RU" sz="4000" b="1" dirty="0">
              <a:solidFill>
                <a:srgbClr val="3A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5630" y="1052736"/>
            <a:ext cx="813274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Однажды цветочная богиня увидела одуванчик. Он рассказал, что ему хорошо жить везде, где есть дети. «Я люблю слышать их шумные игры, люблю смотреть, как они бегут в школу. Я мог бы прижиться где угодно, лишь бы приносить радость людям». Богиня улыбнулась: «Вот цветок, который будет моим самым любимым. Ты будешь цвести везде с ранней весны до поздней осени. И будешь любимым цветком детей».</a:t>
            </a:r>
            <a:endParaRPr lang="ru-RU" sz="3200" b="1" dirty="0">
              <a:solidFill>
                <a:srgbClr val="3A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04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84" y="2059580"/>
            <a:ext cx="6831632" cy="4554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20688" y="63901"/>
            <a:ext cx="79026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Уронило </a:t>
            </a:r>
            <a:r>
              <a:rPr lang="ru-RU" sz="2800" b="1" i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солнце лучик </a:t>
            </a:r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золотой –</a:t>
            </a:r>
          </a:p>
          <a:p>
            <a:pPr algn="ctr"/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Вырос </a:t>
            </a:r>
            <a:r>
              <a:rPr lang="ru-RU" sz="2800" b="1" i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одуванчик первый</a:t>
            </a:r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, молодой</a:t>
            </a:r>
            <a:r>
              <a:rPr lang="ru-RU" sz="2800" b="1" i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ctr"/>
            <a:r>
              <a:rPr lang="ru-RU" sz="2800" b="1" i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У него чудесный золотистый цвет.</a:t>
            </a:r>
          </a:p>
          <a:p>
            <a:pPr algn="ctr"/>
            <a:r>
              <a:rPr lang="ru-RU" sz="2800" b="1" i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Он большого солнца маленький портрет.</a:t>
            </a:r>
            <a:endParaRPr lang="ru-RU" sz="2800" b="1" i="1" dirty="0">
              <a:solidFill>
                <a:srgbClr val="3A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68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13738" y="188640"/>
            <a:ext cx="47165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Легенда о </a:t>
            </a:r>
            <a:r>
              <a:rPr lang="ru-RU" sz="4000" b="1" dirty="0" err="1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бархатце</a:t>
            </a:r>
            <a:endParaRPr lang="ru-RU" sz="4000" b="1" dirty="0">
              <a:solidFill>
                <a:srgbClr val="3A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5630" y="917296"/>
            <a:ext cx="813274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Бархатцы попали к нам из Америки. </a:t>
            </a:r>
            <a:r>
              <a:rPr lang="ru-RU" sz="3200" b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Свое название </a:t>
            </a:r>
            <a:r>
              <a:rPr lang="ru-RU" sz="3200" b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растение получило в честь сына Гения и внука Юпитера – </a:t>
            </a:r>
            <a:r>
              <a:rPr lang="ru-RU" sz="3200" b="1" dirty="0" err="1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Тагеса</a:t>
            </a:r>
            <a:r>
              <a:rPr lang="ru-RU" sz="3200" b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200" b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Этот персонаж древнегреческой мифологии прославился тем, что умел предсказывать будущее. </a:t>
            </a:r>
            <a:endParaRPr lang="ru-RU" sz="3200" b="1" dirty="0" smtClean="0">
              <a:solidFill>
                <a:srgbClr val="3A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200" b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200" b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Китае бархатцы являются символом долголетия, поэтому их называют «цветами десяти тысяч лет». В индуизме этот цветок олицетворялся с богом Кришной. На языке цветов бархатцы означают верность.</a:t>
            </a:r>
          </a:p>
        </p:txBody>
      </p:sp>
    </p:spTree>
    <p:extLst>
      <p:ext uri="{BB962C8B-B14F-4D97-AF65-F5344CB8AC3E}">
        <p14:creationId xmlns:p14="http://schemas.microsoft.com/office/powerpoint/2010/main" val="227845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20688" y="63901"/>
            <a:ext cx="79026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Бархатцы, как маленькие солнышки,</a:t>
            </a:r>
          </a:p>
          <a:p>
            <a:pPr algn="ctr"/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Сохраняют летнее тепло.</a:t>
            </a:r>
          </a:p>
          <a:p>
            <a:pPr algn="ctr"/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Осенью, под неприятным дождиком,</a:t>
            </a:r>
          </a:p>
          <a:p>
            <a:pPr algn="ctr"/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Как и в ясный день от них светло!</a:t>
            </a:r>
          </a:p>
        </p:txBody>
      </p:sp>
      <p:pic>
        <p:nvPicPr>
          <p:cNvPr id="2050" name="Picture 2" descr="C:\Users\Admin\Desktop\Цветочный хоровод фото\DSC072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634" y="2132856"/>
            <a:ext cx="6588732" cy="4482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31515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5746" y="188640"/>
            <a:ext cx="4572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Легенда о георгине</a:t>
            </a:r>
            <a:endParaRPr lang="ru-RU" sz="4000" b="1" dirty="0">
              <a:solidFill>
                <a:srgbClr val="3A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5630" y="1052736"/>
            <a:ext cx="813274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 далекие времена георгин был царским цветком и мог расти только в дворцовом </a:t>
            </a:r>
            <a:r>
              <a:rPr lang="ru-RU" sz="3200" b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саду. Несмотря </a:t>
            </a:r>
            <a:r>
              <a:rPr lang="ru-RU" sz="3200" b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на суровый запрет, </a:t>
            </a:r>
            <a:r>
              <a:rPr lang="ru-RU" sz="3200" b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садовник Георгий </a:t>
            </a:r>
            <a:r>
              <a:rPr lang="ru-RU" sz="3200" b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подарил этот цветок своей невесте, а затем посадил такой же цветок возле ее дома. Узнав об этом, царь приказал бросить садовника в тюрьму, где он и погиб. Но царский цветок уже вырвался на волю и стал любимым в народе. В честь молодого садовника </a:t>
            </a:r>
            <a:r>
              <a:rPr lang="ru-RU" sz="3200" b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Георгия цветок </a:t>
            </a:r>
            <a:r>
              <a:rPr lang="ru-RU" sz="3200" b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был назван георгином. </a:t>
            </a:r>
          </a:p>
        </p:txBody>
      </p:sp>
    </p:spTree>
    <p:extLst>
      <p:ext uri="{BB962C8B-B14F-4D97-AF65-F5344CB8AC3E}">
        <p14:creationId xmlns:p14="http://schemas.microsoft.com/office/powerpoint/2010/main" val="298312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063749" y="764704"/>
            <a:ext cx="6984776" cy="129614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3200" b="1" dirty="0" smtClean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Тема проекта: </a:t>
            </a:r>
          </a:p>
          <a:p>
            <a:pPr algn="ctr"/>
            <a:r>
              <a:rPr lang="ru-RU" sz="3200" b="1" dirty="0" smtClean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«Цветы в сказках и легендах»</a:t>
            </a:r>
            <a:endParaRPr lang="ru-RU" sz="3200" b="1" dirty="0">
              <a:solidFill>
                <a:srgbClr val="3A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47825" y="3483234"/>
            <a:ext cx="6300700" cy="217619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2400" b="1" dirty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Нет ничего прекраснее цветов,</a:t>
            </a:r>
          </a:p>
          <a:p>
            <a:pPr algn="ctr"/>
            <a:r>
              <a:rPr lang="ru-RU" sz="2400" b="1" dirty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Пришедших в палисады и жилища.</a:t>
            </a:r>
          </a:p>
          <a:p>
            <a:pPr algn="ctr"/>
            <a:r>
              <a:rPr lang="ru-RU" sz="2400" b="1" dirty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Они пришли из глубины веков,</a:t>
            </a:r>
          </a:p>
          <a:p>
            <a:pPr algn="ctr"/>
            <a:r>
              <a:rPr lang="ru-RU" sz="2400" b="1" dirty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Чтоб сделать жизнь </a:t>
            </a:r>
            <a:r>
              <a:rPr lang="ru-RU" sz="2400" b="1" dirty="0" err="1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возвышенней</a:t>
            </a:r>
            <a:r>
              <a:rPr lang="ru-RU" sz="2400" b="1" dirty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 и чище. </a:t>
            </a:r>
          </a:p>
          <a:p>
            <a:pPr algn="ctr"/>
            <a:r>
              <a:rPr lang="ru-RU" sz="2400" b="1" dirty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(С. Красиков.)</a:t>
            </a:r>
          </a:p>
          <a:p>
            <a:pPr algn="ctr"/>
            <a:endParaRPr lang="ru-RU" sz="3200" b="1" dirty="0">
              <a:solidFill>
                <a:srgbClr val="3A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351" y="1844824"/>
            <a:ext cx="3646537" cy="23762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74026">
            <a:off x="-377327" y="4831293"/>
            <a:ext cx="2952329" cy="224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26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0688" y="63901"/>
            <a:ext cx="79026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На тебя он глядит свысока —</a:t>
            </a:r>
          </a:p>
          <a:p>
            <a:pPr algn="ctr"/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Не найдешь горделивей </a:t>
            </a:r>
            <a:r>
              <a:rPr lang="ru-RU" sz="2800" b="1" i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цветка.</a:t>
            </a:r>
          </a:p>
          <a:p>
            <a:pPr algn="ctr"/>
            <a:r>
              <a:rPr lang="ru-RU" sz="2800" b="1" i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Он </a:t>
            </a:r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 осеннем саду </a:t>
            </a:r>
            <a:r>
              <a:rPr lang="ru-RU" sz="2800" b="1" i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властелин,</a:t>
            </a:r>
          </a:p>
          <a:p>
            <a:pPr algn="ctr"/>
            <a:r>
              <a:rPr lang="ru-RU" sz="2800" b="1" i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яркий цветной георгин.</a:t>
            </a:r>
          </a:p>
        </p:txBody>
      </p:sp>
      <p:pic>
        <p:nvPicPr>
          <p:cNvPr id="3074" name="Picture 2" descr="C:\Users\Admin\Desktop\Цветочный хоровод фото\DSC0242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52"/>
          <a:stretch/>
        </p:blipFill>
        <p:spPr bwMode="auto">
          <a:xfrm>
            <a:off x="906590" y="2204864"/>
            <a:ext cx="7330821" cy="4032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51173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4767" y="188640"/>
            <a:ext cx="4194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Легенда о флоксе</a:t>
            </a:r>
            <a:endParaRPr lang="ru-RU" sz="4000" b="1" dirty="0">
              <a:solidFill>
                <a:srgbClr val="3A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5630" y="1052736"/>
            <a:ext cx="813274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 переводе с греческого "флокс" означает "пламя". Пламенными факелами были они по преданию, в руках моряков и Одиссея, спускавшихся в подземное царство Аида. Когда спутники выбрались из подземелья и бросили факелы на землю, те проросли и превратились в цветы флокса в память о смелом Одиссее. </a:t>
            </a:r>
          </a:p>
        </p:txBody>
      </p:sp>
    </p:spTree>
    <p:extLst>
      <p:ext uri="{BB962C8B-B14F-4D97-AF65-F5344CB8AC3E}">
        <p14:creationId xmlns:p14="http://schemas.microsoft.com/office/powerpoint/2010/main" val="51173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0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0688" y="63901"/>
            <a:ext cx="79026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Флокс играет </a:t>
            </a:r>
            <a:r>
              <a:rPr lang="ru-RU" sz="2800" b="1" i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здесь </a:t>
            </a:r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пламенем ярким,</a:t>
            </a:r>
          </a:p>
          <a:p>
            <a:pPr algn="ctr"/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Но не жгучим </a:t>
            </a:r>
            <a:r>
              <a:rPr lang="ru-RU" sz="2800" b="1" i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даже не жарким!</a:t>
            </a:r>
          </a:p>
          <a:p>
            <a:pPr algn="ctr"/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Однако, </a:t>
            </a:r>
            <a:r>
              <a:rPr lang="ru-RU" sz="2800" b="1" i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покажется издалека</a:t>
            </a:r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Будто бы пламя </a:t>
            </a:r>
            <a:r>
              <a:rPr lang="ru-RU" sz="2800" b="1" i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держит </a:t>
            </a:r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рука! </a:t>
            </a:r>
          </a:p>
        </p:txBody>
      </p:sp>
      <p:pic>
        <p:nvPicPr>
          <p:cNvPr id="4098" name="Picture 2" descr="G:\DCIM\101MSDCF\DSC072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766" y="2060848"/>
            <a:ext cx="6498468" cy="4455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51173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73778" y="188640"/>
            <a:ext cx="3996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Легенда о лилии</a:t>
            </a:r>
            <a:endParaRPr lang="ru-RU" sz="4000" b="1" dirty="0">
              <a:solidFill>
                <a:srgbClr val="3A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5630" y="1052736"/>
            <a:ext cx="813274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3200" b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легенде</a:t>
            </a:r>
            <a:r>
              <a:rPr lang="ru-RU" sz="3200" b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, фиванская царица </a:t>
            </a:r>
            <a:r>
              <a:rPr lang="ru-RU" sz="3200" b="1" dirty="0" err="1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Алкмена</a:t>
            </a:r>
            <a:r>
              <a:rPr lang="ru-RU" sz="3200" b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тайно родила от Зевса мальчика Геракла, но, боясь наказания жены Зевса, Геры, спрятала </a:t>
            </a:r>
            <a:r>
              <a:rPr lang="ru-RU" sz="3200" b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новорожденного. </a:t>
            </a:r>
            <a:r>
              <a:rPr lang="ru-RU" sz="3200" b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Однако Гера случайно обнаружила мальчика </a:t>
            </a:r>
            <a:r>
              <a:rPr lang="ru-RU" sz="3200" b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 решила </a:t>
            </a:r>
            <a:r>
              <a:rPr lang="ru-RU" sz="3200" b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покормить его грудью. Но маленький Геракл почувствовал в Гере врага и грубо оттолкнул богиню. Молоко брызнуло на небо, отчего образовался Млечный Путь, а те несколько капель, что упали на </a:t>
            </a:r>
            <a:r>
              <a:rPr lang="ru-RU" sz="3200" b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землю, проросли </a:t>
            </a:r>
            <a:r>
              <a:rPr lang="ru-RU" sz="3200" b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 превратились в лилии.</a:t>
            </a:r>
          </a:p>
        </p:txBody>
      </p:sp>
    </p:spTree>
    <p:extLst>
      <p:ext uri="{BB962C8B-B14F-4D97-AF65-F5344CB8AC3E}">
        <p14:creationId xmlns:p14="http://schemas.microsoft.com/office/powerpoint/2010/main" val="405866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0000"/>
            <a:lum/>
          </a:blip>
          <a:srcRect/>
          <a:stretch>
            <a:fillRect t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0688" y="63901"/>
            <a:ext cx="79026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Вы, белоснежные лилии белые,</a:t>
            </a:r>
          </a:p>
          <a:p>
            <a:pPr algn="ctr"/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Символы нежности и чистоты,</a:t>
            </a:r>
          </a:p>
          <a:p>
            <a:pPr algn="ctr"/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Вы, словно лебеди, стойкие, смелые,</a:t>
            </a:r>
          </a:p>
          <a:p>
            <a:pPr algn="ctr"/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Символы верности и красоты.</a:t>
            </a:r>
          </a:p>
        </p:txBody>
      </p:sp>
      <p:pic>
        <p:nvPicPr>
          <p:cNvPr id="5122" name="Picture 2" descr="C:\Users\Admin\Desktop\Цветочный хоровод фото\DSC0719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9" t="9714" b="8381"/>
          <a:stretch/>
        </p:blipFill>
        <p:spPr bwMode="auto">
          <a:xfrm>
            <a:off x="1333721" y="1988840"/>
            <a:ext cx="6476558" cy="4707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81587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7774" y="188640"/>
            <a:ext cx="4068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Легенда о пионе</a:t>
            </a:r>
            <a:endParaRPr lang="ru-RU" sz="4000" b="1" dirty="0">
              <a:solidFill>
                <a:srgbClr val="3A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5630" y="1052736"/>
            <a:ext cx="813274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Ж</a:t>
            </a:r>
            <a:r>
              <a:rPr lang="ru-RU" sz="3200" b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ил-был </a:t>
            </a:r>
            <a:r>
              <a:rPr lang="ru-RU" sz="3200" b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3200" b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свете врач Пеон</a:t>
            </a:r>
            <a:r>
              <a:rPr lang="ru-RU" sz="3200" b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, ученик бога врачевания Эскулапа. Он так успешно лечил людей, что превзошел своего </a:t>
            </a:r>
            <a:r>
              <a:rPr lang="ru-RU" sz="3200" b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учителя. Когда </a:t>
            </a:r>
            <a:r>
              <a:rPr lang="ru-RU" sz="3200" b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Пеон исцелил бога мертвых, Эскулап воспылал завистью и решил его убить. Но бог подземного царства защитил Пеона и превратил его в прекрасный цветок. Пион уклоняющийся получил свое название потому, что ему удалось уклониться от мести.</a:t>
            </a:r>
          </a:p>
        </p:txBody>
      </p:sp>
    </p:spTree>
    <p:extLst>
      <p:ext uri="{BB962C8B-B14F-4D97-AF65-F5344CB8AC3E}">
        <p14:creationId xmlns:p14="http://schemas.microsoft.com/office/powerpoint/2010/main" val="51173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0688" y="63901"/>
            <a:ext cx="79026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Как наяву волшебный сон,</a:t>
            </a:r>
          </a:p>
          <a:p>
            <a:pPr algn="ctr"/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 моем саду зацвел пион,</a:t>
            </a:r>
          </a:p>
          <a:p>
            <a:pPr algn="ctr"/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Он только лишь глаза открыл, -</a:t>
            </a:r>
          </a:p>
          <a:p>
            <a:pPr algn="ctr"/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Мне душу разом </a:t>
            </a:r>
            <a:r>
              <a:rPr lang="ru-RU" sz="2800" b="1" i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исцелил.</a:t>
            </a:r>
            <a:endParaRPr lang="ru-RU" sz="2800" b="1" i="1" dirty="0">
              <a:solidFill>
                <a:srgbClr val="3A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G:\WhatsApp\Media\WhatsApp Images\IMG-20180614-WA000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2" b="9083"/>
          <a:stretch/>
        </p:blipFill>
        <p:spPr bwMode="auto">
          <a:xfrm>
            <a:off x="2671490" y="1988840"/>
            <a:ext cx="3801021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81587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0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5746" y="188640"/>
            <a:ext cx="4572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Легенда о гвоздике</a:t>
            </a:r>
            <a:endParaRPr lang="ru-RU" sz="4000" b="1" dirty="0">
              <a:solidFill>
                <a:srgbClr val="3A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5630" y="1052736"/>
            <a:ext cx="813274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Как-то </a:t>
            </a:r>
            <a:r>
              <a:rPr lang="ru-RU" sz="3200" b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раз богиня Артемида, возвращаясь с охоты, увидела пастушка, </a:t>
            </a:r>
            <a:r>
              <a:rPr lang="ru-RU" sz="3200" b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который</a:t>
            </a:r>
            <a:r>
              <a:rPr lang="ru-RU" sz="3200" b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играл на </a:t>
            </a:r>
            <a:r>
              <a:rPr lang="ru-RU" sz="3200" b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флейте. Звуки флейты напугали и разогнали всех зверей в </a:t>
            </a:r>
            <a:r>
              <a:rPr lang="ru-RU" sz="3200" b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округе. Разгневанная богиня убила юношу. </a:t>
            </a:r>
            <a:r>
              <a:rPr lang="ru-RU" sz="3200" b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Но очень скоро гнев богини сменился на милость и раскаяние. Она воззвала к богу Зевсу и попросила его превратить мертвого юношу в красивый цветок. С тех самых пор греки называют гвоздику цветком </a:t>
            </a:r>
            <a:r>
              <a:rPr lang="ru-RU" sz="3200" b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Зевса.</a:t>
            </a:r>
            <a:endParaRPr lang="ru-RU" sz="3200" b="1" dirty="0">
              <a:solidFill>
                <a:srgbClr val="3A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66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0688" y="63901"/>
            <a:ext cx="79026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chemeClr val="bg1"/>
                </a:solidFill>
                <a:effectLst>
                  <a:glow rad="241300">
                    <a:srgbClr val="3A0000"/>
                  </a:glow>
                </a:effectLst>
                <a:latin typeface="Times New Roman" pitchFamily="18" charset="0"/>
                <a:cs typeface="Times New Roman" pitchFamily="18" charset="0"/>
              </a:rPr>
              <a:t>Погляди-ка, погляди-ка,</a:t>
            </a:r>
          </a:p>
          <a:p>
            <a:pPr algn="ctr"/>
            <a:r>
              <a:rPr lang="ru-RU" sz="2800" b="1" i="1" dirty="0">
                <a:solidFill>
                  <a:schemeClr val="bg1"/>
                </a:solidFill>
                <a:effectLst>
                  <a:glow rad="241300">
                    <a:srgbClr val="3A0000"/>
                  </a:glow>
                </a:effectLst>
                <a:latin typeface="Times New Roman" pitchFamily="18" charset="0"/>
                <a:cs typeface="Times New Roman" pitchFamily="18" charset="0"/>
              </a:rPr>
              <a:t>Что за красный огонек?</a:t>
            </a:r>
          </a:p>
          <a:p>
            <a:pPr algn="ctr"/>
            <a:r>
              <a:rPr lang="ru-RU" sz="2800" b="1" i="1" dirty="0">
                <a:solidFill>
                  <a:schemeClr val="bg1"/>
                </a:solidFill>
                <a:effectLst>
                  <a:glow rad="241300">
                    <a:srgbClr val="3A0000"/>
                  </a:glow>
                </a:effectLst>
                <a:latin typeface="Times New Roman" pitchFamily="18" charset="0"/>
                <a:cs typeface="Times New Roman" pitchFamily="18" charset="0"/>
              </a:rPr>
              <a:t>Это дикая гвоздика</a:t>
            </a:r>
          </a:p>
          <a:p>
            <a:pPr algn="ctr"/>
            <a:r>
              <a:rPr lang="ru-RU" sz="2800" b="1" i="1" dirty="0">
                <a:solidFill>
                  <a:schemeClr val="bg1"/>
                </a:solidFill>
                <a:effectLst>
                  <a:glow rad="241300">
                    <a:srgbClr val="3A0000"/>
                  </a:glow>
                </a:effectLst>
                <a:latin typeface="Times New Roman" pitchFamily="18" charset="0"/>
                <a:cs typeface="Times New Roman" pitchFamily="18" charset="0"/>
              </a:rPr>
              <a:t>Жаркий празднует денек.</a:t>
            </a:r>
          </a:p>
        </p:txBody>
      </p:sp>
      <p:pic>
        <p:nvPicPr>
          <p:cNvPr id="7170" name="Picture 2" descr="C:\Users\Admin\Desktop\Цветочный хоровод фото\DSC071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15750" y="2552902"/>
            <a:ext cx="4512501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81587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3678" y="188640"/>
            <a:ext cx="5796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Легенда о колокольчике</a:t>
            </a:r>
            <a:endParaRPr lang="ru-RU" sz="4000" b="1" dirty="0">
              <a:solidFill>
                <a:srgbClr val="3A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5630" y="1052736"/>
            <a:ext cx="813274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Колокольчики появились тогда, когда люди ездили на лошадях и всю дорогу звучали песни ямщиков и перезвон их колокольчиков. Там, где упали на землю перезвоны колокольчиков и выросли эти цветы. Теперь, в звоне цветов, можно услышать и веселые и радостные, грустные, лихие и даже отчаянные перезвоны ямщицких колокольчиков.</a:t>
            </a:r>
          </a:p>
        </p:txBody>
      </p:sp>
    </p:spTree>
    <p:extLst>
      <p:ext uri="{BB962C8B-B14F-4D97-AF65-F5344CB8AC3E}">
        <p14:creationId xmlns:p14="http://schemas.microsoft.com/office/powerpoint/2010/main" val="405866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9692" y="332656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Актуальность проекта</a:t>
            </a:r>
            <a:endParaRPr lang="ru-RU" sz="4000" b="1" dirty="0">
              <a:solidFill>
                <a:srgbClr val="3A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74026">
            <a:off x="-377327" y="4831293"/>
            <a:ext cx="2952329" cy="2241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018" y="1196752"/>
            <a:ext cx="727332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b="1" dirty="0" smtClean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Детям </a:t>
            </a:r>
            <a:r>
              <a:rPr lang="ru-RU" sz="2400" b="1" dirty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любого возраста интересно всё новое а, тем более, интересно, если они к этому имеют самое непосредственное участие. Учить детей любить природу и бережно к ней относиться, нужно начинать с раннего возраста. Но ведь не у всех развита любознательность. А ведь именно это качество поведёт ребёнка к дальнейшему углублению его знаний.</a:t>
            </a:r>
          </a:p>
          <a:p>
            <a:pPr algn="just"/>
            <a:r>
              <a:rPr lang="ru-RU" sz="2400" b="1" dirty="0" smtClean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	Цветы </a:t>
            </a:r>
            <a:r>
              <a:rPr lang="ru-RU" sz="2400" b="1" dirty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– это не только красота, но часть живой природы, которую надо беречь и охранять, и, конечно же, знать. Знать строение цветка, его внешний вид, особенности, целебные свойства</a:t>
            </a:r>
          </a:p>
          <a:p>
            <a:pPr algn="just"/>
            <a:r>
              <a:rPr lang="ru-RU" sz="2400" b="1" dirty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Сорвать цветок может каждый, а вот сказать, какой цветок, далеко не все</a:t>
            </a:r>
            <a:r>
              <a:rPr lang="ru-RU" sz="2400" b="1" dirty="0" smtClean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solidFill>
                <a:srgbClr val="3A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52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0688" y="63901"/>
            <a:ext cx="79026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О чём </a:t>
            </a:r>
            <a:r>
              <a:rPr lang="ru-RU" sz="2800" b="1" i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колокольчик звенит </a:t>
            </a:r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на лугу?</a:t>
            </a:r>
          </a:p>
          <a:p>
            <a:pPr algn="ctr"/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Ответить на </a:t>
            </a:r>
            <a:r>
              <a:rPr lang="ru-RU" sz="2800" b="1" i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это я </a:t>
            </a:r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вам не могу.</a:t>
            </a:r>
          </a:p>
          <a:p>
            <a:pPr algn="ctr"/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Но думаю </a:t>
            </a:r>
            <a:r>
              <a:rPr lang="ru-RU" sz="2800" b="1" i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так: зазвенит </a:t>
            </a:r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он с утра</a:t>
            </a:r>
          </a:p>
          <a:p>
            <a:pPr algn="ctr"/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 слышат цветы </a:t>
            </a:r>
            <a:r>
              <a:rPr lang="ru-RU" sz="2800" b="1" i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 просыпаться </a:t>
            </a:r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пора.</a:t>
            </a:r>
          </a:p>
        </p:txBody>
      </p:sp>
      <p:pic>
        <p:nvPicPr>
          <p:cNvPr id="9218" name="Picture 2" descr="C:\Users\Admin\Desktop\Цветочный хоровод фото\DSC071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79782"/>
            <a:ext cx="6336704" cy="4717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81587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1730" y="188640"/>
            <a:ext cx="4860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Легенда о гортензии</a:t>
            </a:r>
            <a:endParaRPr lang="ru-RU" sz="4000" b="1" dirty="0">
              <a:solidFill>
                <a:srgbClr val="3A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5630" y="1052736"/>
            <a:ext cx="813274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3200" b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егенда </a:t>
            </a:r>
            <a:r>
              <a:rPr lang="ru-RU" sz="3200" b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о цветах гласит, что однажды </a:t>
            </a:r>
            <a:r>
              <a:rPr lang="ru-RU" sz="3200" b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император Японии, </a:t>
            </a:r>
            <a:r>
              <a:rPr lang="ru-RU" sz="3200" b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дабы извиниться перед семейством его возлюбленной, послал им букет гортензий. Возможно поэтому, многие ассоциируют гортензии с сердечностью, искренними чувствами, проявляемыми в любой ситуации независимо радость то или печаль. </a:t>
            </a:r>
          </a:p>
        </p:txBody>
      </p:sp>
    </p:spTree>
    <p:extLst>
      <p:ext uri="{BB962C8B-B14F-4D97-AF65-F5344CB8AC3E}">
        <p14:creationId xmlns:p14="http://schemas.microsoft.com/office/powerpoint/2010/main" val="405866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0688" y="63901"/>
            <a:ext cx="79026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Гортензии в саду цветут,</a:t>
            </a:r>
          </a:p>
          <a:p>
            <a:pPr algn="ctr"/>
            <a:r>
              <a:rPr lang="ru-RU" sz="2800" b="1" i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заполняют волшебством пространство.</a:t>
            </a:r>
          </a:p>
          <a:p>
            <a:pPr algn="ctr"/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Шары цветные там, и тут —</a:t>
            </a:r>
          </a:p>
          <a:p>
            <a:pPr algn="ctr"/>
            <a:r>
              <a:rPr lang="ru-RU" sz="2800" b="1" i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Есть </a:t>
            </a:r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 этом праздничность убранства.</a:t>
            </a:r>
          </a:p>
        </p:txBody>
      </p:sp>
      <p:pic>
        <p:nvPicPr>
          <p:cNvPr id="1026" name="Picture 2" descr="C:\Users\Admin\Desktop\Цветочный хоровод фото\DSC0245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5"/>
          <a:stretch/>
        </p:blipFill>
        <p:spPr bwMode="auto">
          <a:xfrm rot="5400000">
            <a:off x="2265218" y="2013957"/>
            <a:ext cx="4613565" cy="4563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87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89802" y="188640"/>
            <a:ext cx="3564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Легенда о розе</a:t>
            </a:r>
            <a:endParaRPr lang="ru-RU" sz="4000" b="1" dirty="0">
              <a:solidFill>
                <a:srgbClr val="3A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5630" y="1052736"/>
            <a:ext cx="813274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Этот цветок родился из морской пены вместе с Афродитой и поначалу был он белым, но от капельки крови богини любви и красоты, уколовшейся о шип, стал красным. Древние верили, что этот цветок вселяет мужество и поэтому вместо шлемов надевали венки из этих цветов, их изображение выбивали на щитах, а лепестками усыпали путь победителей.</a:t>
            </a:r>
          </a:p>
        </p:txBody>
      </p:sp>
    </p:spTree>
    <p:extLst>
      <p:ext uri="{BB962C8B-B14F-4D97-AF65-F5344CB8AC3E}">
        <p14:creationId xmlns:p14="http://schemas.microsoft.com/office/powerpoint/2010/main" val="405866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0688" y="63901"/>
            <a:ext cx="79026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На самом красивом участке в саду</a:t>
            </a:r>
          </a:p>
          <a:p>
            <a:pPr algn="ctr"/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Я розу прекрасного цвета найду,</a:t>
            </a:r>
          </a:p>
          <a:p>
            <a:pPr algn="ctr"/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Я буду ее поливать и беречь</a:t>
            </a:r>
          </a:p>
          <a:p>
            <a:pPr algn="ctr"/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От лишних с жуками и бурями встреч…</a:t>
            </a:r>
          </a:p>
        </p:txBody>
      </p:sp>
      <p:pic>
        <p:nvPicPr>
          <p:cNvPr id="11266" name="Picture 2" descr="G:\WhatsApp\Media\WhatsApp Images\IMG-20180813-WA00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" t="4191" r="10428"/>
          <a:stretch/>
        </p:blipFill>
        <p:spPr bwMode="auto">
          <a:xfrm>
            <a:off x="1670423" y="1852197"/>
            <a:ext cx="5803154" cy="4777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81587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43708" y="188640"/>
            <a:ext cx="5256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Легенда о иван-чае</a:t>
            </a:r>
            <a:endParaRPr lang="ru-RU" sz="4000" b="1" dirty="0">
              <a:solidFill>
                <a:srgbClr val="3A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9698" y="1052736"/>
            <a:ext cx="813274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Жил паренек </a:t>
            </a:r>
            <a:r>
              <a:rPr lang="ru-RU" sz="3200" b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Иван. Любил он ходить в красной рубахе и большую часть времени проводил на опушке среди цветов и кустарников. А жители села, увидевшие красный цвет среди зелени, говорили: «Да это Иван, чай, ходит». И так к этому привыкли, что и </a:t>
            </a:r>
            <a:r>
              <a:rPr lang="ru-RU" sz="3200" b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не заметили </a:t>
            </a:r>
            <a:r>
              <a:rPr lang="ru-RU" sz="3200" b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отсутствия в селе Ивана и стали говорить: «Да это Иван, чай!» - </a:t>
            </a:r>
            <a:r>
              <a:rPr lang="ru-RU" sz="3200" b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на неожиданно </a:t>
            </a:r>
            <a:r>
              <a:rPr lang="ru-RU" sz="3200" b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появившиеся у околицы алые цветы. Так и прижилось за </a:t>
            </a:r>
            <a:r>
              <a:rPr lang="ru-RU" sz="3200" b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новым растением </a:t>
            </a:r>
            <a:r>
              <a:rPr lang="ru-RU" sz="3200" b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название иван-чай.</a:t>
            </a:r>
          </a:p>
        </p:txBody>
      </p:sp>
    </p:spTree>
    <p:extLst>
      <p:ext uri="{BB962C8B-B14F-4D97-AF65-F5344CB8AC3E}">
        <p14:creationId xmlns:p14="http://schemas.microsoft.com/office/powerpoint/2010/main" val="405866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0688" y="63901"/>
            <a:ext cx="79026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Вкусна и душиста лесная малина,</a:t>
            </a:r>
          </a:p>
          <a:p>
            <a:pPr algn="ctr"/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 меда вкусней не найти.</a:t>
            </a:r>
          </a:p>
          <a:p>
            <a:pPr algn="ctr"/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То всё - аромат иван-чая в долине,</a:t>
            </a:r>
          </a:p>
          <a:p>
            <a:pPr algn="ctr"/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Что буйно цветет здесь в те жаркие дни.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060848"/>
            <a:ext cx="4032448" cy="4653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81587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0000"/>
            <a:lum/>
          </a:blip>
          <a:srcRect/>
          <a:stretch>
            <a:fillRect t="-3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97714" y="188640"/>
            <a:ext cx="5148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Легенда о подсолнухе</a:t>
            </a:r>
            <a:endParaRPr lang="ru-RU" sz="4000" b="1" dirty="0">
              <a:solidFill>
                <a:srgbClr val="3A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5630" y="1052736"/>
            <a:ext cx="813274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Греческий миф повествует о том, как </a:t>
            </a:r>
            <a:r>
              <a:rPr lang="ru-RU" sz="3200" b="1" dirty="0" err="1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Клития</a:t>
            </a:r>
            <a:r>
              <a:rPr lang="ru-RU" sz="3200" b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, дочь царя Вавилона, была покинута в любви богом-солнцем Аполлоном, поскольку он обратил свое внимание на ее сестру </a:t>
            </a:r>
            <a:r>
              <a:rPr lang="ru-RU" sz="3200" b="1" dirty="0" err="1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Левкотою</a:t>
            </a:r>
            <a:r>
              <a:rPr lang="ru-RU" sz="3200" b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. Ревность </a:t>
            </a:r>
            <a:r>
              <a:rPr lang="ru-RU" sz="3200" b="1" dirty="0" err="1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Клитии</a:t>
            </a:r>
            <a:r>
              <a:rPr lang="ru-RU" sz="3200" b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стала причиной смерти ее сестры. Сама она, отвергнутая богом, медленно умирала и превратилась </a:t>
            </a:r>
            <a:r>
              <a:rPr lang="ru-RU" sz="3200" b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 цветок подсолнуха, </a:t>
            </a:r>
            <a:r>
              <a:rPr lang="ru-RU" sz="3200" b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который всегда поворачивает свой лик к солнцу.</a:t>
            </a:r>
          </a:p>
        </p:txBody>
      </p:sp>
    </p:spTree>
    <p:extLst>
      <p:ext uri="{BB962C8B-B14F-4D97-AF65-F5344CB8AC3E}">
        <p14:creationId xmlns:p14="http://schemas.microsoft.com/office/powerpoint/2010/main" val="405866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0688" y="63901"/>
            <a:ext cx="79026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Золотой </a:t>
            </a:r>
            <a:r>
              <a:rPr lang="ru-RU" sz="2800" b="1" i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подсолнушек, лепесточки </a:t>
            </a:r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– лучики.</a:t>
            </a:r>
          </a:p>
          <a:p>
            <a:pPr algn="ctr"/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Он – сыночек </a:t>
            </a:r>
            <a:r>
              <a:rPr lang="ru-RU" sz="2800" b="1" i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солнышка и </a:t>
            </a:r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весёлой тучки.</a:t>
            </a:r>
          </a:p>
          <a:p>
            <a:pPr algn="ctr"/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Утром </a:t>
            </a:r>
            <a:r>
              <a:rPr lang="ru-RU" sz="2800" b="1" i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просыпается, солнышком </a:t>
            </a:r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лучится,</a:t>
            </a:r>
          </a:p>
          <a:p>
            <a:pPr algn="ctr"/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Ночью </a:t>
            </a:r>
            <a:r>
              <a:rPr lang="ru-RU" sz="2800" b="1" i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закрываются жёлтые </a:t>
            </a:r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ресницы.</a:t>
            </a:r>
          </a:p>
        </p:txBody>
      </p:sp>
      <p:pic>
        <p:nvPicPr>
          <p:cNvPr id="8194" name="Picture 2" descr="G:\DCIM\101MSDCF\DSC073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916" y="2060848"/>
            <a:ext cx="6084168" cy="4563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92870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2729" y="188640"/>
            <a:ext cx="4878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Легенда о тюльпане</a:t>
            </a:r>
            <a:endParaRPr lang="ru-RU" sz="4000" b="1" dirty="0">
              <a:solidFill>
                <a:srgbClr val="3A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5630" y="1052736"/>
            <a:ext cx="813274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ru-RU" sz="3200" b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еловеческое </a:t>
            </a:r>
            <a:r>
              <a:rPr lang="ru-RU" sz="3200" b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счастье пряталось </a:t>
            </a:r>
            <a:r>
              <a:rPr lang="ru-RU" sz="3200" b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 бутонах </a:t>
            </a:r>
            <a:r>
              <a:rPr lang="ru-RU" sz="3200" b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тюльпана. И никто ни силой, ни хитростью не мог добраться до него. Однажды по лугу шла нищенка со златокудрым ребенком. М</a:t>
            </a:r>
            <a:r>
              <a:rPr lang="ru-RU" sz="3200" b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алыш </a:t>
            </a:r>
            <a:r>
              <a:rPr lang="ru-RU" sz="3200" b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вырвался из ее рук и, смеясь, бросился к дивному цветку. Тюльпан, видя чистоту чувств ребенка, раскрыл лепестки. Теперь ранней весной эти нежные цветы с готовностью раскрывают нам свои сердца и дарят счастье всякому, кто его жаждет.</a:t>
            </a:r>
          </a:p>
        </p:txBody>
      </p:sp>
    </p:spTree>
    <p:extLst>
      <p:ext uri="{BB962C8B-B14F-4D97-AF65-F5344CB8AC3E}">
        <p14:creationId xmlns:p14="http://schemas.microsoft.com/office/powerpoint/2010/main" val="427750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74026">
            <a:off x="-377327" y="4831293"/>
            <a:ext cx="2952329" cy="2241625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331308" y="1468314"/>
            <a:ext cx="6333349" cy="5705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ru-RU" sz="2400" b="1" dirty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Знакомство детей с разнообразием цветов.</a:t>
            </a:r>
          </a:p>
          <a:p>
            <a:endParaRPr lang="ru-RU" sz="3200" b="1" dirty="0">
              <a:solidFill>
                <a:srgbClr val="3A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31308" y="2260932"/>
            <a:ext cx="6338801" cy="79208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Формировать бережное отношение к природе.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962858" y="3291521"/>
            <a:ext cx="6353557" cy="79577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Развитие экологического и эстетического воспитания детей.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983065" y="4309324"/>
            <a:ext cx="6333350" cy="12019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Создать условия для познавательных и творческих способностей детей в процессе реализации проекта.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89883" y="559268"/>
            <a:ext cx="3364235" cy="64807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Цели проекта</a:t>
            </a:r>
            <a:endParaRPr lang="ru-RU" sz="3200" b="1" dirty="0">
              <a:solidFill>
                <a:srgbClr val="3A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001980" y="5733256"/>
            <a:ext cx="6333348" cy="80291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Создание на участке реабилитационного центра, клумб, цветочных композиций.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659" y="86892"/>
            <a:ext cx="2762490" cy="3414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752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0688" y="63901"/>
            <a:ext cx="79026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Май, тепло и скоро лето.</a:t>
            </a:r>
          </a:p>
          <a:p>
            <a:pPr algn="ctr"/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 зелень всё и вся одето.</a:t>
            </a:r>
          </a:p>
          <a:p>
            <a:pPr algn="ctr"/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Словно огненный фонтан -</a:t>
            </a:r>
          </a:p>
          <a:p>
            <a:pPr algn="ctr"/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Раскрывается тюльпан.</a:t>
            </a:r>
          </a:p>
        </p:txBody>
      </p:sp>
      <p:pic>
        <p:nvPicPr>
          <p:cNvPr id="10243" name="Picture 3" descr="C:\Users\Admin\Desktop\Цветочный хоровод фото\DSC0713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4" t="14171"/>
          <a:stretch/>
        </p:blipFill>
        <p:spPr bwMode="auto">
          <a:xfrm>
            <a:off x="1240612" y="1879782"/>
            <a:ext cx="6662777" cy="4726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5655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8269" y="188640"/>
            <a:ext cx="416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Легенда о сирени</a:t>
            </a:r>
            <a:endParaRPr lang="ru-RU" sz="4000" b="1" dirty="0">
              <a:solidFill>
                <a:srgbClr val="3A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5630" y="1052736"/>
            <a:ext cx="813274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>
                <a:solidFill>
                  <a:schemeClr val="bg1"/>
                </a:solidFill>
                <a:effectLst>
                  <a:glow rad="292100">
                    <a:srgbClr val="3A0000">
                      <a:alpha val="72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Богиня весны разбудила Солнце и его верную спутницу Радугу, смешала лучи солнца с пестрыми лучами радуги, начала щедро сыпать их на </a:t>
            </a:r>
            <a:r>
              <a:rPr lang="ru-RU" sz="3200" b="1" dirty="0" smtClean="0">
                <a:solidFill>
                  <a:schemeClr val="bg1"/>
                </a:solidFill>
                <a:effectLst>
                  <a:glow rad="292100">
                    <a:srgbClr val="3A0000">
                      <a:alpha val="72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землю </a:t>
            </a:r>
            <a:r>
              <a:rPr lang="ru-RU" sz="3200" b="1" dirty="0">
                <a:solidFill>
                  <a:schemeClr val="bg1"/>
                </a:solidFill>
                <a:effectLst>
                  <a:glow rad="292100">
                    <a:srgbClr val="3A0000">
                      <a:alpha val="72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— и всюду появлялись </a:t>
            </a:r>
            <a:r>
              <a:rPr lang="ru-RU" sz="3200" b="1" dirty="0" smtClean="0">
                <a:solidFill>
                  <a:schemeClr val="bg1"/>
                </a:solidFill>
                <a:effectLst>
                  <a:glow rad="292100">
                    <a:srgbClr val="3A0000">
                      <a:alpha val="72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цветы. </a:t>
            </a:r>
            <a:r>
              <a:rPr lang="ru-RU" sz="3200" b="1" dirty="0">
                <a:solidFill>
                  <a:schemeClr val="bg1"/>
                </a:solidFill>
                <a:effectLst>
                  <a:glow rad="292100">
                    <a:srgbClr val="3A0000">
                      <a:alpha val="72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Так они дошли до Скандинавии, но у радуги осталась только лиловая краска. Вскоре здесь оказалось столько сирени, что Солнце решило смешать краски на палитре Радуги и начало сеять белые лучи — так к лиловой сирени присоединилась белая.</a:t>
            </a:r>
          </a:p>
        </p:txBody>
      </p:sp>
    </p:spTree>
    <p:extLst>
      <p:ext uri="{BB962C8B-B14F-4D97-AF65-F5344CB8AC3E}">
        <p14:creationId xmlns:p14="http://schemas.microsoft.com/office/powerpoint/2010/main" val="339779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0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0688" y="63901"/>
            <a:ext cx="79026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Куст расцветает сиреневым цветом,</a:t>
            </a:r>
          </a:p>
          <a:p>
            <a:pPr algn="ctr"/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Только цветет он весной, а не летом.</a:t>
            </a:r>
          </a:p>
          <a:p>
            <a:pPr algn="ctr"/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Пчелки летают вокруг и жужжат:</a:t>
            </a:r>
          </a:p>
          <a:p>
            <a:pPr algn="ctr"/>
            <a:r>
              <a:rPr lang="ru-RU" sz="2800" b="1" i="1" dirty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«Очень приятен цветов </a:t>
            </a:r>
            <a:r>
              <a:rPr lang="ru-RU" sz="2800" b="1" i="1" dirty="0" smtClean="0">
                <a:solidFill>
                  <a:srgbClr val="3A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аромат!»</a:t>
            </a:r>
            <a:endParaRPr lang="ru-RU" sz="2800" b="1" i="1" dirty="0">
              <a:solidFill>
                <a:srgbClr val="3A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17" b="15727"/>
          <a:stretch/>
        </p:blipFill>
        <p:spPr bwMode="auto">
          <a:xfrm>
            <a:off x="1183530" y="1879783"/>
            <a:ext cx="6776941" cy="482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17045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74026">
            <a:off x="-377327" y="4831293"/>
            <a:ext cx="2952329" cy="224162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360693" y="404664"/>
            <a:ext cx="517041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Мы легенды рассказали,</a:t>
            </a:r>
          </a:p>
          <a:p>
            <a:pPr algn="ctr"/>
            <a:r>
              <a:rPr lang="ru-RU" sz="2800" b="1" i="1" dirty="0" smtClean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Как сумели, как смогли.</a:t>
            </a:r>
          </a:p>
          <a:p>
            <a:pPr algn="ctr"/>
            <a:r>
              <a:rPr lang="ru-RU" sz="2800" b="1" i="1" dirty="0" smtClean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С вами в сказке побывали,</a:t>
            </a:r>
          </a:p>
          <a:p>
            <a:pPr algn="ctr"/>
            <a:r>
              <a:rPr lang="ru-RU" sz="2800" b="1" i="1" dirty="0" smtClean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Чудеса увидели!</a:t>
            </a:r>
          </a:p>
        </p:txBody>
      </p:sp>
      <p:pic>
        <p:nvPicPr>
          <p:cNvPr id="2052" name="Picture 4" descr="F:\DCIM\101MSDCF\DSC073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253987"/>
            <a:ext cx="5628117" cy="4221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03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DCIM\101MSDCF\DSC073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344">
            <a:off x="3769976" y="2554733"/>
            <a:ext cx="4782053" cy="3586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F:\DCIM\101MSDCF\DSC073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03652">
            <a:off x="66568" y="937941"/>
            <a:ext cx="3672409" cy="275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74026">
            <a:off x="-377327" y="4831293"/>
            <a:ext cx="2952329" cy="224162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851920" y="404664"/>
            <a:ext cx="517041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Будем мы беречь природу,</a:t>
            </a:r>
          </a:p>
          <a:p>
            <a:pPr algn="ctr"/>
            <a:r>
              <a:rPr lang="ru-RU" sz="2800" b="1" i="1" dirty="0" smtClean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Охранять ее, любить.</a:t>
            </a:r>
          </a:p>
          <a:p>
            <a:pPr algn="ctr"/>
            <a:r>
              <a:rPr lang="ru-RU" sz="2800" b="1" i="1" dirty="0" smtClean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И в приюте нашем славном</a:t>
            </a:r>
          </a:p>
          <a:p>
            <a:pPr algn="ctr"/>
            <a:r>
              <a:rPr lang="ru-RU" sz="2800" b="1" i="1" dirty="0" smtClean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Новые цветы растить!</a:t>
            </a:r>
          </a:p>
        </p:txBody>
      </p:sp>
    </p:spTree>
    <p:extLst>
      <p:ext uri="{BB962C8B-B14F-4D97-AF65-F5344CB8AC3E}">
        <p14:creationId xmlns:p14="http://schemas.microsoft.com/office/powerpoint/2010/main" val="240788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1790" y="260648"/>
            <a:ext cx="3780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Задачи проекта</a:t>
            </a:r>
            <a:endParaRPr lang="ru-RU" sz="4000" b="1" dirty="0">
              <a:solidFill>
                <a:srgbClr val="3A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74026">
            <a:off x="-377327" y="4831293"/>
            <a:ext cx="2952329" cy="2241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018" y="1163677"/>
            <a:ext cx="792139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b="1" dirty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Воспитывать в детях чувство прекрасного, бережное отношение к природе</a:t>
            </a:r>
            <a:r>
              <a:rPr lang="ru-RU" sz="2400" b="1" dirty="0" smtClean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solidFill>
                <a:srgbClr val="3A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ru-RU" sz="2400" b="1" dirty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Расширять и обогащать знания о цветущих растениях, об их пользе для человека, дать представление об уходе за цветами.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400" b="1" dirty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Воспитывать коммуникативные навыки, самостоятельность, трудолюбие, наблюдательность и любознательность ко всему живому.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400" b="1" dirty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Создать атмосферу радости, формировать положительное эмоциональное состояние всех участников проектно - исследовательского процесса.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400" b="1" dirty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Формировать познавательную активность детей в процессе трудовой деятельности, навыки бережного отношения к природе.</a:t>
            </a:r>
          </a:p>
          <a:p>
            <a:pPr marL="342900" indent="-342900">
              <a:buFont typeface="Wingdings" pitchFamily="2" charset="2"/>
              <a:buChar char="v"/>
            </a:pPr>
            <a:endParaRPr lang="ru-RU" sz="2800" b="1" dirty="0">
              <a:solidFill>
                <a:srgbClr val="3A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70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74026">
            <a:off x="-377327" y="4831293"/>
            <a:ext cx="2952329" cy="22416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51720" y="612844"/>
            <a:ext cx="655298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Практическая значимость данного проекта заключается в том, что использование разнообразных форм и методов работы с детьми по экологическому воспитанию способствуют расширению и обогащению знаний детей о разнообразии представителей растительного мира, формированию представлений о взаимосвязях в природе, развитию наблюдательности и интереса к ней, эстетических чувств, любви и бережного отношения к природе. Работа в данном направлении не только обогащает знания детей, но и воспитывает доброту, сопричастность и сопереживание ко всему живому и прекрасному, что нас окружает!</a:t>
            </a:r>
          </a:p>
        </p:txBody>
      </p:sp>
    </p:spTree>
    <p:extLst>
      <p:ext uri="{BB962C8B-B14F-4D97-AF65-F5344CB8AC3E}">
        <p14:creationId xmlns:p14="http://schemas.microsoft.com/office/powerpoint/2010/main" val="122981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67413" y="0"/>
            <a:ext cx="54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Легенда начинается…</a:t>
            </a:r>
            <a:endParaRPr lang="ru-RU" sz="4000" b="1" dirty="0">
              <a:solidFill>
                <a:srgbClr val="3A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3338" y="404664"/>
            <a:ext cx="8928992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i="1" dirty="0" smtClean="0">
              <a:solidFill>
                <a:srgbClr val="3A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Цветы </a:t>
            </a:r>
            <a:r>
              <a:rPr lang="ru-RU" sz="2800" b="1" i="1" dirty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жили в Раю, но однажды они заметили, что горе и печаль одолевают людей. Спустившись на Землю, они усеяли её таким разнообразием трав, что эти чудесные краски и упоительное благоухание стало приносить </a:t>
            </a:r>
            <a:r>
              <a:rPr lang="ru-RU" sz="2800" b="1" i="1" dirty="0" smtClean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утешение людям</a:t>
            </a:r>
            <a:r>
              <a:rPr lang="ru-RU" sz="2800" b="1" i="1" dirty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6" name="Picture 2" descr="C:\Users\Admin\Desktop\Цветочный хоровод фото\DSC073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700" y="3143875"/>
            <a:ext cx="5400600" cy="3501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7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74026">
            <a:off x="-377327" y="4831293"/>
            <a:ext cx="2952329" cy="2241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260648"/>
            <a:ext cx="86409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С древнейших времён цветы сопровождали торжественные события в жизни человека, который, кроме того, приписывал им таинственную силу.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7796" y="2006191"/>
            <a:ext cx="3513553" cy="3146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87026" y="3468034"/>
            <a:ext cx="2925400" cy="3147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C:\Users\Admin\Desktop\на сайт\сутягина\DSC0710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700808"/>
            <a:ext cx="3024336" cy="2304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508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74026">
            <a:off x="-377327" y="4831293"/>
            <a:ext cx="2952329" cy="22416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5536" y="332656"/>
            <a:ext cx="43924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b="1" dirty="0" smtClean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старинных легендах рассказывается, что на Руси одуванчик служил отличным оберегом. Разложенные  в изголовье детской кроватки солнечные головки охраняли младенца от сглаза. </a:t>
            </a:r>
            <a:endParaRPr lang="ru-RU" sz="2800" b="1" dirty="0">
              <a:solidFill>
                <a:srgbClr val="3A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39952" y="3356992"/>
            <a:ext cx="446449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Ц</a:t>
            </a:r>
            <a:r>
              <a:rPr lang="ru-RU" sz="2800" b="1" dirty="0" smtClean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веток </a:t>
            </a:r>
            <a:r>
              <a:rPr lang="ru-RU" sz="2800" b="1" dirty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папоротника в ночь Ивана Купалы даёт человеку власть и открывает </a:t>
            </a:r>
            <a:r>
              <a:rPr lang="ru-RU" sz="2800" b="1" dirty="0" smtClean="0">
                <a:solidFill>
                  <a:srgbClr val="3A0000"/>
                </a:solidFill>
                <a:latin typeface="Times New Roman" pitchFamily="18" charset="0"/>
                <a:cs typeface="Times New Roman" pitchFamily="18" charset="0"/>
              </a:rPr>
              <a:t>клады. А роза является древнейшим символом совершенства, процветания и богатства.</a:t>
            </a:r>
            <a:endParaRPr lang="ru-RU" sz="2800" b="1" dirty="0">
              <a:solidFill>
                <a:srgbClr val="3A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D:\разное\ФОТО\цифровик\100CANON\IMG_174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07620" y="4177156"/>
            <a:ext cx="2360408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G:\DCIM\101MSDCF\DSC024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210126"/>
            <a:ext cx="2953447" cy="2215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C:\Users\Admin\Desktop\Цветочный хоровод фото\DSC0253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97152"/>
            <a:ext cx="2376264" cy="1810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364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39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C000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1077</TotalTime>
  <Words>1877</Words>
  <Application>Microsoft Office PowerPoint</Application>
  <PresentationFormat>Экран (4:3)</PresentationFormat>
  <Paragraphs>135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Розы</dc:title>
  <dc:creator>Фокина Лидия Петровна</dc:creator>
  <cp:keywords>Шаблон презентации</cp:keywords>
  <cp:lastModifiedBy>Windows User</cp:lastModifiedBy>
  <cp:revision>89</cp:revision>
  <dcterms:created xsi:type="dcterms:W3CDTF">2017-02-23T13:11:39Z</dcterms:created>
  <dcterms:modified xsi:type="dcterms:W3CDTF">2021-09-21T10:39:35Z</dcterms:modified>
</cp:coreProperties>
</file>