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6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3300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05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8CF304-F4DD-4552-A78D-00B2FDC1D69E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6D7335-A2BF-411A-A037-676D9417D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064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6D7335-A2BF-411A-A037-676D9417DD7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942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EFCA2-C771-4829-BFDE-1CF800CAA72B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CEDB1-0BE3-4F00-969A-C10147131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397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4849E-0E04-46AE-A2C2-E4A1DF7E77F0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A9978-DADD-4020-BA0E-DFA12E102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261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5C5C-BE1B-4C83-934A-3A6BC4430EA9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CBC74-17A2-4D39-8A3F-85CA311C8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9926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DA644F-9346-4963-8B1F-D6520995409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98BA5-F379-4E2E-AE18-4A1927B27F38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AB8D0-F15D-4FFE-825F-6968EF52E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91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6929E-7949-457C-A2E9-E4C4DF9BE038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06631-8D8A-4441-B23D-4C0899005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876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9984-5E24-41C8-9049-352069A8E14B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A5E11-0C40-4D74-9C8B-C09DF243D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08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A6B67-1197-415F-90E1-A2B93F7DFFD7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5284-A75B-4BA1-92F9-05D0D4462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865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9DB5F-15E7-42AE-8396-99ACE0456F8F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4F07A-97F7-4248-84EA-A33614647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367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FA57D-4C38-49C4-B6DF-B9C838A66AA0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2011-957F-454C-A58F-36E9F26D3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05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A4FD8-9E58-43EC-B876-3C58BBCDE27D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353E3-B58F-412F-9BF4-F07C4A17E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738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073B4-6B26-44E5-BE2A-2DB168292325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426B-3DB3-4118-B29C-DA89F615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611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CC7E30-5186-4124-BA1D-A364D68BD8A1}" type="datetime1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243D6F-A68A-4C74-9689-D22440EAE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gif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6.bin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3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.jpeg"/><Relationship Id="rId9" Type="http://schemas.openxmlformats.org/officeDocument/2006/relationships/image" Target="../media/image2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3.jpe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99792" y="548680"/>
            <a:ext cx="598914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Арифметический </a:t>
            </a:r>
          </a:p>
          <a:p>
            <a:pPr algn="ctr"/>
            <a:r>
              <a:rPr lang="ru-RU" sz="40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квадратный корень</a:t>
            </a:r>
          </a:p>
          <a:p>
            <a:pPr algn="ctr"/>
            <a:r>
              <a:rPr lang="ru-RU" sz="40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и</a:t>
            </a:r>
            <a:r>
              <a:rPr lang="ru-RU" sz="4000" b="1" i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з произведения </a:t>
            </a:r>
          </a:p>
          <a:p>
            <a:pPr algn="ctr"/>
            <a:r>
              <a:rPr lang="ru-RU" sz="40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и</a:t>
            </a:r>
            <a:r>
              <a:rPr lang="ru-RU" sz="40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 дроби</a:t>
            </a:r>
            <a:endParaRPr lang="ru-RU" sz="4000" b="1" i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9" name="Picture 8" descr="01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76"/>
          <a:stretch>
            <a:fillRect/>
          </a:stretch>
        </p:blipFill>
        <p:spPr bwMode="auto">
          <a:xfrm>
            <a:off x="107504" y="116632"/>
            <a:ext cx="2232247" cy="275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рис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257" r="2905"/>
          <a:stretch>
            <a:fillRect/>
          </a:stretch>
        </p:blipFill>
        <p:spPr bwMode="auto">
          <a:xfrm>
            <a:off x="2987824" y="3308712"/>
            <a:ext cx="3928642" cy="208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693234" y="77783"/>
            <a:ext cx="35189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П о в т о р и м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07504" y="765175"/>
            <a:ext cx="866502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квадратного корня из числа а.</a:t>
            </a:r>
          </a:p>
          <a:p>
            <a:pPr>
              <a:buFontTx/>
              <a:buAutoNum type="arabicPeriod"/>
            </a:pPr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арифметического квадратного корня из числа а.</a:t>
            </a:r>
          </a:p>
          <a:p>
            <a:pPr>
              <a:buFontTx/>
              <a:buAutoNum type="arabicPeriod" startAt="3"/>
            </a:pPr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Свойства арифметического квадратного корня из</a:t>
            </a:r>
          </a:p>
          <a:p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числа а:</a:t>
            </a:r>
          </a:p>
          <a:p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корень из произведения неотрицательных </a:t>
            </a:r>
          </a:p>
          <a:p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множителей равен произведению корней из этих</a:t>
            </a:r>
          </a:p>
          <a:p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4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множителей</a:t>
            </a:r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400" dirty="0">
                <a:solidFill>
                  <a:srgbClr val="663300"/>
                </a:solidFill>
              </a:rPr>
              <a:t>    </a:t>
            </a:r>
            <a:endParaRPr lang="ru-RU" sz="2400" b="1" dirty="0">
              <a:solidFill>
                <a:srgbClr val="663300"/>
              </a:solidFill>
            </a:endParaRP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08412719"/>
              </p:ext>
            </p:extLst>
          </p:nvPr>
        </p:nvGraphicFramePr>
        <p:xfrm>
          <a:off x="323528" y="3797896"/>
          <a:ext cx="2453831" cy="567208"/>
        </p:xfrm>
        <a:graphic>
          <a:graphicData uri="http://schemas.openxmlformats.org/presentationml/2006/ole">
            <p:oleObj spid="_x0000_s16400" name="Equation" r:id="rId4" imgW="990600" imgH="228600" progId="">
              <p:embed/>
            </p:oleObj>
          </a:graphicData>
        </a:graphic>
      </p:graphicFrame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693234" y="3765996"/>
            <a:ext cx="4876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а, в – неотрицательные </a:t>
            </a:r>
            <a:endParaRPr lang="ru-RU" sz="2400" b="1" dirty="0" smtClean="0">
              <a:solidFill>
                <a:srgbClr val="99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множители</a:t>
            </a:r>
            <a:endParaRPr lang="ru-RU" sz="2400" b="1" dirty="0">
              <a:solidFill>
                <a:srgbClr val="99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51520" y="4508500"/>
            <a:ext cx="889248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корень из дроби, числитель которой неотрицателен,</a:t>
            </a:r>
          </a:p>
          <a:p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а знаменатель положителен, равен корню из</a:t>
            </a:r>
          </a:p>
          <a:p>
            <a:r>
              <a:rPr lang="ru-RU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числителя, деленному на корень из знаменателя.</a:t>
            </a:r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107212"/>
              </p:ext>
            </p:extLst>
          </p:nvPr>
        </p:nvGraphicFramePr>
        <p:xfrm>
          <a:off x="323528" y="5643198"/>
          <a:ext cx="1945010" cy="1097328"/>
        </p:xfrm>
        <a:graphic>
          <a:graphicData uri="http://schemas.openxmlformats.org/presentationml/2006/ole">
            <p:oleObj spid="_x0000_s16401" name="Equation" r:id="rId5" imgW="634725" imgH="457002" progId="">
              <p:embed/>
            </p:oleObj>
          </a:graphicData>
        </a:graphic>
      </p:graphicFrame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176463" y="6040438"/>
            <a:ext cx="55299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если а – неотрицательное число, </a:t>
            </a:r>
            <a:endParaRPr lang="ru-RU" sz="2400" b="1" dirty="0" smtClean="0">
              <a:solidFill>
                <a:srgbClr val="99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400" b="1" dirty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положительное</a:t>
            </a:r>
          </a:p>
        </p:txBody>
      </p:sp>
      <p:pic>
        <p:nvPicPr>
          <p:cNvPr id="22540" name="Picture 12" descr="slovar2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30743" y="2498140"/>
            <a:ext cx="1555347" cy="121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012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76"/>
          <a:stretch>
            <a:fillRect/>
          </a:stretch>
        </p:blipFill>
        <p:spPr bwMode="auto">
          <a:xfrm>
            <a:off x="8028384" y="77783"/>
            <a:ext cx="960067" cy="111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5439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25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2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2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455738" y="45657"/>
            <a:ext cx="62817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Найдите значение выражения</a:t>
            </a:r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179388" y="765175"/>
          <a:ext cx="2800350" cy="1292225"/>
        </p:xfrm>
        <a:graphic>
          <a:graphicData uri="http://schemas.openxmlformats.org/presentationml/2006/ole">
            <p:oleObj spid="_x0000_s21538" name="Формула" r:id="rId4" imgW="495085" imgH="228501" progId="">
              <p:embed/>
            </p:oleObj>
          </a:graphicData>
        </a:graphic>
      </p:graphicFrame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79388" y="4724400"/>
            <a:ext cx="4030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Правильный ответ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50825" y="5661025"/>
            <a:ext cx="5762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2843213" y="850900"/>
          <a:ext cx="2665412" cy="1065213"/>
        </p:xfrm>
        <a:graphic>
          <a:graphicData uri="http://schemas.openxmlformats.org/presentationml/2006/ole">
            <p:oleObj spid="_x0000_s21539" name="Формула" r:id="rId5" imgW="571252" imgH="228501" progId="">
              <p:embed/>
            </p:oleObj>
          </a:graphicData>
        </a:graphic>
      </p:graphicFrame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042988" y="5661025"/>
            <a:ext cx="495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5580063" y="857250"/>
          <a:ext cx="3455987" cy="1038225"/>
        </p:xfrm>
        <a:graphic>
          <a:graphicData uri="http://schemas.openxmlformats.org/presentationml/2006/ole">
            <p:oleObj spid="_x0000_s21540" name="Формула" r:id="rId6" imgW="761669" imgH="228501" progId="">
              <p:embed/>
            </p:oleObj>
          </a:graphicData>
        </a:graphic>
      </p:graphicFrame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835150" y="5661025"/>
            <a:ext cx="495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graphicFrame>
        <p:nvGraphicFramePr>
          <p:cNvPr id="286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3091225"/>
              </p:ext>
            </p:extLst>
          </p:nvPr>
        </p:nvGraphicFramePr>
        <p:xfrm>
          <a:off x="323850" y="1844824"/>
          <a:ext cx="4055114" cy="1123801"/>
        </p:xfrm>
        <a:graphic>
          <a:graphicData uri="http://schemas.openxmlformats.org/presentationml/2006/ole">
            <p:oleObj spid="_x0000_s21541" name="Формула" r:id="rId7" imgW="825500" imgH="228600" progId="">
              <p:embed/>
            </p:oleObj>
          </a:graphicData>
        </a:graphic>
      </p:graphicFrame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2627313" y="5661025"/>
            <a:ext cx="806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graphicFrame>
        <p:nvGraphicFramePr>
          <p:cNvPr id="28687" name="Object 15"/>
          <p:cNvGraphicFramePr>
            <a:graphicFrameLocks noChangeAspect="1"/>
          </p:cNvGraphicFramePr>
          <p:nvPr/>
        </p:nvGraphicFramePr>
        <p:xfrm>
          <a:off x="3779838" y="2060575"/>
          <a:ext cx="2520950" cy="1031875"/>
        </p:xfrm>
        <a:graphic>
          <a:graphicData uri="http://schemas.openxmlformats.org/presentationml/2006/ole">
            <p:oleObj spid="_x0000_s21542" name="Формула" r:id="rId8" imgW="558800" imgH="228600" progId="">
              <p:embed/>
            </p:oleObj>
          </a:graphicData>
        </a:graphic>
      </p:graphicFrame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563938" y="5661025"/>
            <a:ext cx="495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graphicFrame>
        <p:nvGraphicFramePr>
          <p:cNvPr id="286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3247543"/>
              </p:ext>
            </p:extLst>
          </p:nvPr>
        </p:nvGraphicFramePr>
        <p:xfrm>
          <a:off x="6516216" y="1988840"/>
          <a:ext cx="1751831" cy="2424926"/>
        </p:xfrm>
        <a:graphic>
          <a:graphicData uri="http://schemas.openxmlformats.org/presentationml/2006/ole">
            <p:oleObj spid="_x0000_s21543" name="Формула" r:id="rId9" imgW="330200" imgH="457200" progId="">
              <p:embed/>
            </p:oleObj>
          </a:graphicData>
        </a:graphic>
      </p:graphicFrame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4211638" y="5661025"/>
            <a:ext cx="495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graphicFrame>
        <p:nvGraphicFramePr>
          <p:cNvPr id="286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5505613"/>
              </p:ext>
            </p:extLst>
          </p:nvPr>
        </p:nvGraphicFramePr>
        <p:xfrm>
          <a:off x="409972" y="2492896"/>
          <a:ext cx="1761331" cy="2345855"/>
        </p:xfrm>
        <a:graphic>
          <a:graphicData uri="http://schemas.openxmlformats.org/presentationml/2006/ole">
            <p:oleObj spid="_x0000_s21544" name="Формула" r:id="rId10" imgW="342751" imgH="457002" progId="">
              <p:embed/>
            </p:oleObj>
          </a:graphicData>
        </a:graphic>
      </p:graphicFrame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5003800" y="5661025"/>
            <a:ext cx="495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3175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869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82199538"/>
              </p:ext>
            </p:extLst>
          </p:nvPr>
        </p:nvGraphicFramePr>
        <p:xfrm>
          <a:off x="3487267" y="2636912"/>
          <a:ext cx="1944042" cy="2184694"/>
        </p:xfrm>
        <a:graphic>
          <a:graphicData uri="http://schemas.openxmlformats.org/presentationml/2006/ole">
            <p:oleObj spid="_x0000_s21545" name="Формула" r:id="rId11" imgW="406224" imgH="457002" progId="">
              <p:embed/>
            </p:oleObj>
          </a:graphicData>
        </a:graphic>
      </p:graphicFrame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5867400" y="5661025"/>
            <a:ext cx="495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pic>
        <p:nvPicPr>
          <p:cNvPr id="22" name="Picture 8" descr="012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76"/>
          <a:stretch>
            <a:fillRect/>
          </a:stretch>
        </p:blipFill>
        <p:spPr bwMode="auto">
          <a:xfrm>
            <a:off x="7274347" y="4549347"/>
            <a:ext cx="1800200" cy="222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448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8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1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6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9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5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5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5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9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93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8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11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26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29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44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4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79" grpId="1"/>
      <p:bldP spid="28682" grpId="0"/>
      <p:bldP spid="28682" grpId="1"/>
      <p:bldP spid="28684" grpId="0"/>
      <p:bldP spid="28684" grpId="1"/>
      <p:bldP spid="28686" grpId="0"/>
      <p:bldP spid="28686" grpId="1"/>
      <p:bldP spid="28688" grpId="0"/>
      <p:bldP spid="28688" grpId="1"/>
      <p:bldP spid="28690" grpId="0"/>
      <p:bldP spid="28690" grpId="1"/>
      <p:bldP spid="28692" grpId="0"/>
      <p:bldP spid="28692" grpId="1"/>
      <p:bldP spid="28695" grpId="0"/>
      <p:bldP spid="2869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116633"/>
            <a:ext cx="8218487" cy="504055"/>
          </a:xfrm>
        </p:spPr>
        <p:txBody>
          <a:bodyPr/>
          <a:lstStyle/>
          <a:p>
            <a:r>
              <a:rPr lang="ru-RU" sz="3200" b="1" i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Вычислите: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25538"/>
            <a:ext cx="4176588" cy="5183187"/>
          </a:xfrm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Группа «В»</a:t>
            </a:r>
          </a:p>
          <a:p>
            <a:pPr>
              <a:buFontTx/>
              <a:buNone/>
            </a:pP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ru-RU" sz="2400" dirty="0">
                <a:solidFill>
                  <a:srgbClr val="0000FF"/>
                </a:solidFill>
              </a:rPr>
              <a:t> </a:t>
            </a:r>
          </a:p>
          <a:p>
            <a:pPr>
              <a:buFontTx/>
              <a:buNone/>
            </a:pP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125538"/>
            <a:ext cx="4043362" cy="5183782"/>
          </a:xfrm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Группа «А»</a:t>
            </a:r>
          </a:p>
          <a:p>
            <a:pPr>
              <a:buFontTx/>
              <a:buNone/>
            </a:pPr>
            <a:r>
              <a:rPr 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</a:t>
            </a:r>
            <a:r>
              <a:rPr lang="ru-RU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2055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280976045"/>
              </p:ext>
            </p:extLst>
          </p:nvPr>
        </p:nvGraphicFramePr>
        <p:xfrm>
          <a:off x="684213" y="1484784"/>
          <a:ext cx="3397978" cy="944091"/>
        </p:xfrm>
        <a:graphic>
          <a:graphicData uri="http://schemas.openxmlformats.org/presentationml/2006/ole">
            <p:oleObj spid="_x0000_s17438" name="Equation" r:id="rId4" imgW="1422400" imgH="393700" progId="">
              <p:embed/>
            </p:oleObj>
          </a:graphicData>
        </a:graphic>
      </p:graphicFrame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23528" y="2349500"/>
            <a:ext cx="2952328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arenR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3;            3) 0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-3;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9</a:t>
            </a:r>
          </a:p>
          <a:p>
            <a:pPr marL="0" indent="0"/>
            <a:endParaRPr lang="ru-RU" sz="2800" dirty="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50825" y="38608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950913" y="39528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060" name="Object 12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4260505039"/>
              </p:ext>
            </p:extLst>
          </p:nvPr>
        </p:nvGraphicFramePr>
        <p:xfrm>
          <a:off x="827088" y="3860800"/>
          <a:ext cx="2723083" cy="864344"/>
        </p:xfrm>
        <a:graphic>
          <a:graphicData uri="http://schemas.openxmlformats.org/presentationml/2006/ole">
            <p:oleObj spid="_x0000_s17439" name="Equation" r:id="rId5" imgW="799753" imgH="253890" progId="">
              <p:embed/>
            </p:oleObj>
          </a:graphicData>
        </a:graphic>
      </p:graphicFrame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95537" y="4816475"/>
            <a:ext cx="3096343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arenR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30;            3) 3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-3;   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10</a:t>
            </a:r>
          </a:p>
          <a:p>
            <a:pPr marL="0" indent="0"/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51145072"/>
              </p:ext>
            </p:extLst>
          </p:nvPr>
        </p:nvGraphicFramePr>
        <p:xfrm>
          <a:off x="5099049" y="1628800"/>
          <a:ext cx="3158233" cy="648072"/>
        </p:xfrm>
        <a:graphic>
          <a:graphicData uri="http://schemas.openxmlformats.org/presentationml/2006/ole">
            <p:oleObj spid="_x0000_s17440" name="Equation" r:id="rId6" imgW="888614" imgH="241195" progId="">
              <p:embed/>
            </p:oleObj>
          </a:graphicData>
        </a:graphic>
      </p:graphicFrame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5292725" y="2349500"/>
            <a:ext cx="3065263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arenR" startAt="5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23;           7)  28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 45;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15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643438" y="3716338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272088" y="3881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206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8890897"/>
              </p:ext>
            </p:extLst>
          </p:nvPr>
        </p:nvGraphicFramePr>
        <p:xfrm>
          <a:off x="5099050" y="3671888"/>
          <a:ext cx="2857326" cy="816700"/>
        </p:xfrm>
        <a:graphic>
          <a:graphicData uri="http://schemas.openxmlformats.org/presentationml/2006/ole">
            <p:oleObj spid="_x0000_s17441" name="Equation" r:id="rId7" imgW="571252" imgH="228501" progId="">
              <p:embed/>
            </p:oleObj>
          </a:graphicData>
        </a:graphic>
      </p:graphicFrame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5364163" y="4652963"/>
            <a:ext cx="3139001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arenR" startAt="5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9;    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3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 27; 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15</a:t>
            </a:r>
          </a:p>
        </p:txBody>
      </p:sp>
      <p:pic>
        <p:nvPicPr>
          <p:cNvPr id="18" name="Picture 8" descr="012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76"/>
          <a:stretch>
            <a:fillRect/>
          </a:stretch>
        </p:blipFill>
        <p:spPr bwMode="auto">
          <a:xfrm>
            <a:off x="96393" y="24796"/>
            <a:ext cx="1027558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3994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62756" y="35859"/>
            <a:ext cx="8218487" cy="706437"/>
          </a:xfrm>
        </p:spPr>
        <p:txBody>
          <a:bodyPr/>
          <a:lstStyle/>
          <a:p>
            <a:r>
              <a:rPr lang="ru-RU" sz="3200" b="1" i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Вычислите</a:t>
            </a:r>
            <a:endParaRPr lang="ru-RU" sz="3200" b="1" i="1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2" y="1052513"/>
            <a:ext cx="3887663" cy="5184775"/>
          </a:xfrm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</a:t>
            </a:r>
            <a:r>
              <a:rPr lang="ru-RU" sz="2400" dirty="0">
                <a:solidFill>
                  <a:srgbClr val="996600"/>
                </a:solidFill>
              </a:rPr>
              <a:t> 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052513"/>
            <a:ext cx="4043362" cy="5184775"/>
          </a:xfrm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</a:t>
            </a:r>
            <a:r>
              <a:rPr lang="ru-RU" sz="1800" dirty="0">
                <a:solidFill>
                  <a:srgbClr val="996600"/>
                </a:solidFill>
              </a:rPr>
              <a:t> </a:t>
            </a:r>
          </a:p>
        </p:txBody>
      </p:sp>
      <p:graphicFrame>
        <p:nvGraphicFramePr>
          <p:cNvPr id="8205" name="Object 1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3571828288"/>
              </p:ext>
            </p:extLst>
          </p:nvPr>
        </p:nvGraphicFramePr>
        <p:xfrm>
          <a:off x="787399" y="3548260"/>
          <a:ext cx="3326961" cy="1032867"/>
        </p:xfrm>
        <a:graphic>
          <a:graphicData uri="http://schemas.openxmlformats.org/presentationml/2006/ole">
            <p:oleObj spid="_x0000_s18462" name="Equation" r:id="rId5" imgW="1269449" imgH="393529" progId="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00113" y="1125538"/>
          <a:ext cx="2851150" cy="739775"/>
        </p:xfrm>
        <a:graphic>
          <a:graphicData uri="http://schemas.openxmlformats.org/presentationml/2006/ole">
            <p:oleObj spid="_x0000_s18463" name="Equation" r:id="rId6" imgW="977476" imgH="253890" progId="">
              <p:embed/>
            </p:oleObj>
          </a:graphicData>
        </a:graphic>
      </p:graphicFrame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3575" y="1989138"/>
            <a:ext cx="2860078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arenR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24;         3) 8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-7;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2,4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68313" y="3787775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187450" y="3141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24113" y="4797425"/>
            <a:ext cx="316464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arenR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2,8;          3)  7,6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64; 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8,2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63575" y="51054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996600"/>
                </a:solidFill>
              </a:rPr>
              <a:t> 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095375" y="517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821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4578829"/>
              </p:ext>
            </p:extLst>
          </p:nvPr>
        </p:nvGraphicFramePr>
        <p:xfrm>
          <a:off x="4860032" y="1084336"/>
          <a:ext cx="3024336" cy="787104"/>
        </p:xfrm>
        <a:graphic>
          <a:graphicData uri="http://schemas.openxmlformats.org/presentationml/2006/ole">
            <p:oleObj spid="_x0000_s18464" name="Equation" r:id="rId7" imgW="977476" imgH="253890" progId="">
              <p:embed/>
            </p:oleObj>
          </a:graphicData>
        </a:graphic>
      </p:graphicFrame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932040" y="1955801"/>
            <a:ext cx="3515706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16;               7)  18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52;               8) 30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4716463" y="3787775"/>
            <a:ext cx="646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8)</a:t>
            </a:r>
            <a:r>
              <a:rPr lang="ru-RU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487988" y="3160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821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579796"/>
              </p:ext>
            </p:extLst>
          </p:nvPr>
        </p:nvGraphicFramePr>
        <p:xfrm>
          <a:off x="5039518" y="3533775"/>
          <a:ext cx="3060873" cy="1046633"/>
        </p:xfrm>
        <a:graphic>
          <a:graphicData uri="http://schemas.openxmlformats.org/presentationml/2006/ole">
            <p:oleObj spid="_x0000_s18465" name="Equation" r:id="rId8" imgW="1218671" imgH="444307" progId="">
              <p:embed/>
            </p:oleObj>
          </a:graphicData>
        </a:graphic>
      </p:graphicFrame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5039519" y="4652963"/>
            <a:ext cx="3536546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0,5;             7)  1,3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 0,8;            8) 4,7</a:t>
            </a:r>
          </a:p>
        </p:txBody>
      </p:sp>
      <p:pic>
        <p:nvPicPr>
          <p:cNvPr id="20" name="Picture 8" descr="012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76"/>
          <a:stretch>
            <a:fillRect/>
          </a:stretch>
        </p:blipFill>
        <p:spPr bwMode="auto">
          <a:xfrm>
            <a:off x="96393" y="24796"/>
            <a:ext cx="947215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3587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15489" name="AutoShape 129"/>
          <p:cNvSpPr>
            <a:spLocks noChangeArrowheads="1"/>
          </p:cNvSpPr>
          <p:nvPr/>
        </p:nvSpPr>
        <p:spPr bwMode="auto">
          <a:xfrm>
            <a:off x="1763713" y="4508500"/>
            <a:ext cx="6408737" cy="576263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391319" y="30526"/>
            <a:ext cx="8218487" cy="633412"/>
          </a:xfrm>
        </p:spPr>
        <p:txBody>
          <a:bodyPr/>
          <a:lstStyle/>
          <a:p>
            <a:r>
              <a:rPr lang="ru-RU" sz="3200" b="1" i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Вычислите</a:t>
            </a:r>
          </a:p>
        </p:txBody>
      </p:sp>
      <p:graphicFrame>
        <p:nvGraphicFramePr>
          <p:cNvPr id="15367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1499139760"/>
              </p:ext>
            </p:extLst>
          </p:nvPr>
        </p:nvGraphicFramePr>
        <p:xfrm>
          <a:off x="1162200" y="846367"/>
          <a:ext cx="2545704" cy="1101526"/>
        </p:xfrm>
        <a:graphic>
          <a:graphicData uri="http://schemas.openxmlformats.org/presentationml/2006/ole">
            <p:oleObj spid="_x0000_s19486" name="Equation" r:id="rId4" imgW="1028254" imgH="444307" progId="">
              <p:embed/>
            </p:oleObj>
          </a:graphicData>
        </a:graphic>
      </p:graphicFrame>
      <p:graphicFrame>
        <p:nvGraphicFramePr>
          <p:cNvPr id="15374" name="Object 1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xmlns="" val="122075225"/>
              </p:ext>
            </p:extLst>
          </p:nvPr>
        </p:nvGraphicFramePr>
        <p:xfrm>
          <a:off x="1252538" y="2525713"/>
          <a:ext cx="431800" cy="787655"/>
        </p:xfrm>
        <a:graphic>
          <a:graphicData uri="http://schemas.openxmlformats.org/presentationml/2006/ole">
            <p:oleObj spid="_x0000_s19487" name="Equation" r:id="rId5" imgW="215713" imgH="393359" progId="">
              <p:embed/>
            </p:oleObj>
          </a:graphicData>
        </a:graphic>
      </p:graphicFrame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827088" y="119697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9)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84189" y="2048659"/>
            <a:ext cx="355838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-0,92;            3)                     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65151" y="2624793"/>
            <a:ext cx="72487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909888" y="2634318"/>
            <a:ext cx="90441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 2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292725" y="12684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10)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919788" y="13604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5381" name="Object 2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830101654"/>
              </p:ext>
            </p:extLst>
          </p:nvPr>
        </p:nvGraphicFramePr>
        <p:xfrm>
          <a:off x="5848349" y="846678"/>
          <a:ext cx="1501775" cy="1256347"/>
        </p:xfrm>
        <a:graphic>
          <a:graphicData uri="http://schemas.openxmlformats.org/presentationml/2006/ole">
            <p:oleObj spid="_x0000_s19488" name="Equation" r:id="rId6" imgW="545863" imgH="457002" progId="">
              <p:embed/>
            </p:oleObj>
          </a:graphicData>
        </a:graphic>
      </p:graphicFrame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253831" y="2157264"/>
            <a:ext cx="273825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arenR" startAt="5"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3;         7)   2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  4;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-2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950913" y="3881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5467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1063767"/>
              </p:ext>
            </p:extLst>
          </p:nvPr>
        </p:nvGraphicFramePr>
        <p:xfrm>
          <a:off x="1187450" y="3500438"/>
          <a:ext cx="6935788" cy="649288"/>
        </p:xfrm>
        <a:graphic>
          <a:graphicData uri="http://schemas.openxmlformats.org/drawingml/2006/table">
            <a:tbl>
              <a:tblPr/>
              <a:tblGrid>
                <a:gridCol w="719138"/>
                <a:gridCol w="541337"/>
                <a:gridCol w="631825"/>
                <a:gridCol w="628650"/>
                <a:gridCol w="631825"/>
                <a:gridCol w="630238"/>
                <a:gridCol w="631825"/>
                <a:gridCol w="628650"/>
                <a:gridCol w="631825"/>
                <a:gridCol w="628650"/>
                <a:gridCol w="631825"/>
              </a:tblGrid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66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7254448"/>
              </p:ext>
            </p:extLst>
          </p:nvPr>
        </p:nvGraphicFramePr>
        <p:xfrm>
          <a:off x="1331913" y="5229225"/>
          <a:ext cx="6840537" cy="1384300"/>
        </p:xfrm>
        <a:graphic>
          <a:graphicData uri="http://schemas.openxmlformats.org/drawingml/2006/table">
            <a:tbl>
              <a:tblPr/>
              <a:tblGrid>
                <a:gridCol w="855662"/>
                <a:gridCol w="854075"/>
                <a:gridCol w="855663"/>
                <a:gridCol w="855662"/>
                <a:gridCol w="854075"/>
                <a:gridCol w="855663"/>
                <a:gridCol w="854075"/>
                <a:gridCol w="855662"/>
              </a:tblGrid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цифры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буквы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8" name="Text Box 108"/>
          <p:cNvSpPr txBox="1">
            <a:spLocks noChangeArrowheads="1"/>
          </p:cNvSpPr>
          <p:nvPr/>
        </p:nvSpPr>
        <p:spPr bwMode="auto">
          <a:xfrm>
            <a:off x="565151" y="4191000"/>
            <a:ext cx="12813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</a:t>
            </a:r>
          </a:p>
        </p:txBody>
      </p:sp>
      <p:sp>
        <p:nvSpPr>
          <p:cNvPr id="15469" name="Text Box 109"/>
          <p:cNvSpPr txBox="1">
            <a:spLocks noChangeArrowheads="1"/>
          </p:cNvSpPr>
          <p:nvPr/>
        </p:nvSpPr>
        <p:spPr bwMode="auto">
          <a:xfrm>
            <a:off x="2051050" y="4148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5470" name="Text Box 110"/>
          <p:cNvSpPr txBox="1">
            <a:spLocks noChangeArrowheads="1"/>
          </p:cNvSpPr>
          <p:nvPr/>
        </p:nvSpPr>
        <p:spPr bwMode="auto">
          <a:xfrm>
            <a:off x="2555875" y="4148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5471" name="Text Box 111"/>
          <p:cNvSpPr txBox="1">
            <a:spLocks noChangeArrowheads="1"/>
          </p:cNvSpPr>
          <p:nvPr/>
        </p:nvSpPr>
        <p:spPr bwMode="auto">
          <a:xfrm>
            <a:off x="3203575" y="4148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5472" name="Text Box 112"/>
          <p:cNvSpPr txBox="1">
            <a:spLocks noChangeArrowheads="1"/>
          </p:cNvSpPr>
          <p:nvPr/>
        </p:nvSpPr>
        <p:spPr bwMode="auto">
          <a:xfrm>
            <a:off x="3851275" y="4148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5473" name="Text Box 113"/>
          <p:cNvSpPr txBox="1">
            <a:spLocks noChangeArrowheads="1"/>
          </p:cNvSpPr>
          <p:nvPr/>
        </p:nvSpPr>
        <p:spPr bwMode="auto">
          <a:xfrm>
            <a:off x="4500563" y="414813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5474" name="Text Box 114"/>
          <p:cNvSpPr txBox="1">
            <a:spLocks noChangeArrowheads="1"/>
          </p:cNvSpPr>
          <p:nvPr/>
        </p:nvSpPr>
        <p:spPr bwMode="auto">
          <a:xfrm>
            <a:off x="5076825" y="4148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5475" name="Text Box 115"/>
          <p:cNvSpPr txBox="1">
            <a:spLocks noChangeArrowheads="1"/>
          </p:cNvSpPr>
          <p:nvPr/>
        </p:nvSpPr>
        <p:spPr bwMode="auto">
          <a:xfrm>
            <a:off x="5848350" y="41671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5476" name="Text Box 116"/>
          <p:cNvSpPr txBox="1">
            <a:spLocks noChangeArrowheads="1"/>
          </p:cNvSpPr>
          <p:nvPr/>
        </p:nvSpPr>
        <p:spPr bwMode="auto">
          <a:xfrm>
            <a:off x="6496050" y="41671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15477" name="Text Box 117"/>
          <p:cNvSpPr txBox="1">
            <a:spLocks noChangeArrowheads="1"/>
          </p:cNvSpPr>
          <p:nvPr/>
        </p:nvSpPr>
        <p:spPr bwMode="auto">
          <a:xfrm>
            <a:off x="7092950" y="4148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5478" name="Text Box 118"/>
          <p:cNvSpPr txBox="1">
            <a:spLocks noChangeArrowheads="1"/>
          </p:cNvSpPr>
          <p:nvPr/>
        </p:nvSpPr>
        <p:spPr bwMode="auto">
          <a:xfrm>
            <a:off x="7667625" y="414813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15479" name="Text Box 119"/>
          <p:cNvSpPr txBox="1">
            <a:spLocks noChangeArrowheads="1"/>
          </p:cNvSpPr>
          <p:nvPr/>
        </p:nvSpPr>
        <p:spPr bwMode="auto">
          <a:xfrm>
            <a:off x="2051050" y="45307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15480" name="Text Box 120"/>
          <p:cNvSpPr txBox="1">
            <a:spLocks noChangeArrowheads="1"/>
          </p:cNvSpPr>
          <p:nvPr/>
        </p:nvSpPr>
        <p:spPr bwMode="auto">
          <a:xfrm>
            <a:off x="2627313" y="453072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15481" name="Text Box 121"/>
          <p:cNvSpPr txBox="1">
            <a:spLocks noChangeArrowheads="1"/>
          </p:cNvSpPr>
          <p:nvPr/>
        </p:nvSpPr>
        <p:spPr bwMode="auto">
          <a:xfrm>
            <a:off x="3203575" y="4530725"/>
            <a:ext cx="398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</a:p>
        </p:txBody>
      </p:sp>
      <p:sp>
        <p:nvSpPr>
          <p:cNvPr id="15482" name="Text Box 122"/>
          <p:cNvSpPr txBox="1">
            <a:spLocks noChangeArrowheads="1"/>
          </p:cNvSpPr>
          <p:nvPr/>
        </p:nvSpPr>
        <p:spPr bwMode="auto">
          <a:xfrm>
            <a:off x="3851275" y="4530725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15483" name="Text Box 123"/>
          <p:cNvSpPr txBox="1">
            <a:spLocks noChangeArrowheads="1"/>
          </p:cNvSpPr>
          <p:nvPr/>
        </p:nvSpPr>
        <p:spPr bwMode="auto">
          <a:xfrm>
            <a:off x="4500563" y="4530725"/>
            <a:ext cx="438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  <p:sp>
        <p:nvSpPr>
          <p:cNvPr id="15484" name="Text Box 124"/>
          <p:cNvSpPr txBox="1">
            <a:spLocks noChangeArrowheads="1"/>
          </p:cNvSpPr>
          <p:nvPr/>
        </p:nvSpPr>
        <p:spPr bwMode="auto">
          <a:xfrm>
            <a:off x="5148263" y="453072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15485" name="Text Box 125"/>
          <p:cNvSpPr txBox="1">
            <a:spLocks noChangeArrowheads="1"/>
          </p:cNvSpPr>
          <p:nvPr/>
        </p:nvSpPr>
        <p:spPr bwMode="auto">
          <a:xfrm>
            <a:off x="5867400" y="453072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</a:p>
        </p:txBody>
      </p:sp>
      <p:sp>
        <p:nvSpPr>
          <p:cNvPr id="15486" name="Text Box 126"/>
          <p:cNvSpPr txBox="1">
            <a:spLocks noChangeArrowheads="1"/>
          </p:cNvSpPr>
          <p:nvPr/>
        </p:nvSpPr>
        <p:spPr bwMode="auto">
          <a:xfrm>
            <a:off x="6443663" y="453072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5487" name="Text Box 127"/>
          <p:cNvSpPr txBox="1">
            <a:spLocks noChangeArrowheads="1"/>
          </p:cNvSpPr>
          <p:nvPr/>
        </p:nvSpPr>
        <p:spPr bwMode="auto">
          <a:xfrm>
            <a:off x="6948488" y="4530725"/>
            <a:ext cx="4016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15488" name="Text Box 128"/>
          <p:cNvSpPr txBox="1">
            <a:spLocks noChangeArrowheads="1"/>
          </p:cNvSpPr>
          <p:nvPr/>
        </p:nvSpPr>
        <p:spPr bwMode="auto">
          <a:xfrm>
            <a:off x="7596188" y="4530725"/>
            <a:ext cx="35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</a:p>
        </p:txBody>
      </p:sp>
      <p:sp>
        <p:nvSpPr>
          <p:cNvPr id="15490" name="Line 130"/>
          <p:cNvSpPr>
            <a:spLocks noChangeShapeType="1"/>
          </p:cNvSpPr>
          <p:nvPr/>
        </p:nvSpPr>
        <p:spPr bwMode="auto">
          <a:xfrm>
            <a:off x="4427538" y="908050"/>
            <a:ext cx="0" cy="2449513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491" name="Line 131"/>
          <p:cNvSpPr>
            <a:spLocks noChangeShapeType="1"/>
          </p:cNvSpPr>
          <p:nvPr/>
        </p:nvSpPr>
        <p:spPr bwMode="auto">
          <a:xfrm>
            <a:off x="684213" y="3357563"/>
            <a:ext cx="80645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5371" name="Object 11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212769051"/>
              </p:ext>
            </p:extLst>
          </p:nvPr>
        </p:nvGraphicFramePr>
        <p:xfrm>
          <a:off x="3519726" y="1962532"/>
          <a:ext cx="494268" cy="695474"/>
        </p:xfrm>
        <a:graphic>
          <a:graphicData uri="http://schemas.openxmlformats.org/presentationml/2006/ole">
            <p:oleObj spid="_x0000_s19489" name="Equation" r:id="rId7" imgW="279279" imgH="393529" progId="">
              <p:embed/>
            </p:oleObj>
          </a:graphicData>
        </a:graphic>
      </p:graphicFrame>
      <p:pic>
        <p:nvPicPr>
          <p:cNvPr id="42" name="Picture 8" descr="012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76"/>
          <a:stretch>
            <a:fillRect/>
          </a:stretch>
        </p:blipFill>
        <p:spPr bwMode="auto">
          <a:xfrm>
            <a:off x="7750632" y="96234"/>
            <a:ext cx="1269007" cy="1447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198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5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1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1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1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1000"/>
                                        <p:tgtEl>
                                          <p:spTgt spid="1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5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5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5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5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5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4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89" grpId="0" animBg="1"/>
      <p:bldP spid="15469" grpId="0"/>
      <p:bldP spid="15470" grpId="0"/>
      <p:bldP spid="15471" grpId="0"/>
      <p:bldP spid="15472" grpId="0"/>
      <p:bldP spid="15473" grpId="0"/>
      <p:bldP spid="15474" grpId="0"/>
      <p:bldP spid="15475" grpId="0"/>
      <p:bldP spid="15476" grpId="0"/>
      <p:bldP spid="15477" grpId="0"/>
      <p:bldP spid="15478" grpId="0"/>
      <p:bldP spid="15479" grpId="0"/>
      <p:bldP spid="15480" grpId="0"/>
      <p:bldP spid="15481" grpId="0"/>
      <p:bldP spid="15482" grpId="0"/>
      <p:bldP spid="15483" grpId="0"/>
      <p:bldP spid="15484" grpId="0"/>
      <p:bldP spid="15485" grpId="0"/>
      <p:bldP spid="15486" grpId="0"/>
      <p:bldP spid="15487" grpId="0"/>
      <p:bldP spid="154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87313" y="169119"/>
            <a:ext cx="1849438" cy="2590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3555" name="Picture 3" descr="Декарт Ре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617" r="38023" b="21233"/>
          <a:stretch>
            <a:fillRect/>
          </a:stretch>
        </p:blipFill>
        <p:spPr bwMode="auto">
          <a:xfrm>
            <a:off x="253207" y="222300"/>
            <a:ext cx="151765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1258888" y="188913"/>
            <a:ext cx="7885112" cy="6553200"/>
          </a:xfrm>
          <a:prstGeom prst="vertic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ru-RU" b="1">
              <a:solidFill>
                <a:srgbClr val="996600"/>
              </a:solidFill>
              <a:latin typeface="Comic Sans MS" pitchFamily="66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8750" y="3236913"/>
            <a:ext cx="19303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(31.03.1596 – </a:t>
            </a:r>
          </a:p>
          <a:p>
            <a:r>
              <a:rPr lang="ru-RU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11.02.1650 г.)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109416" y="980728"/>
            <a:ext cx="6206999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Рене Декарт – известный французский математик,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физик, физиолог, родился в г</a:t>
            </a: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Лае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дворянской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семье. С 16 лет он самостоятельно начал изучать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разные науки, охотнее всего занимался 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арифметикой и геометрией. Они казались ему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самыми простыми из всех наук и «как бы дверью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всех остальных».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 «Геометрии» (1637) Декарт впервые ввел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понятие независимой переменной, функции;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ввел общепринятые теперь обозначения искомых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величин: </a:t>
            </a:r>
            <a:r>
              <a:rPr lang="en-US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…, постоянных буквенных 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коэффициентов: </a:t>
            </a:r>
            <a:r>
              <a:rPr lang="en-US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в, с…, обозначение степени и 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современный знак       </a:t>
            </a: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радикала. 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аналитической геометрии Декарт </a:t>
            </a: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создал метод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прямолинейных координат, установил </a:t>
            </a: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связь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между линиями на плоскости и </a:t>
            </a: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алгебраическими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уравнениями с двумя </a:t>
            </a:r>
          </a:p>
          <a:p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неизвестными</a:t>
            </a: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Декарт разработал общий геометрический </a:t>
            </a: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способ решения </a:t>
            </a:r>
            <a:r>
              <a:rPr lang="ru-RU" sz="2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уравнений 3, 4, 5, 6 степеней.</a:t>
            </a:r>
          </a:p>
          <a:p>
            <a:endParaRPr lang="ru-RU" sz="2000" b="1" dirty="0">
              <a:solidFill>
                <a:srgbClr val="99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706687" y="188913"/>
            <a:ext cx="612860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«Математика – единственная наука, в которой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следует искать руководство для достижения </a:t>
            </a: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истины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».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87313" y="2878138"/>
            <a:ext cx="20217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Рене Декарт</a:t>
            </a:r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48563331"/>
              </p:ext>
            </p:extLst>
          </p:nvPr>
        </p:nvGraphicFramePr>
        <p:xfrm>
          <a:off x="4355976" y="4653136"/>
          <a:ext cx="358775" cy="339725"/>
        </p:xfrm>
        <a:graphic>
          <a:graphicData uri="http://schemas.openxmlformats.org/presentationml/2006/ole">
            <p:oleObj spid="_x0000_s20488" name="Equation" r:id="rId5" imgW="228501" imgH="215806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2173426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7" grpId="0"/>
      <p:bldP spid="23558" grpId="0"/>
      <p:bldP spid="23559" grpId="0"/>
      <p:bldP spid="23560" grpId="0"/>
    </p:bldLst>
  </p:timing>
</p:sld>
</file>

<file path=ppt/theme/theme1.xml><?xml version="1.0" encoding="utf-8"?>
<a:theme xmlns:a="http://schemas.openxmlformats.org/drawingml/2006/main" name="математика -3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-3!</Template>
  <TotalTime>73</TotalTime>
  <Words>489</Words>
  <Application>Microsoft Office PowerPoint</Application>
  <PresentationFormat>Экран (4:3)</PresentationFormat>
  <Paragraphs>136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математика -3!</vt:lpstr>
      <vt:lpstr>Equation</vt:lpstr>
      <vt:lpstr>Формула</vt:lpstr>
      <vt:lpstr>Слайд 1</vt:lpstr>
      <vt:lpstr>Слайд 2</vt:lpstr>
      <vt:lpstr>Слайд 3</vt:lpstr>
      <vt:lpstr>Вычислите:</vt:lpstr>
      <vt:lpstr>Вычислите</vt:lpstr>
      <vt:lpstr>Вычислите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Квдратный корень из произведения и дроби</dc:title>
  <dc:creator>PoMara</dc:creator>
  <cp:lastModifiedBy>Елена</cp:lastModifiedBy>
  <cp:revision>11</cp:revision>
  <dcterms:created xsi:type="dcterms:W3CDTF">2012-08-09T15:20:20Z</dcterms:created>
  <dcterms:modified xsi:type="dcterms:W3CDTF">2018-09-04T12:59:05Z</dcterms:modified>
</cp:coreProperties>
</file>