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3" r:id="rId2"/>
    <p:sldId id="265" r:id="rId3"/>
    <p:sldId id="280" r:id="rId4"/>
    <p:sldId id="278" r:id="rId5"/>
    <p:sldId id="284" r:id="rId6"/>
    <p:sldId id="282" r:id="rId7"/>
    <p:sldId id="267" r:id="rId8"/>
    <p:sldId id="288" r:id="rId9"/>
    <p:sldId id="289" r:id="rId10"/>
    <p:sldId id="268" r:id="rId11"/>
    <p:sldId id="291" r:id="rId12"/>
    <p:sldId id="293" r:id="rId13"/>
    <p:sldId id="294" r:id="rId14"/>
    <p:sldId id="264" r:id="rId15"/>
    <p:sldId id="287" r:id="rId16"/>
    <p:sldId id="295" r:id="rId17"/>
    <p:sldId id="290" r:id="rId18"/>
    <p:sldId id="281" r:id="rId19"/>
    <p:sldId id="297" r:id="rId20"/>
    <p:sldId id="272" r:id="rId21"/>
    <p:sldId id="266" r:id="rId22"/>
    <p:sldId id="286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howGuides="1">
      <p:cViewPr varScale="1">
        <p:scale>
          <a:sx n="66" d="100"/>
          <a:sy n="66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5EA1C-8E52-4ED3-AACA-DB49BE0CC7C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0035-7A12-40FF-A8C0-FBF0F8F8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6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42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08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90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83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62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07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28.03.2021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39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28.03.2021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5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28.03.2021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15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52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36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1808-D810-46DB-98A1-BD579BDCEBC4}" type="datetimeFigureOut">
              <a:rPr lang="ru-RU" smtClean="0"/>
              <a:pPr/>
              <a:t>28.03.2021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2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3;&#1077;&#1075;&#1077;&#1088;&#1100;%20&#1086;&#1090;%20&#1044;&#1072;&#1096;&#1080;\Soko%20bacha%20-%20soko-vira.mp3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28%20&#1085;&#1086;&#1103;&#1073;&#1088;&#1103;\&#1086;&#1090;&#1082;&#1088;&#1099;&#1090;&#1086;&#1077;%20&#1079;&#1072;&#1085;&#1103;&#1090;&#1080;&#1077;%20&#1086;%20&#1044;&#1056;&#1059;&#1046;&#1041;&#1045;\Prodolzhaem_nashe.....Sadimsya_na_korabl_-_zvuk_parohoda_(iPlayer.fm).mp3" TargetMode="Externa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home\Мои документы\Мои рисунки\фоны\0a6030e0a7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2000240"/>
            <a:ext cx="48245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840105" algn="l"/>
              </a:tabLst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Дружба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каждому нужна,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дружба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верностью сильна».</a:t>
            </a:r>
          </a:p>
          <a:p>
            <a:pPr algn="ctr"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Line 23"/>
          <p:cNvSpPr>
            <a:spLocks noChangeShapeType="1"/>
          </p:cNvSpPr>
          <p:nvPr/>
        </p:nvSpPr>
        <p:spPr bwMode="auto">
          <a:xfrm flipH="1" flipV="1">
            <a:off x="2590800" y="2819400"/>
            <a:ext cx="2590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H="1" flipV="1">
            <a:off x="2514600" y="2971800"/>
            <a:ext cx="2438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2" descr="C:\Documents and Settings\Ира\Рабочий стол\Классный час\4505bb4f20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345757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6477000" cy="1447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4109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НАСТОЯЩИЙ ДРУГ -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3929058" y="1285860"/>
            <a:ext cx="274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скромный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971800" y="3352800"/>
            <a:ext cx="2133600" cy="5429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честный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5334000" y="41910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общительный</a:t>
            </a: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5181600" y="5029200"/>
            <a:ext cx="335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г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отовый помочь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5334000" y="25146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завистливый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304800" y="42672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равнодушный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685800" y="5029200"/>
            <a:ext cx="327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хвастливый</a:t>
            </a: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2895600" y="25146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злой</a:t>
            </a:r>
          </a:p>
        </p:txBody>
      </p:sp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714348" y="6000768"/>
            <a:ext cx="1981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добрый</a:t>
            </a: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6357950" y="5929330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жадный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2743200" y="1905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 flipV="1">
            <a:off x="2362200" y="3048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1752600" y="3810000"/>
            <a:ext cx="304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1" name="WordArt 20"/>
          <p:cNvSpPr>
            <a:spLocks noChangeArrowheads="1" noChangeShapeType="1" noTextEdit="1"/>
          </p:cNvSpPr>
          <p:nvPr/>
        </p:nvSpPr>
        <p:spPr bwMode="auto">
          <a:xfrm>
            <a:off x="3036083" y="5929330"/>
            <a:ext cx="3071834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эгоистичный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nimBg="1"/>
      <p:bldP spid="4120" grpId="0" animBg="1"/>
      <p:bldP spid="4111" grpId="0" animBg="1"/>
      <p:bldP spid="4112" grpId="0" animBg="1"/>
      <p:bldP spid="4113" grpId="0" animBg="1"/>
      <p:bldP spid="4114" grpId="0" animBg="1"/>
      <p:bldP spid="4116" grpId="0" animBg="1"/>
      <p:bldP spid="4117" grpId="0" animBg="1"/>
      <p:bldP spid="4118" grpId="0" animBg="1"/>
      <p:bldP spid="4121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atematika_carica_nauk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685801" y="1484784"/>
            <a:ext cx="5326359" cy="8774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Законы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дружбы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09600" y="2362200"/>
            <a:ext cx="842689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dirty="0"/>
              <a:t> </a:t>
            </a:r>
            <a:r>
              <a:rPr lang="ru-RU" altLang="ru-RU" sz="2800" b="1" dirty="0" smtClean="0"/>
              <a:t>уступать </a:t>
            </a:r>
            <a:r>
              <a:rPr lang="ru-RU" altLang="ru-RU" sz="2800" b="1" dirty="0"/>
              <a:t>друг другу;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быть </a:t>
            </a:r>
            <a:r>
              <a:rPr lang="ru-RU" altLang="ru-RU" sz="2800" b="1" dirty="0"/>
              <a:t>вежливым;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быть </a:t>
            </a:r>
            <a:r>
              <a:rPr lang="ru-RU" altLang="ru-RU" sz="2800" b="1" dirty="0"/>
              <a:t>внимательным;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быть </a:t>
            </a:r>
            <a:r>
              <a:rPr lang="ru-RU" altLang="ru-RU" sz="2800" b="1" dirty="0"/>
              <a:t>честным;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помогать </a:t>
            </a:r>
            <a:r>
              <a:rPr lang="ru-RU" altLang="ru-RU" sz="2800" b="1" dirty="0"/>
              <a:t>друг другу;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b="1" dirty="0"/>
              <a:t> не </a:t>
            </a:r>
            <a:r>
              <a:rPr lang="ru-RU" altLang="ru-RU" sz="2800" b="1" dirty="0" smtClean="0"/>
              <a:t>жадничать;</a:t>
            </a:r>
            <a:endParaRPr lang="ru-RU" altLang="ru-RU" sz="2800" b="1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b="1" dirty="0"/>
              <a:t> не злиться и не ссориться;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b="1" dirty="0"/>
              <a:t> не обижать друга понапрасну;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b="1" dirty="0"/>
              <a:t> уметь просить </a:t>
            </a:r>
            <a:r>
              <a:rPr lang="ru-RU" altLang="ru-RU" sz="2800" b="1" dirty="0" smtClean="0"/>
              <a:t>прощение;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не останавливать друга в плохих поступках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071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00924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2646" y="3244334"/>
            <a:ext cx="41598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err="1" smtClean="0">
                <a:solidFill>
                  <a:srgbClr val="002060"/>
                </a:solidFill>
              </a:rPr>
              <a:t>Физминутка</a:t>
            </a:r>
            <a:endParaRPr lang="ru-RU" sz="5400" dirty="0"/>
          </a:p>
        </p:txBody>
      </p:sp>
      <p:pic>
        <p:nvPicPr>
          <p:cNvPr id="6" name="Soko bacha - soko-vi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214942" y="35004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1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2" y="3070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00924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2776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Вторая остановка </a:t>
            </a:r>
            <a:r>
              <a:rPr lang="ru-RU" sz="5400" b="1" i="1" dirty="0" smtClean="0">
                <a:solidFill>
                  <a:srgbClr val="FF0000"/>
                </a:solidFill>
              </a:rPr>
              <a:t>– ДОЛИНА ПОСЛОВИЦ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46" y="3459707"/>
            <a:ext cx="5148064" cy="32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9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а\Мои документы\фоны презентац\fuzz_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Documents and Settings\Ира\Рабочий стол\для ролика\логотип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28600" y="1295400"/>
            <a:ext cx="495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Нет друга - ищи, ____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114800" y="1295400"/>
            <a:ext cx="481491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а нашёл - береги</a:t>
            </a:r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28600" y="2438400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Не имей сто рублей, ______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4857752" y="2438400"/>
            <a:ext cx="375284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а имей сто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друзей.</a:t>
            </a:r>
            <a:endParaRPr lang="ru-RU" sz="3600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28600" y="3962400"/>
            <a:ext cx="4800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Один за всех ______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3810000" y="40386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и все за одного</a:t>
            </a:r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647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Человек без друзей, ______</a:t>
            </a: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5105400" y="5410200"/>
            <a:ext cx="3352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что дерево</a:t>
            </a:r>
          </a:p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без корней</a:t>
            </a:r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а\Мои документы\фоны презентац\fuzz_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Documents and Settings\Ира\Рабочий стол\для ролика\логотип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28600" y="1295400"/>
            <a:ext cx="495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Друга ищи ,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____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114800" y="1295400"/>
            <a:ext cx="481491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а </a:t>
            </a:r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ашёл береги</a:t>
            </a:r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.</a:t>
            </a:r>
            <a:endParaRPr lang="ru-RU" sz="3600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CC6600"/>
              </a:solidFill>
              <a:latin typeface="Arial"/>
              <a:cs typeface="Arial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28600" y="2438400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Друг лучше старый,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______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4857752" y="2438400"/>
            <a:ext cx="2594568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а платье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новое.</a:t>
            </a:r>
            <a:endParaRPr lang="ru-RU" sz="3600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28600" y="3962400"/>
            <a:ext cx="4800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Нет такого дружка______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"/>
              <a:cs typeface="Arial"/>
            </a:endParaRP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3810000" y="40386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ак родная матушка</a:t>
            </a:r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.</a:t>
            </a:r>
            <a:endParaRPr lang="ru-RU" sz="3600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CC6600"/>
              </a:solidFill>
              <a:latin typeface="Arial"/>
              <a:cs typeface="Arial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647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Старый друг,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______</a:t>
            </a: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4644008" y="5410200"/>
            <a:ext cx="3814192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л</a:t>
            </a:r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учше новых двух</a:t>
            </a:r>
            <a:endParaRPr lang="ru-RU" sz="3600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endParaRPr lang="ru-RU" sz="3600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CC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7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2" y="3070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00924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2776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Третья остановка </a:t>
            </a:r>
            <a:r>
              <a:rPr lang="ru-RU" sz="5400" b="1" i="1" dirty="0" smtClean="0">
                <a:solidFill>
                  <a:srgbClr val="FF0000"/>
                </a:solidFill>
              </a:rPr>
              <a:t>– МЫС ЗАГАДОК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67102"/>
            <a:ext cx="5688632" cy="33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35696" y="134938"/>
            <a:ext cx="6552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Викторина «Кто с кем дружит?»</a:t>
            </a:r>
          </a:p>
        </p:txBody>
      </p:sp>
      <p:pic>
        <p:nvPicPr>
          <p:cNvPr id="13318" name="Picture 6" descr="CAS9MZ6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2" y="1052513"/>
            <a:ext cx="29527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AKZSZ2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52513"/>
            <a:ext cx="2735263" cy="2238375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AHBC4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3860800"/>
            <a:ext cx="2663825" cy="1993900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ANK4I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63" y="3893519"/>
            <a:ext cx="2663825" cy="2001838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5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1866">
            <a:off x="611188" y="0"/>
            <a:ext cx="930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://im0-tub-ru.yandex.net/i?id=329051519-59-72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4273" y="3860799"/>
            <a:ext cx="2698207" cy="203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0-tub-ru.yandex.net/i?id=95856478-62-72&amp;n=2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6629" y="913657"/>
            <a:ext cx="2473493" cy="23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6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00924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" y="62672"/>
            <a:ext cx="3854215" cy="300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3800" y="3244334"/>
            <a:ext cx="7736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Тест «Настоящий ли ты друг»</a:t>
            </a:r>
            <a:endParaRPr lang="ru-RU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2" y="3070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00924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2776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Четвёртая остановка </a:t>
            </a:r>
            <a:r>
              <a:rPr lang="ru-RU" sz="5400" b="1" i="1" dirty="0" smtClean="0">
                <a:solidFill>
                  <a:srgbClr val="FF0000"/>
                </a:solidFill>
              </a:rPr>
              <a:t>– ПОЛЯНА ДРУЗЕЙ</a:t>
            </a:r>
            <a:endParaRPr lang="ru-RU" sz="5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540" y="3459707"/>
            <a:ext cx="2468880" cy="245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6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5017" y="1351508"/>
            <a:ext cx="839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00924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7894" y="548680"/>
            <a:ext cx="41261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Дружба 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ма\Мои документы\фоны презентац\fuzz_aq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642910" y="214290"/>
            <a:ext cx="8272490" cy="107157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5871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F20000"/>
                </a:solidFill>
                <a:latin typeface="Arial"/>
                <a:cs typeface="Arial"/>
              </a:rPr>
              <a:t>Ладошки настроения</a:t>
            </a:r>
            <a:endParaRPr lang="ru-RU" sz="3600" b="1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F20000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85860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52400" algn="l"/>
                <a:tab pos="1143000" algn="l"/>
              </a:tabLst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Красный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занятие подняло мне настроение, мне было интересно;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52400" algn="l"/>
                <a:tab pos="1143000" algn="l"/>
              </a:tabLst>
            </a:pPr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Желтый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я теперь знаю, что такое  «Дружба», «Друг»;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52400" algn="l"/>
                <a:tab pos="1143000" algn="l"/>
              </a:tabLst>
            </a:pP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Зеленый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мне было трудно на занятии, у меня появилось много вопросов;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Синий – ничего не изменилось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ма\Мои документы\фоны презентац\fuzz_aq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00042"/>
            <a:ext cx="60067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Garamond" pitchFamily="18" charset="0"/>
              </a:rPr>
              <a:t>Дружба-главное чудо всегда,</a:t>
            </a:r>
          </a:p>
          <a:p>
            <a:r>
              <a:rPr lang="ru-RU" sz="3200" dirty="0" smtClean="0">
                <a:latin typeface="Garamond" pitchFamily="18" charset="0"/>
              </a:rPr>
              <a:t>Сто открытий для всех настоящее,</a:t>
            </a:r>
          </a:p>
          <a:p>
            <a:r>
              <a:rPr lang="ru-RU" sz="3200" dirty="0" smtClean="0">
                <a:latin typeface="Garamond" pitchFamily="18" charset="0"/>
              </a:rPr>
              <a:t>И любая беда –не беда,</a:t>
            </a:r>
          </a:p>
          <a:p>
            <a:r>
              <a:rPr lang="ru-RU" sz="3200" dirty="0" smtClean="0">
                <a:latin typeface="Garamond" pitchFamily="18" charset="0"/>
              </a:rPr>
              <a:t>Если рядом друзья настоящие.</a:t>
            </a:r>
            <a:endParaRPr lang="ru-RU" sz="3200" dirty="0">
              <a:latin typeface="Garamond" pitchFamily="18" charset="0"/>
            </a:endParaRPr>
          </a:p>
        </p:txBody>
      </p:sp>
      <p:pic>
        <p:nvPicPr>
          <p:cNvPr id="6" name="Picture 6" descr="шабельник031"/>
          <p:cNvPicPr>
            <a:picLocks noChangeAspect="1" noChangeArrowheads="1"/>
          </p:cNvPicPr>
          <p:nvPr/>
        </p:nvPicPr>
        <p:blipFill>
          <a:blip r:embed="rId3">
            <a:lum contrast="16000"/>
          </a:blip>
          <a:srcRect/>
          <a:stretch>
            <a:fillRect/>
          </a:stretch>
        </p:blipFill>
        <p:spPr>
          <a:xfrm>
            <a:off x="3143240" y="2602935"/>
            <a:ext cx="3265498" cy="4066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84" name="Picture 4" descr="cruiz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8424863" cy="6048375"/>
          </a:xfrm>
          <a:prstGeom prst="rect">
            <a:avLst/>
          </a:prstGeom>
          <a:noFill/>
        </p:spPr>
      </p:pic>
      <p:pic>
        <p:nvPicPr>
          <p:cNvPr id="5" name="Prodolzhaem_nashe.....Sadimsya_na_korabl_-_zvuk_parohod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0"/>
            <a:ext cx="52673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357563"/>
            <a:ext cx="4857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857232"/>
            <a:ext cx="2857520" cy="1143008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01280" y="4143380"/>
            <a:ext cx="3842720" cy="92333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Спасибо!!!</a:t>
            </a:r>
          </a:p>
        </p:txBody>
      </p:sp>
    </p:spTree>
  </p:cSld>
  <p:clrMapOvr>
    <a:masterClrMapping/>
  </p:clrMapOvr>
  <p:transition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5017" y="1351508"/>
            <a:ext cx="83939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Кто такой </a:t>
            </a:r>
            <a:r>
              <a:rPr lang="ru-RU" sz="5400" b="1" dirty="0" smtClean="0">
                <a:solidFill>
                  <a:srgbClr val="002060"/>
                </a:solidFill>
                <a:latin typeface="Garamond" pitchFamily="18" charset="0"/>
              </a:rPr>
              <a:t>настоящий </a:t>
            </a:r>
            <a:r>
              <a:rPr lang="ru-RU" sz="5400" b="1" dirty="0" smtClean="0">
                <a:solidFill>
                  <a:srgbClr val="FF0000"/>
                </a:solidFill>
                <a:latin typeface="Garamond" pitchFamily="18" charset="0"/>
              </a:rPr>
              <a:t>друг</a:t>
            </a:r>
            <a:r>
              <a:rPr lang="ru-RU" sz="5400" b="1" dirty="0" smtClean="0">
                <a:solidFill>
                  <a:srgbClr val="002060"/>
                </a:solidFill>
                <a:latin typeface="Garamond" pitchFamily="18" charset="0"/>
              </a:rPr>
              <a:t>?</a:t>
            </a:r>
          </a:p>
          <a:p>
            <a:r>
              <a:rPr lang="ru-RU" sz="5400" b="1" dirty="0" smtClean="0">
                <a:latin typeface="Garamond" pitchFamily="18" charset="0"/>
              </a:rPr>
              <a:t>Кого</a:t>
            </a:r>
            <a:r>
              <a:rPr lang="ru-RU" sz="5400" b="1" dirty="0" smtClean="0">
                <a:solidFill>
                  <a:srgbClr val="002060"/>
                </a:solidFill>
                <a:latin typeface="Garamond" pitchFamily="18" charset="0"/>
              </a:rPr>
              <a:t> можно назвать </a:t>
            </a:r>
            <a:r>
              <a:rPr lang="ru-RU" sz="5400" b="1" dirty="0" smtClean="0">
                <a:solidFill>
                  <a:srgbClr val="FF0000"/>
                </a:solidFill>
                <a:latin typeface="Garamond" pitchFamily="18" charset="0"/>
              </a:rPr>
              <a:t>другом</a:t>
            </a:r>
            <a:r>
              <a:rPr lang="ru-RU" sz="5400" b="1" dirty="0" smtClean="0">
                <a:solidFill>
                  <a:srgbClr val="002060"/>
                </a:solidFill>
                <a:latin typeface="Garamond" pitchFamily="18" charset="0"/>
              </a:rPr>
              <a:t>?</a:t>
            </a:r>
          </a:p>
          <a:p>
            <a:r>
              <a:rPr lang="ru-RU" sz="5400" b="1" dirty="0" smtClean="0">
                <a:latin typeface="Garamond" pitchFamily="18" charset="0"/>
              </a:rPr>
              <a:t>Какие</a:t>
            </a:r>
            <a:r>
              <a:rPr lang="ru-RU" sz="54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Garamond" pitchFamily="18" charset="0"/>
              </a:rPr>
              <a:t>законы дружбы </a:t>
            </a:r>
            <a:r>
              <a:rPr lang="ru-RU" sz="5400" b="1" dirty="0" smtClean="0">
                <a:solidFill>
                  <a:srgbClr val="002060"/>
                </a:solidFill>
                <a:latin typeface="Garamond" pitchFamily="18" charset="0"/>
              </a:rPr>
              <a:t>есть?</a:t>
            </a:r>
            <a:endParaRPr lang="ru-RU" sz="54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00924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Ч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то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такое дружба?</a:t>
            </a:r>
          </a:p>
        </p:txBody>
      </p:sp>
      <p:pic>
        <p:nvPicPr>
          <p:cNvPr id="6" name="Рисунок 5" descr="F:\CLIPART8\J034339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1988840"/>
            <a:ext cx="2174932" cy="269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996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84" name="Picture 4" descr="cruiz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424863" cy="604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Остров Дружбы</a:t>
            </a:r>
          </a:p>
        </p:txBody>
      </p:sp>
      <p:pic>
        <p:nvPicPr>
          <p:cNvPr id="123908" name="Picture 4" descr="4616122b1a0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24744"/>
            <a:ext cx="8855843" cy="5472608"/>
          </a:xfrm>
          <a:noFill/>
          <a:ln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92028"/>
            <a:ext cx="1284479" cy="1284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9176" y="1974527"/>
            <a:ext cx="1512168" cy="977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07" y="3233035"/>
            <a:ext cx="1881434" cy="110308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659931"/>
            <a:ext cx="1016953" cy="101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4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2" y="3070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00924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277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Первая остановка </a:t>
            </a:r>
            <a:r>
              <a:rPr lang="ru-RU" sz="5400" b="1" i="1" dirty="0" smtClean="0">
                <a:solidFill>
                  <a:srgbClr val="FF0000"/>
                </a:solidFill>
              </a:rPr>
              <a:t>– ЗАМОК ЗНАНИЙ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52633"/>
            <a:ext cx="3602327" cy="36023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3" y="3429000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ама\Мои документы\фоны презентац\fuzz_br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642910" y="2000240"/>
            <a:ext cx="8202640" cy="40957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itchFamily="18" charset="0"/>
              </a:rPr>
              <a:t>Дружба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– близкие отношения, основанные на взаимном доверии , привязанности, общности интересов. («Толковый словарь» С.Ожегов)</a:t>
            </a: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9496"/>
            <a:ext cx="2248764" cy="168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00924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2646" y="324433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45" y="250327"/>
            <a:ext cx="3382337" cy="2482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6" y="2851468"/>
            <a:ext cx="3229964" cy="2138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14" y="250327"/>
            <a:ext cx="3310232" cy="2482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85" y="4293096"/>
            <a:ext cx="3059305" cy="2429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76" y="2885945"/>
            <a:ext cx="3119983" cy="21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80728"/>
            <a:ext cx="77132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Друг –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это человек, который 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связан с кем-нибудь дружбой.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365104"/>
            <a:ext cx="5162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(из словаря </a:t>
            </a:r>
            <a:r>
              <a:rPr lang="ru-RU" sz="3600" dirty="0" err="1" smtClean="0"/>
              <a:t>С.И.Ожегова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6" name="Picture 7" descr="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6" y="2803004"/>
            <a:ext cx="30749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2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944</TotalTime>
  <Words>315</Words>
  <Application>Microsoft Office PowerPoint</Application>
  <PresentationFormat>Экран (4:3)</PresentationFormat>
  <Paragraphs>72</Paragraphs>
  <Slides>23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Aharoni</vt:lpstr>
      <vt:lpstr>Arial</vt:lpstr>
      <vt:lpstr>Bookman Old Style</vt:lpstr>
      <vt:lpstr>Calibri</vt:lpstr>
      <vt:lpstr>Calibri Light</vt:lpstr>
      <vt:lpstr>Garamond</vt:lpstr>
      <vt:lpstr>Impact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Остров Дружбы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Sony</cp:lastModifiedBy>
  <cp:revision>63</cp:revision>
  <dcterms:created xsi:type="dcterms:W3CDTF">2012-12-08T19:53:45Z</dcterms:created>
  <dcterms:modified xsi:type="dcterms:W3CDTF">2021-03-28T06:29:25Z</dcterms:modified>
</cp:coreProperties>
</file>