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305" r:id="rId5"/>
    <p:sldId id="268" r:id="rId6"/>
    <p:sldId id="306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278" r:id="rId15"/>
    <p:sldId id="279" r:id="rId16"/>
    <p:sldId id="307" r:id="rId17"/>
    <p:sldId id="280" r:id="rId18"/>
    <p:sldId id="281" r:id="rId19"/>
    <p:sldId id="283" r:id="rId20"/>
    <p:sldId id="285" r:id="rId21"/>
    <p:sldId id="295" r:id="rId22"/>
    <p:sldId id="297" r:id="rId23"/>
    <p:sldId id="298" r:id="rId24"/>
    <p:sldId id="300" r:id="rId25"/>
    <p:sldId id="301" r:id="rId26"/>
    <p:sldId id="302" r:id="rId27"/>
    <p:sldId id="303" r:id="rId28"/>
    <p:sldId id="304" r:id="rId29"/>
    <p:sldId id="308" r:id="rId30"/>
    <p:sldId id="309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53D28-1360-4990-8601-2BF8CA773A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1893F-134B-4CF3-B1E5-683AF00D4A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9238E-9968-4F64-9D20-F8CD883BB8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1DACC-8A33-4805-80B2-32C6A664EC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4959-D9C5-42F9-B962-DCA993347C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EA083-8970-4111-9E8C-A4940D39E7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13BE8-C81A-4BE0-9811-FEA8FB66FD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94BAF-1E88-4A20-B540-F183205997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E5757-09AA-42F0-922D-065821CC1B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17B20-887E-4173-9FD3-5B986CFF61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3B7F4-CFAF-44C7-B3CE-D9C45F3680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00D67D-0E83-4C8A-83B9-72E18B0BDFA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//upload.wikimedia.org/wikipedia/commons/b/b8/Cyrylicka_litera_%D1%AE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slide" Target="slide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arttrans.com.ua/imageproduct/1031/Levitskii_Dmitrii_Grigorevich_Portrait_of_E_R_Dashkova_prints_b.jpg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33375"/>
            <a:ext cx="8280400" cy="2447553"/>
          </a:xfrm>
        </p:spPr>
        <p:txBody>
          <a:bodyPr/>
          <a:lstStyle/>
          <a:p>
            <a:r>
              <a:rPr lang="ru-RU" sz="8000" b="1" dirty="0" smtClean="0">
                <a:solidFill>
                  <a:schemeClr val="tx1"/>
                </a:solidFill>
                <a:latin typeface="Monotype Corsiva" pitchFamily="66" charset="0"/>
              </a:rPr>
              <a:t>История русского алфавита</a:t>
            </a:r>
            <a:endParaRPr lang="ru-RU" sz="8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868613"/>
            <a:ext cx="3995738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130794"/>
            <a:ext cx="2577108" cy="244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696" y="2924944"/>
            <a:ext cx="6400800" cy="1752600"/>
          </a:xfrm>
        </p:spPr>
        <p:txBody>
          <a:bodyPr/>
          <a:lstStyle/>
          <a:p>
            <a:r>
              <a:rPr lang="ru-RU" sz="4400" dirty="0" smtClean="0">
                <a:latin typeface="Monotype Corsiva" pitchFamily="66" charset="0"/>
              </a:rPr>
              <a:t>Электронное пособие</a:t>
            </a:r>
            <a:endParaRPr lang="ru-RU" sz="44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48" y="4000504"/>
            <a:ext cx="448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Автор: </a:t>
            </a:r>
            <a:r>
              <a:rPr lang="ru-RU" sz="2400" b="1" dirty="0" err="1" smtClean="0"/>
              <a:t>Лысенкова</a:t>
            </a:r>
            <a:r>
              <a:rPr lang="ru-RU" sz="2400" b="1" dirty="0" smtClean="0"/>
              <a:t> М.Г.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484784"/>
            <a:ext cx="8077200" cy="4839816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В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863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году в Константинополь к греческому царю пришли послы, просившие прислать учителей для разъяснения истинной веры. Царь пригласил к себе Кирилла. Кирилл согласился и уговорил брата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Мефодия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идти с ним. Братья прожили среди славян 40 месяцев, переходя с одного места на другое, везде поучая народы на славянском языке.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Оглашение славянского алфавита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48200" y="1857364"/>
            <a:ext cx="4267200" cy="4406911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24 мая 863 года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граде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Плиске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который в то время был столицей Болгарии, братья Кирилл 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Мефодий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огласили изобретение славянского алфавита. </a:t>
            </a:r>
          </a:p>
          <a:p>
            <a:pPr>
              <a:defRPr/>
            </a:pPr>
            <a:endParaRPr lang="ru-RU" sz="2400" dirty="0"/>
          </a:p>
        </p:txBody>
      </p:sp>
      <p:pic>
        <p:nvPicPr>
          <p:cNvPr id="16388" name="Picture 9" descr="Святители Иурманс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1628800"/>
            <a:ext cx="3505200" cy="45672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848600" cy="990600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ru-RU" sz="2700" dirty="0" smtClean="0">
                <a:latin typeface="Arial" pitchFamily="34" charset="0"/>
                <a:cs typeface="Arial" pitchFamily="34" charset="0"/>
              </a:rPr>
              <a:t>В нашей стране в этот день проводится праздник славянской письменности и культуры.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5" name="Содержимое 4" descr="den pismennost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928802"/>
            <a:ext cx="3752850" cy="405550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1196752"/>
            <a:ext cx="8151440" cy="4990688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После смерти Кирилла 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Мефодия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их ученики были изгнаны из Моравии и нашли себе приют в Болгарии. Здесь был создан новый славянский алфавит на основе греческого, был дополнен буквами, заимствованными из глаголицы.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Кириллическая азбука и русский алфавит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981200"/>
            <a:ext cx="4250432" cy="420624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Состоит из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43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букв,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24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буквы были заимствованы из греческого алфавита.</a:t>
            </a:r>
          </a:p>
          <a:p>
            <a:pPr algn="just" eaLnBrk="1" hangingPunct="1">
              <a:lnSpc>
                <a:spcPct val="150000"/>
              </a:lnSpc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Введены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19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новых   букв.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8" name="Содержимое 7" descr="5d012f1c9373ab8a0157e94004aeeb4c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4038600" cy="3028950"/>
          </a:xfrm>
        </p:spPr>
      </p:pic>
      <p:sp>
        <p:nvSpPr>
          <p:cNvPr id="9" name="Овал 8">
            <a:hlinkClick r:id="rId3" action="ppaction://hlinksldjump"/>
          </p:cNvPr>
          <p:cNvSpPr/>
          <p:nvPr/>
        </p:nvSpPr>
        <p:spPr>
          <a:xfrm>
            <a:off x="7236296" y="5877272"/>
            <a:ext cx="1656184" cy="76579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hlinkClick r:id="rId3" action="ppaction://hlinksldjump"/>
              </a:rPr>
              <a:t>СОДЕРЖАНИЕ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Большая часть букв получила славянские названия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2060848"/>
            <a:ext cx="8286808" cy="461354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A3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— личное местоимение первого лица единственного числа в современном языке это местоимение  - Я.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БУКИ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— буква.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ВЕДИ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— форма от глагола 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ведети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— знать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8115328" cy="498317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ГЛАГОЛЬ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— форма от глагола 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глаголати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— говорить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ЖИВЕТЕ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— второе лицо множественного числа настоящего времени от глагола «жить».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ЗЕЛО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— наречие со значением «весьма», «сильно», «очень».</a:t>
            </a:r>
          </a:p>
          <a:p>
            <a:endParaRPr lang="ru-RU" dirty="0"/>
          </a:p>
        </p:txBody>
      </p:sp>
      <p:pic>
        <p:nvPicPr>
          <p:cNvPr id="4" name="Рисунок 3" descr="Old_cyrillic_yus_big_iotifi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149080"/>
            <a:ext cx="3524920" cy="24208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Оригинальность кириллицы проявилась в том, что в ней для обозначения одного звука всегда использовалась одна буква.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1954_1_max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2276872"/>
            <a:ext cx="3657600" cy="3830191"/>
          </a:xfr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304800"/>
            <a:ext cx="8524056" cy="4648200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В процессе развития нашего письма изменились и названия букв. Старые кириллические названия оставшихся букв алфавита, в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XVIII в.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были устранены и вместо них приняты названия "а", "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бэ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", "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вэ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" и т.д., как в латинском алфавите. Это значительно упростило письмо и чтение древнерусского языка. </a:t>
            </a:r>
          </a:p>
          <a:p>
            <a:endParaRPr lang="ru-RU" dirty="0"/>
          </a:p>
        </p:txBody>
      </p:sp>
      <p:pic>
        <p:nvPicPr>
          <p:cNvPr id="5" name="Рисунок 4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5357826"/>
            <a:ext cx="1083717" cy="1128872"/>
          </a:xfrm>
          <a:prstGeom prst="rect">
            <a:avLst/>
          </a:prstGeom>
        </p:spPr>
      </p:pic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7236296" y="5805264"/>
            <a:ext cx="1656184" cy="76579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hlinkClick r:id="rId3" action="ppaction://hlinksldjump"/>
              </a:rPr>
              <a:t>СОДЕРЖАНИЕ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Файл:Cyrylicka litera Ѯ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738714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Петровская эпоха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928802"/>
            <a:ext cx="7943850" cy="4319598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Петровское время царским указом упростили правописание и отменили буквы «юс малый», «юс большой», 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кси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», «пси», «зело», «омегу», которые стали обузой в русском алфавите.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4" descr="omega-symbol-character-gree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19600"/>
            <a:ext cx="2590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s640x48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400800" y="3657600"/>
            <a:ext cx="2743200" cy="2743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умник 1 без тен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 b="10625"/>
          <a:stretch>
            <a:fillRect/>
          </a:stretch>
        </p:blipFill>
        <p:spPr bwMode="auto">
          <a:xfrm>
            <a:off x="6696500" y="4149080"/>
            <a:ext cx="2447500" cy="2708920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6984776" cy="994122"/>
          </a:xfrm>
        </p:spPr>
        <p:txBody>
          <a:bodyPr/>
          <a:lstStyle/>
          <a:p>
            <a:r>
              <a:rPr lang="ru-RU" sz="3600" dirty="0" smtClean="0">
                <a:latin typeface="Monotype Corsiva" pitchFamily="66" charset="0"/>
              </a:rPr>
              <a:t>Разделы: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692696"/>
            <a:ext cx="6048672" cy="5760640"/>
          </a:xfrm>
        </p:spPr>
        <p:txBody>
          <a:bodyPr/>
          <a:lstStyle/>
          <a:p>
            <a:pPr>
              <a:lnSpc>
                <a:spcPct val="150000"/>
              </a:lnSpc>
              <a:buSzPct val="200000"/>
              <a:buFontTx/>
              <a:buBlip>
                <a:blip r:embed="rId3"/>
              </a:buBlip>
            </a:pPr>
            <a:r>
              <a:rPr lang="ru-RU" sz="2800" dirty="0" smtClean="0">
                <a:latin typeface="Monotype Corsiva" pitchFamily="66" charset="0"/>
                <a:hlinkClick r:id="" action="ppaction://hlinkshowjump?jump=nextslide"/>
              </a:rPr>
              <a:t>Что называют алфавитом? Древние славянские алфавиты</a:t>
            </a:r>
            <a:endParaRPr lang="ru-RU" sz="2800" dirty="0" smtClean="0">
              <a:latin typeface="Monotype Corsiva" pitchFamily="66" charset="0"/>
            </a:endParaRPr>
          </a:p>
          <a:p>
            <a:pPr>
              <a:lnSpc>
                <a:spcPct val="150000"/>
              </a:lnSpc>
              <a:buSzPct val="200000"/>
              <a:buFontTx/>
              <a:buBlip>
                <a:blip r:embed="rId3"/>
              </a:buBlip>
            </a:pPr>
            <a:r>
              <a:rPr lang="ru-RU" sz="2800" dirty="0" smtClean="0">
                <a:latin typeface="Monotype Corsiva" pitchFamily="66" charset="0"/>
                <a:hlinkClick r:id="rId4" action="ppaction://hlinksldjump"/>
              </a:rPr>
              <a:t>Первый алфавит</a:t>
            </a:r>
            <a:endParaRPr lang="ru-RU" sz="2800" dirty="0">
              <a:latin typeface="Monotype Corsiva" pitchFamily="66" charset="0"/>
            </a:endParaRPr>
          </a:p>
          <a:p>
            <a:pPr>
              <a:lnSpc>
                <a:spcPct val="150000"/>
              </a:lnSpc>
              <a:buSzPct val="200000"/>
              <a:buFontTx/>
              <a:buBlip>
                <a:blip r:embed="rId3"/>
              </a:buBlip>
            </a:pPr>
            <a:r>
              <a:rPr lang="ru-RU" sz="2800" dirty="0" smtClean="0">
                <a:latin typeface="Monotype Corsiva" pitchFamily="66" charset="0"/>
                <a:hlinkClick r:id="rId5" action="ppaction://hlinksldjump"/>
              </a:rPr>
              <a:t>История создания Кириллицы</a:t>
            </a:r>
            <a:endParaRPr lang="ru-RU" sz="2800" dirty="0" smtClean="0">
              <a:latin typeface="Monotype Corsiva" pitchFamily="66" charset="0"/>
            </a:endParaRPr>
          </a:p>
          <a:p>
            <a:pPr>
              <a:lnSpc>
                <a:spcPct val="150000"/>
              </a:lnSpc>
              <a:buSzPct val="200000"/>
              <a:buFontTx/>
              <a:buBlip>
                <a:blip r:embed="rId3"/>
              </a:buBlip>
            </a:pPr>
            <a:r>
              <a:rPr lang="ru-RU" sz="2800" dirty="0" smtClean="0">
                <a:latin typeface="Monotype Corsiva" pitchFamily="66" charset="0"/>
                <a:hlinkClick r:id="rId6" action="ppaction://hlinksldjump"/>
              </a:rPr>
              <a:t>Реформы русского алфавита</a:t>
            </a:r>
            <a:endParaRPr lang="ru-RU" sz="2800" dirty="0" smtClean="0">
              <a:latin typeface="Monotype Corsiva" pitchFamily="66" charset="0"/>
            </a:endParaRPr>
          </a:p>
          <a:p>
            <a:pPr>
              <a:lnSpc>
                <a:spcPct val="150000"/>
              </a:lnSpc>
              <a:buSzPct val="200000"/>
              <a:buFontTx/>
              <a:buBlip>
                <a:blip r:embed="rId3"/>
              </a:buBlip>
            </a:pPr>
            <a:r>
              <a:rPr lang="ru-RU" sz="2800" dirty="0" smtClean="0">
                <a:latin typeface="Monotype Corsiva" pitchFamily="66" charset="0"/>
                <a:hlinkClick r:id="rId7" action="ppaction://hlinksldjump"/>
              </a:rPr>
              <a:t>Самая молодая буква алфавита</a:t>
            </a:r>
            <a:endParaRPr lang="ru-RU" sz="2800" dirty="0" smtClean="0">
              <a:latin typeface="Monotype Corsiva" pitchFamily="66" charset="0"/>
            </a:endParaRPr>
          </a:p>
          <a:p>
            <a:pPr>
              <a:lnSpc>
                <a:spcPct val="150000"/>
              </a:lnSpc>
              <a:buSzPct val="200000"/>
              <a:buFontTx/>
              <a:buBlip>
                <a:blip r:embed="rId3"/>
              </a:buBlip>
            </a:pPr>
            <a:r>
              <a:rPr lang="ru-RU" sz="2800" dirty="0" smtClean="0">
                <a:latin typeface="Monotype Corsiva" pitchFamily="66" charset="0"/>
                <a:hlinkClick r:id="" action="ppaction://noaction"/>
              </a:rPr>
              <a:t>Буквы кириллицы в пословицах, поговорках и устойчивых выражениях</a:t>
            </a:r>
            <a:r>
              <a:rPr lang="ru-RU" sz="2800" dirty="0" smtClean="0">
                <a:latin typeface="Monotype Corsiva" pitchFamily="66" charset="0"/>
              </a:rPr>
              <a:t>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49080"/>
            <a:ext cx="169290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Интересные факты…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524000"/>
            <a:ext cx="8511480" cy="4892040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До 1918 года эта буква писалась после всех твёрдых согласных в конце слова. Например, первое издание Л.Н.Толстого «Война и мир» насчитывает 3 млн. 370 тыс. букв! И среди всех букв –115 никчемных Ъ на одной странице! 3 дня рабочие типографии печатали только Ъ! На бумагу под эту букву понадобилось вырубить леса S = 20 м2. Это только на 210000 страниц! </a:t>
            </a:r>
          </a:p>
          <a:p>
            <a:pPr algn="just"/>
            <a:endParaRPr lang="ru-RU" dirty="0"/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7236296" y="5805264"/>
            <a:ext cx="1656184" cy="76579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hlinkClick r:id="rId2" action="ppaction://hlinksldjump"/>
              </a:rPr>
              <a:t>СОДЕРЖАНИЕ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Введение в русский алфавит новых букв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2765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   </a:t>
            </a:r>
            <a:r>
              <a:rPr lang="ru-RU" sz="2400" dirty="0" smtClean="0"/>
              <a:t>Всем известно, что в современном русском алфавите 33 буквы. Временами бытовали мысли о том, что букв в алфавите не 33, а 32. Неясности связаны с буквой Ё.</a:t>
            </a:r>
            <a:r>
              <a:rPr lang="ru-RU" dirty="0" smtClean="0"/>
              <a:t>       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5" name="Picture 3" descr="hands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962400" cy="328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7763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Введение новой буквы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0" name="Picture 2" descr="Портрет Е. Р. Дашковой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57290" y="1524000"/>
            <a:ext cx="3367110" cy="4724400"/>
          </a:xfrm>
        </p:spPr>
      </p:pic>
      <p:sp>
        <p:nvSpPr>
          <p:cNvPr id="29699" name="Содержимое 5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3981450" cy="4664075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29 ноября 1783 года </a:t>
            </a:r>
            <a:r>
              <a:rPr lang="ru-RU" sz="24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княгиня Екатерина Романовна Дашкова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при обсуждении проекта первого толкового Словаря Академии Российской предложила вести новую букву Ё при написании слова </a:t>
            </a:r>
            <a:r>
              <a:rPr lang="ru-RU" sz="24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«ЁЛКА»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вместо «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олка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endParaRPr lang="ru-R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497763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Николай Михайлович Карамзин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Picture 3" descr="%5bLI9RK_7-01%5d_%5bIL_01%5d-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35100" y="1524000"/>
            <a:ext cx="3657600" cy="4525963"/>
          </a:xfrm>
        </p:spPr>
      </p:pic>
      <p:sp>
        <p:nvSpPr>
          <p:cNvPr id="30723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524000"/>
            <a:ext cx="3733800" cy="4664075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Писатель-историк первым использовал букву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Ё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печатном издании, с его легкой руки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Ё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вошла в состав русского алфавита.</a:t>
            </a:r>
          </a:p>
          <a:p>
            <a:endParaRPr lang="ru-RU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это всё о Ё…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Самая молодая буква русской азбуки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Употребляется в 12 тысячах слов, из них 1100 фамилий с этой буквой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Несёт в себе ударение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Признана обязательной в документации Государственной Думы Российской Федерации; при написании фамилий.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3600" dirty="0" smtClean="0"/>
          </a:p>
          <a:p>
            <a:endParaRPr lang="ru-RU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Будьте внимательны!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sz="2400" dirty="0" smtClean="0"/>
              <a:t>Слёз – </a:t>
            </a:r>
            <a:r>
              <a:rPr lang="ru-RU" sz="2400" dirty="0" err="1" smtClean="0"/>
              <a:t>слез</a:t>
            </a:r>
            <a:endParaRPr lang="ru-RU" sz="2400" dirty="0" smtClean="0"/>
          </a:p>
          <a:p>
            <a:pPr algn="ctr">
              <a:lnSpc>
                <a:spcPct val="150000"/>
              </a:lnSpc>
              <a:buNone/>
            </a:pPr>
            <a:r>
              <a:rPr lang="ru-RU" sz="2400" dirty="0" smtClean="0"/>
              <a:t>Нёбо – </a:t>
            </a:r>
            <a:r>
              <a:rPr lang="ru-RU" sz="2400" dirty="0" err="1" smtClean="0"/>
              <a:t>небо</a:t>
            </a:r>
            <a:endParaRPr lang="ru-RU" sz="2400" dirty="0" smtClean="0"/>
          </a:p>
          <a:p>
            <a:pPr algn="ctr">
              <a:lnSpc>
                <a:spcPct val="150000"/>
              </a:lnSpc>
              <a:buNone/>
            </a:pPr>
            <a:r>
              <a:rPr lang="ru-RU" sz="2400" dirty="0" smtClean="0"/>
              <a:t>Осёл – </a:t>
            </a:r>
            <a:r>
              <a:rPr lang="ru-RU" sz="2400" dirty="0" err="1" smtClean="0"/>
              <a:t>осел</a:t>
            </a:r>
            <a:endParaRPr lang="ru-RU" sz="2400" dirty="0" smtClean="0"/>
          </a:p>
          <a:p>
            <a:pPr algn="ctr">
              <a:lnSpc>
                <a:spcPct val="150000"/>
              </a:lnSpc>
              <a:buNone/>
            </a:pPr>
            <a:r>
              <a:rPr lang="ru-RU" sz="2400" dirty="0" smtClean="0"/>
              <a:t>Мёл – </a:t>
            </a:r>
            <a:r>
              <a:rPr lang="ru-RU" sz="2400" dirty="0" err="1" smtClean="0"/>
              <a:t>мел</a:t>
            </a:r>
            <a:endParaRPr lang="ru-RU" sz="2400" dirty="0" smtClean="0"/>
          </a:p>
          <a:p>
            <a:pPr algn="ctr">
              <a:lnSpc>
                <a:spcPct val="150000"/>
              </a:lnSpc>
              <a:buNone/>
            </a:pPr>
            <a:r>
              <a:rPr lang="ru-RU" sz="2400" dirty="0" smtClean="0"/>
              <a:t>Падёж – </a:t>
            </a:r>
            <a:r>
              <a:rPr lang="ru-RU" sz="2400" dirty="0" err="1" smtClean="0"/>
              <a:t>падеж</a:t>
            </a:r>
            <a:endParaRPr lang="ru-RU" sz="2400" dirty="0" smtClean="0"/>
          </a:p>
          <a:p>
            <a:pPr algn="ctr">
              <a:lnSpc>
                <a:spcPct val="150000"/>
              </a:lnSpc>
              <a:buNone/>
            </a:pPr>
            <a:r>
              <a:rPr lang="ru-RU" sz="2400" dirty="0" smtClean="0"/>
              <a:t>Истёкший – </a:t>
            </a:r>
            <a:r>
              <a:rPr lang="ru-RU" sz="2400" dirty="0" err="1" smtClean="0"/>
              <a:t>истекший</a:t>
            </a:r>
            <a:endParaRPr lang="ru-RU" sz="2400" dirty="0" smtClean="0"/>
          </a:p>
          <a:p>
            <a:pPr algn="ctr">
              <a:lnSpc>
                <a:spcPct val="150000"/>
              </a:lnSpc>
              <a:buNone/>
            </a:pPr>
            <a:r>
              <a:rPr lang="ru-RU" sz="2400" dirty="0" smtClean="0"/>
              <a:t>Передохнём - </a:t>
            </a:r>
            <a:r>
              <a:rPr lang="ru-RU" sz="2400" dirty="0" err="1" smtClean="0"/>
              <a:t>передохнем</a:t>
            </a:r>
            <a:endParaRPr lang="ru-RU" sz="2400" dirty="0" smtClean="0"/>
          </a:p>
          <a:p>
            <a:pPr>
              <a:lnSpc>
                <a:spcPct val="150000"/>
              </a:lnSpc>
            </a:pP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Памятник букве Ё, установленный</a:t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в Ульяновске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1348223105_82233892_1326397252_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1629" y="1928802"/>
            <a:ext cx="6083083" cy="45623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58674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Буква Ё в тексте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571472" y="1447800"/>
            <a:ext cx="8362978" cy="48006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 2" pitchFamily="18" charset="2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Например, в газете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Велижская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Новь от 26 февраля 2015 года в статье «Памятнику в Ельне – быть!». Буква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Ё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не используется, буква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используется 72 раза. </a:t>
            </a:r>
          </a:p>
          <a:p>
            <a:pPr algn="just">
              <a:lnSpc>
                <a:spcPct val="150000"/>
              </a:lnSpc>
              <a:buFont typeface="Wingdings 2" pitchFamily="18" charset="2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В стихотворение А.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Барто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которое называется «Весна идёт». Буква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Ё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используется 2 раза, а буква 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-  17 раз.</a:t>
            </a:r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7236296" y="5805264"/>
            <a:ext cx="1656184" cy="76579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hlinkClick r:id="rId2" action="ppaction://hlinksldjump"/>
              </a:rPr>
              <a:t>СОДЕРЖАНИЕ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5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684202"/>
            <a:ext cx="1838008" cy="21737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Пословицы,  поговорки, и  устойчивые  выражения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Начинать с азов, азы науки.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(Начинать с начала)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От аза  до ижицы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(С начала до конца)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Сначала аз да буки, а потом и науки. 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Стоять фертом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означает горделивую позу человека,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подперевшего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руки в бока.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Прописать ижицу,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т.е. как следует наказать, проучить, высечь.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Ерь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да еры упали с горы,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ерь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да ять никому не поднять.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Сделать на ять.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/>
          </a:p>
        </p:txBody>
      </p:sp>
      <p:pic>
        <p:nvPicPr>
          <p:cNvPr id="4" name="Рисунок 3" descr="800px-Izhitsa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349790"/>
            <a:ext cx="5106144" cy="3012625"/>
          </a:xfrm>
          <a:prstGeom prst="rect">
            <a:avLst/>
          </a:prstGeom>
        </p:spPr>
      </p:pic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7236296" y="5805264"/>
            <a:ext cx="1656184" cy="76579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hlinkClick r:id="rId3" action="ppaction://hlinksldjump"/>
              </a:rPr>
              <a:t>СОДЕРЖАНИЕ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499350" cy="1325562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«История ума представляет две главные эпохи: изобретение букв и типографии; все другие были их следствием»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Н.М.Карамзин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428868"/>
            <a:ext cx="7632848" cy="4048132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АЛФАВИТ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алфавита, м. (от греч.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alpha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beta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- названий первых двух букв греч. азбуки). 1.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Принятый порядок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расположения букв в азбуке.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Расставить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книги по алфавиту авторов.)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22" y="1142984"/>
            <a:ext cx="491352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Внимание!!!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||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Совокупность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всех букв, принятых в письменной системе какого-н. языка. Тюркские народности перешли с арабского алфавита на латинский. 2.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Перечень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слов или имен, расположенных по порядку букв, принятых в азбуке;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алфавитный указатель.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 книге приложен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алфавит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собственных имен.     </a:t>
            </a:r>
          </a:p>
          <a:p>
            <a:pPr algn="r">
              <a:lnSpc>
                <a:spcPct val="150000"/>
              </a:lnSpc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(Из словаря Ушакова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563246" cy="108012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Кириллица</a:t>
            </a:r>
            <a:endParaRPr lang="ru-RU" sz="3200" b="1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2132856"/>
            <a:ext cx="3962400" cy="4495800"/>
          </a:xfrm>
        </p:spPr>
      </p:pic>
    </p:spTree>
    <p:extLst>
      <p:ext uri="{BB962C8B-B14F-4D97-AF65-F5344CB8AC3E}">
        <p14:creationId xmlns:p14="http://schemas.microsoft.com/office/powerpoint/2010/main" val="2340040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hlinkClick r:id="rId2" action="ppaction://hlinksldjump"/>
          </p:cNvPr>
          <p:cNvSpPr/>
          <p:nvPr/>
        </p:nvSpPr>
        <p:spPr>
          <a:xfrm>
            <a:off x="7236296" y="5805264"/>
            <a:ext cx="1656184" cy="76579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hlinkClick r:id="rId2" action="ppaction://hlinksldjump"/>
              </a:rPr>
              <a:t>СОДЕРЖАНИЕ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glag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844824"/>
            <a:ext cx="6275040" cy="4290559"/>
          </a:xfr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696744" cy="72008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Глаголица</a:t>
            </a:r>
            <a:endParaRPr lang="ru-RU" sz="3200" b="1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984776" cy="10801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Первый алфавит</a:t>
            </a:r>
            <a:endParaRPr lang="ru-RU" b="1" i="1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PhoenicianAlphabet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4025900" cy="4191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524000"/>
            <a:ext cx="4217672" cy="466344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Первый алфавит был создан древними  финикийцами,  в конце II тысячелетия до н. э., все буквы были согласные, и ими удавалось записать всю человеческую речь. 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90795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789040"/>
            <a:ext cx="4176464" cy="2846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476673"/>
            <a:ext cx="8424936" cy="2664296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ru-RU" sz="2400" dirty="0" smtClean="0"/>
              <a:t>    Создание алфавита произвело настоящую революцию в мире письменности, сделав письменность доступной для большинства людей. Один знак обозначает один звук. Финикийская письменность была удобна для записи на любой поверхности. Она дала начало нескольким ветвям письменностей.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7236296" y="5805264"/>
            <a:ext cx="1656184" cy="76579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hlinkClick r:id="rId3" action="ppaction://hlinksldjump"/>
              </a:rPr>
              <a:t>СОДЕРЖАНИЕ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765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Создатели славянской письменности</a:t>
            </a:r>
            <a:endParaRPr lang="ru-RU" sz="28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286250" cy="4435475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Братья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Кирилл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(Константин) и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Мефодий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славянские просветители, первые переводчики богослужебных книг на старославянский язык. Создатели первой славянской азбуки.</a:t>
            </a:r>
          </a:p>
        </p:txBody>
      </p:sp>
      <p:pic>
        <p:nvPicPr>
          <p:cNvPr id="6" name="Содержимое 5" descr="Kyrill&amp;Methodiu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00808"/>
            <a:ext cx="3151922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997</Words>
  <Application>Microsoft Office PowerPoint</Application>
  <PresentationFormat>Экран (4:3)</PresentationFormat>
  <Paragraphs>83</Paragraphs>
  <Slides>30</Slides>
  <Notes>0</Notes>
  <HiddenSlides>28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Monotype Corsiva</vt:lpstr>
      <vt:lpstr>Wingdings</vt:lpstr>
      <vt:lpstr>Wingdings 2</vt:lpstr>
      <vt:lpstr>Оформление по умолчанию</vt:lpstr>
      <vt:lpstr>История русского алфавита</vt:lpstr>
      <vt:lpstr>Разделы:</vt:lpstr>
      <vt:lpstr>«История ума представляет две главные эпохи: изобретение букв и типографии; все другие были их следствием» Н.М.Карамзин</vt:lpstr>
      <vt:lpstr>Презентация PowerPoint</vt:lpstr>
      <vt:lpstr>Кириллица</vt:lpstr>
      <vt:lpstr>Глаголица</vt:lpstr>
      <vt:lpstr>Первый алфавит</vt:lpstr>
      <vt:lpstr>Презентация PowerPoint</vt:lpstr>
      <vt:lpstr>Создатели славянской письменности</vt:lpstr>
      <vt:lpstr>Презентация PowerPoint</vt:lpstr>
      <vt:lpstr>Оглашение славянского алфавита</vt:lpstr>
      <vt:lpstr>В нашей стране в этот день проводится праздник славянской письменности и культуры.  </vt:lpstr>
      <vt:lpstr>Презентация PowerPoint</vt:lpstr>
      <vt:lpstr>Кириллическая азбука и русский алфавит</vt:lpstr>
      <vt:lpstr>Большая часть букв получила славянские названия</vt:lpstr>
      <vt:lpstr>Презентация PowerPoint</vt:lpstr>
      <vt:lpstr>Оригинальность кириллицы проявилась в том, что в ней для обозначения одного звука всегда использовалась одна буква. </vt:lpstr>
      <vt:lpstr>Презентация PowerPoint</vt:lpstr>
      <vt:lpstr>Петровская эпоха</vt:lpstr>
      <vt:lpstr>Интересные факты…</vt:lpstr>
      <vt:lpstr>Введение в русский алфавит новых букв</vt:lpstr>
      <vt:lpstr>Введение новой буквы</vt:lpstr>
      <vt:lpstr>Николай Михайлович Карамзин</vt:lpstr>
      <vt:lpstr>  И это всё о Ё…</vt:lpstr>
      <vt:lpstr>Будьте внимательны!</vt:lpstr>
      <vt:lpstr>Памятник букве Ё, установленный  в Ульяновске</vt:lpstr>
      <vt:lpstr>     Буква Ё в тексте</vt:lpstr>
      <vt:lpstr> Пословицы,  поговорки, и  устойчивые  выражения </vt:lpstr>
      <vt:lpstr>Презентация PowerPoint</vt:lpstr>
      <vt:lpstr>Презентация PowerPoint</vt:lpstr>
    </vt:vector>
  </TitlesOfParts>
  <Company>Филиал ЗАО "ЛУКОЙЛ-Информ" в г. Волгограде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психолог</cp:lastModifiedBy>
  <cp:revision>44</cp:revision>
  <dcterms:created xsi:type="dcterms:W3CDTF">2011-07-03T03:26:05Z</dcterms:created>
  <dcterms:modified xsi:type="dcterms:W3CDTF">2021-10-05T04:51:17Z</dcterms:modified>
</cp:coreProperties>
</file>