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8" r:id="rId6"/>
    <p:sldId id="269" r:id="rId7"/>
    <p:sldId id="270" r:id="rId8"/>
    <p:sldId id="266" r:id="rId9"/>
    <p:sldId id="272" r:id="rId10"/>
    <p:sldId id="273" r:id="rId11"/>
    <p:sldId id="265" r:id="rId12"/>
    <p:sldId id="261" r:id="rId13"/>
    <p:sldId id="259" r:id="rId14"/>
    <p:sldId id="271" r:id="rId15"/>
    <p:sldId id="274" r:id="rId16"/>
    <p:sldId id="275" r:id="rId17"/>
    <p:sldId id="26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14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43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60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3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4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71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3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15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09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63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20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7EA0A-98AF-4F65-B202-603C80009EAE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74D53-CA19-4971-90B7-81C6D0E1D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7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58009" y="339633"/>
            <a:ext cx="8319052" cy="277663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«Макетирование в </a:t>
            </a:r>
            <a:r>
              <a:rPr lang="ru-RU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ДОУ</a:t>
            </a:r>
            <a:br>
              <a:rPr lang="ru-RU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016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как инновационная форма организации пространства»</a:t>
            </a:r>
            <a:endParaRPr lang="ru-RU" b="1" dirty="0">
              <a:ln w="1016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6239" y="339633"/>
            <a:ext cx="4528928" cy="731521"/>
          </a:xfrm>
        </p:spPr>
        <p:txBody>
          <a:bodyPr>
            <a:normAutofit fontScale="25000" lnSpcReduction="20000"/>
          </a:bodyPr>
          <a:lstStyle/>
          <a:p>
            <a:endParaRPr lang="ru-RU" sz="3600" dirty="0">
              <a:ln w="0">
                <a:solidFill>
                  <a:schemeClr val="bg2">
                    <a:lumMod val="10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09244" y="4783830"/>
            <a:ext cx="4588476" cy="18699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Автор проекта Васильева Е.С.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в</a:t>
            </a:r>
            <a:r>
              <a:rPr lang="ru-RU" sz="2000" b="1" dirty="0" smtClean="0">
                <a:solidFill>
                  <a:schemeClr val="tx1"/>
                </a:solidFill>
              </a:rPr>
              <a:t>оспитатель МБДОУ детский сад № 65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111111"/>
                </a:solidFill>
                <a:latin typeface="Arial" panose="020B0604020202020204" pitchFamily="34" charset="0"/>
              </a:rPr>
              <a:t>Лего</a:t>
            </a:r>
            <a:r>
              <a:rPr lang="ru-RU" sz="2000" b="1" dirty="0" smtClean="0">
                <a:solidFill>
                  <a:srgbClr val="111111"/>
                </a:solidFill>
                <a:latin typeface="Arial" panose="020B0604020202020204" pitchFamily="34" charset="0"/>
              </a:rPr>
              <a:t>-конструирование, </a:t>
            </a: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>как новая </a:t>
            </a: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>педагогическая </a:t>
            </a: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>технология, не только развивает у </a:t>
            </a: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>дошкольников интереса к </a:t>
            </a: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>моделированию и стимулирует </a:t>
            </a: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>детское </a:t>
            </a: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>творчество, но и позволяет </a:t>
            </a:r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>воспитаннику проявлять инициативность и </a:t>
            </a: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>самостоятельность в создании собственных макетов-моделей.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37" y="1784435"/>
            <a:ext cx="6228000" cy="467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37" y="2193935"/>
            <a:ext cx="2889000" cy="38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28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11111"/>
                </a:solidFill>
                <a:latin typeface="Arial" panose="020B0604020202020204" pitchFamily="34" charset="0"/>
              </a:rPr>
              <a:t>Использование макетов в качестве игровой познавательно-развивающей среды способствует развитию общей культуры, нравственному, патриотическому, эстетическому воспитанию детей, что решает задачи всех образовательных областей, представленных в </a:t>
            </a:r>
            <a:r>
              <a:rPr lang="ru-RU" sz="2000" dirty="0" smtClean="0">
                <a:solidFill>
                  <a:srgbClr val="111111"/>
                </a:solidFill>
                <a:latin typeface="Arial" panose="020B0604020202020204" pitchFamily="34" charset="0"/>
              </a:rPr>
              <a:t>ФГОС.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0" y="1782000"/>
            <a:ext cx="3293999" cy="43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4" r="11743"/>
          <a:stretch/>
        </p:blipFill>
        <p:spPr>
          <a:xfrm>
            <a:off x="5346356" y="1782000"/>
            <a:ext cx="5285333" cy="4864184"/>
          </a:xfrm>
        </p:spPr>
      </p:pic>
      <p:sp>
        <p:nvSpPr>
          <p:cNvPr id="5" name="Выноска-облако 4"/>
          <p:cNvSpPr/>
          <p:nvPr/>
        </p:nvSpPr>
        <p:spPr>
          <a:xfrm>
            <a:off x="4819136" y="1913480"/>
            <a:ext cx="3534032" cy="121689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«Мир динозавров»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549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08" y="307460"/>
            <a:ext cx="5513173" cy="7634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Работа с родителями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3" y="1405420"/>
            <a:ext cx="5904000" cy="44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85" y="236184"/>
            <a:ext cx="4680000" cy="624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Выноска-облако 5"/>
          <p:cNvSpPr/>
          <p:nvPr/>
        </p:nvSpPr>
        <p:spPr>
          <a:xfrm>
            <a:off x="121508" y="1241572"/>
            <a:ext cx="4409736" cy="1786854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«Как я провёл лето»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ereisfree.com/content1/imguploads/Image/cjbc/zcool/20080523/121154402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saturation sat="66000"/>
                    </a14:imgEffect>
                    <a14:imgEffect>
                      <a14:brightnessContrast bright="-14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0"/>
            <a:ext cx="13235786" cy="96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81" y="432000"/>
            <a:ext cx="8568000" cy="642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Выноска-облако 2"/>
          <p:cNvSpPr/>
          <p:nvPr/>
        </p:nvSpPr>
        <p:spPr>
          <a:xfrm>
            <a:off x="604007" y="318782"/>
            <a:ext cx="4471332" cy="1350627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«Моя квартира»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445476" cy="1325563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212" y="189470"/>
            <a:ext cx="1680519" cy="55193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Вывод: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14" y="1206000"/>
            <a:ext cx="4239000" cy="565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1212" y="573731"/>
            <a:ext cx="6096000" cy="5139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данного проекта стало очевидным, что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образовательном пространстве макеты способствуют развитию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творческого,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мышления, поисковой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активности каждого ребенка.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изготовлении макета дети описывают, сравнивают, повествует о различных явлениях и объектах, рассуждают, тем самым пополняют свой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запас. Учатся ориентироваться в пространстве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технология макетирования – одна из эффективных инновационных технологий, способствующих формированию игровых умений и творческих способностей детей дошкольного возраста.</a:t>
            </a: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Макеты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настоящий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потенциала, поисковой деятельности и развития речи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для самых маленьких, так и для детей старшего возраста.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3" r="10494" b="17172"/>
          <a:stretch/>
        </p:blipFill>
        <p:spPr>
          <a:xfrm>
            <a:off x="8692500" y="217169"/>
            <a:ext cx="3223421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58" y="102637"/>
            <a:ext cx="7164418" cy="61582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Мастер-класс  для  воспитателей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3" y="892564"/>
            <a:ext cx="6444000" cy="483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33" y="2504189"/>
            <a:ext cx="5472000" cy="4104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91265" y="1772816"/>
            <a:ext cx="5100735" cy="7313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КРУЖОК  «ЧУДО-ЛЕПКА»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21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480" y="229326"/>
            <a:ext cx="11643360" cy="201603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                    Участие в муниципальном профессиональном конкурсе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                                            «</a:t>
            </a:r>
            <a:r>
              <a:rPr lang="ru-RU" sz="2800" b="1" dirty="0">
                <a:solidFill>
                  <a:srgbClr val="C00000"/>
                </a:solidFill>
              </a:rPr>
              <a:t>Занимательный макет». </a:t>
            </a:r>
            <a:r>
              <a:rPr lang="ru-RU" sz="2800" b="1" u="sng" dirty="0" smtClean="0">
                <a:solidFill>
                  <a:srgbClr val="C00000"/>
                </a:solidFill>
              </a:rPr>
              <a:t/>
            </a:r>
            <a:br>
              <a:rPr lang="ru-RU" sz="2800" b="1" u="sng" dirty="0" smtClean="0">
                <a:solidFill>
                  <a:srgbClr val="C00000"/>
                </a:solidFill>
              </a:rPr>
            </a:br>
            <a:r>
              <a:rPr lang="ru-RU" sz="2800" b="1" dirty="0" smtClean="0"/>
              <a:t>За разработку и использование </a:t>
            </a:r>
            <a:r>
              <a:rPr lang="ru-RU" sz="2800" b="1" dirty="0"/>
              <a:t>в образовательном процессе дидактического макета «Русская изба</a:t>
            </a:r>
            <a:r>
              <a:rPr lang="ru-RU" sz="2800" b="1" dirty="0" smtClean="0"/>
              <a:t>» было присвоено одно из 1 мест.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31" y="2429692"/>
            <a:ext cx="5616000" cy="42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5" y="2882538"/>
            <a:ext cx="4752000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0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653748" y="1123122"/>
            <a:ext cx="6659217" cy="3737113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9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364" y="-99391"/>
            <a:ext cx="9574696" cy="684277"/>
          </a:xfrm>
        </p:spPr>
        <p:txBody>
          <a:bodyPr>
            <a:noAutofit/>
          </a:bodyPr>
          <a:lstStyle/>
          <a:p>
            <a:r>
              <a:rPr lang="ru-RU" sz="1800" b="1" i="1" dirty="0" err="1" smtClean="0">
                <a:solidFill>
                  <a:srgbClr val="002060"/>
                </a:solidFill>
              </a:rPr>
              <a:t>Маке́т</a:t>
            </a:r>
            <a:r>
              <a:rPr lang="ru-RU" sz="1800" b="1" i="1" dirty="0" smtClean="0">
                <a:solidFill>
                  <a:srgbClr val="002060"/>
                </a:solidFill>
              </a:rPr>
              <a:t> (фр. </a:t>
            </a:r>
            <a:r>
              <a:rPr lang="en-US" sz="1800" b="1" i="1" dirty="0" smtClean="0">
                <a:solidFill>
                  <a:srgbClr val="002060"/>
                </a:solidFill>
              </a:rPr>
              <a:t>M</a:t>
            </a:r>
            <a:r>
              <a:rPr lang="ru-RU" sz="1800" b="1" i="1" dirty="0" err="1" smtClean="0">
                <a:solidFill>
                  <a:srgbClr val="002060"/>
                </a:solidFill>
              </a:rPr>
              <a:t>aquette</a:t>
            </a:r>
            <a:r>
              <a:rPr lang="ru-RU" sz="1800" b="1" i="1" dirty="0" smtClean="0">
                <a:solidFill>
                  <a:srgbClr val="002060"/>
                </a:solidFill>
              </a:rPr>
              <a:t>) — масштабная модель</a:t>
            </a:r>
            <a:endParaRPr lang="ru-RU" sz="18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4485" y="381383"/>
            <a:ext cx="9856573" cy="4860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                    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Макетирование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sz="2400" dirty="0" smtClean="0"/>
              <a:t>это творческая конструктивная деятельность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           детей</a:t>
            </a:r>
            <a:r>
              <a:rPr lang="ru-RU" sz="2400" dirty="0"/>
              <a:t>, создание специального игрового </a:t>
            </a:r>
            <a:r>
              <a:rPr lang="ru-RU" sz="2400" dirty="0" smtClean="0"/>
              <a:t>пространства,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</a:t>
            </a:r>
            <a:r>
              <a:rPr lang="ru-RU" sz="2400" dirty="0"/>
              <a:t>в котором </a:t>
            </a:r>
            <a:r>
              <a:rPr lang="ru-RU" sz="2400" dirty="0" smtClean="0"/>
              <a:t>затем происходит </a:t>
            </a:r>
            <a:r>
              <a:rPr lang="ru-RU" sz="2400" dirty="0"/>
              <a:t>развитие различных </a:t>
            </a:r>
            <a:r>
              <a:rPr lang="ru-RU" sz="2400" dirty="0" smtClean="0"/>
              <a:t>игровых ситуаций.                   </a:t>
            </a:r>
          </a:p>
          <a:p>
            <a:pPr marL="0" indent="0">
              <a:buNone/>
            </a:pPr>
            <a:r>
              <a:rPr lang="ru-RU" sz="2400" u="sng" dirty="0" smtClean="0">
                <a:solidFill>
                  <a:srgbClr val="0000FF"/>
                </a:solidFill>
              </a:rPr>
              <a:t>Вид </a:t>
            </a:r>
            <a:r>
              <a:rPr lang="ru-RU" sz="2400" u="sng" dirty="0">
                <a:solidFill>
                  <a:srgbClr val="0000FF"/>
                </a:solidFill>
              </a:rPr>
              <a:t>проекта</a:t>
            </a:r>
            <a:r>
              <a:rPr lang="ru-RU" sz="2400" dirty="0"/>
              <a:t>: </a:t>
            </a:r>
            <a:r>
              <a:rPr lang="ru-RU" sz="2400" dirty="0" smtClean="0"/>
              <a:t>комплексный.</a:t>
            </a:r>
            <a:endParaRPr lang="ru-RU" sz="2400" dirty="0"/>
          </a:p>
          <a:p>
            <a:pPr marL="0" indent="0">
              <a:buNone/>
            </a:pPr>
            <a:r>
              <a:rPr lang="ru-RU" sz="2400" u="sng" dirty="0">
                <a:solidFill>
                  <a:srgbClr val="0000FF"/>
                </a:solidFill>
              </a:rPr>
              <a:t>Участники проекта</a:t>
            </a:r>
            <a:r>
              <a:rPr lang="ru-RU" sz="2400" dirty="0"/>
              <a:t>: </a:t>
            </a:r>
            <a:r>
              <a:rPr lang="ru-RU" sz="2400" dirty="0" smtClean="0"/>
              <a:t>дети, родители,</a:t>
            </a:r>
          </a:p>
          <a:p>
            <a:pPr marL="0" indent="0">
              <a:buNone/>
            </a:pPr>
            <a:r>
              <a:rPr lang="ru-RU" sz="2400" dirty="0"/>
              <a:t>в</a:t>
            </a:r>
            <a:r>
              <a:rPr lang="ru-RU" sz="2400" dirty="0" smtClean="0"/>
              <a:t>оспитатели ДОУ.</a:t>
            </a:r>
            <a:endParaRPr lang="ru-RU" sz="2400" dirty="0"/>
          </a:p>
          <a:p>
            <a:pPr marL="0" indent="0">
              <a:buNone/>
            </a:pPr>
            <a:r>
              <a:rPr lang="ru-RU" sz="2400" u="sng" dirty="0" smtClean="0">
                <a:solidFill>
                  <a:srgbClr val="0000FF"/>
                </a:solidFill>
              </a:rPr>
              <a:t>Сроки реализации: </a:t>
            </a:r>
            <a:r>
              <a:rPr lang="ru-RU" sz="2400" dirty="0" smtClean="0"/>
              <a:t>долгосрочный.</a:t>
            </a:r>
            <a:endParaRPr lang="ru-RU" sz="2400" u="sng" dirty="0"/>
          </a:p>
          <a:p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6" t="19426" r="3706" b="3670"/>
          <a:stretch/>
        </p:blipFill>
        <p:spPr>
          <a:xfrm>
            <a:off x="-198202" y="3697357"/>
            <a:ext cx="3954612" cy="3088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919" y="2097506"/>
            <a:ext cx="5491111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9375" y="1401417"/>
            <a:ext cx="75338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 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макетов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в предметно – пространственной среде отвечает принципу интеграции образовательных областей. Через любой игровой 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макет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решаются цели и задачи из различных </a:t>
            </a:r>
            <a:r>
              <a:rPr lang="ru-RU" sz="2400" b="0" i="0" u="sng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областей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«Речевого развития»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2400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«Познавательного развития»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2400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«Социально-коммуникативного развития»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2400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«Художественно-эстетического развития»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2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43826" y="273193"/>
            <a:ext cx="8001000" cy="7255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АКТУАЛЬНОСТЬ: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edia.nationalgeographic.org/assets/photos/000/238/238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6000"/>
                    </a14:imgEffect>
                    <a14:imgEffect>
                      <a14:brightnessContrast bright="29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86" r="2387"/>
          <a:stretch/>
        </p:blipFill>
        <p:spPr bwMode="auto">
          <a:xfrm>
            <a:off x="0" y="-2764737"/>
            <a:ext cx="14184000" cy="120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7289" y="1021615"/>
            <a:ext cx="58219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3200" b="1" dirty="0" smtClean="0">
                <a:solidFill>
                  <a:srgbClr val="0000FF"/>
                </a:solidFill>
                <a:latin typeface="yandex-sans"/>
              </a:rPr>
              <a:t>  </a:t>
            </a:r>
          </a:p>
          <a:p>
            <a:pPr lvl="1"/>
            <a:r>
              <a:rPr lang="ru-RU" sz="2800" b="1" dirty="0" smtClean="0">
                <a:solidFill>
                  <a:srgbClr val="0000FF"/>
                </a:solidFill>
                <a:latin typeface="yandex-sans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Способствовать</a:t>
            </a:r>
            <a:r>
              <a:rPr lang="ru-RU" sz="2000" b="1" dirty="0">
                <a:solidFill>
                  <a:srgbClr val="0000FF"/>
                </a:solidFill>
                <a:latin typeface="yandex-sans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развитию инициативы как целеполагания </a:t>
            </a:r>
            <a:r>
              <a:rPr lang="ru-RU" sz="2000" b="1" dirty="0">
                <a:solidFill>
                  <a:srgbClr val="0000FF"/>
                </a:solidFill>
                <a:latin typeface="yandex-sans"/>
              </a:rPr>
              <a:t>и </a:t>
            </a:r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волевого участия</a:t>
            </a:r>
            <a:r>
              <a:rPr lang="ru-RU" sz="2000" b="1" dirty="0">
                <a:solidFill>
                  <a:srgbClr val="0000FF"/>
                </a:solidFill>
                <a:latin typeface="yandex-sans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в играх с макетами;</a:t>
            </a:r>
          </a:p>
          <a:p>
            <a:pPr lvl="1"/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Содействовать </a:t>
            </a:r>
            <a:r>
              <a:rPr lang="ru-RU" sz="2000" b="1" dirty="0">
                <a:solidFill>
                  <a:srgbClr val="0000FF"/>
                </a:solidFill>
                <a:latin typeface="yandex-sans"/>
              </a:rPr>
              <a:t>развитию у детей</a:t>
            </a:r>
          </a:p>
          <a:p>
            <a:pPr lvl="1"/>
            <a:r>
              <a:rPr lang="ru-RU" sz="2000" b="1" dirty="0">
                <a:solidFill>
                  <a:srgbClr val="0000FF"/>
                </a:solidFill>
                <a:latin typeface="yandex-sans"/>
              </a:rPr>
              <a:t>коммуникативной инициативы, </a:t>
            </a:r>
            <a:endParaRPr lang="ru-RU" sz="2000" b="1" dirty="0" smtClean="0">
              <a:solidFill>
                <a:srgbClr val="0000FF"/>
              </a:solidFill>
              <a:latin typeface="yandex-sans"/>
            </a:endParaRPr>
          </a:p>
          <a:p>
            <a:pPr lvl="1"/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развивать любознательность </a:t>
            </a:r>
            <a:r>
              <a:rPr lang="ru-RU" sz="2000" b="1" dirty="0">
                <a:solidFill>
                  <a:srgbClr val="0000FF"/>
                </a:solidFill>
                <a:latin typeface="yandex-sans"/>
              </a:rPr>
              <a:t>и</a:t>
            </a:r>
          </a:p>
          <a:p>
            <a:pPr lvl="1"/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познавательный интерес, логическое мышление, </a:t>
            </a:r>
            <a:r>
              <a:rPr lang="ru-RU" sz="2000" b="1" dirty="0">
                <a:solidFill>
                  <a:srgbClr val="0000FF"/>
                </a:solidFill>
                <a:latin typeface="yandex-sans"/>
              </a:rPr>
              <a:t>память, </a:t>
            </a:r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внимание, воображение, фантазию.</a:t>
            </a:r>
          </a:p>
          <a:p>
            <a:pPr lvl="1"/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Воспитывают </a:t>
            </a:r>
            <a:r>
              <a:rPr lang="ru-RU" sz="2000" b="1" dirty="0">
                <a:solidFill>
                  <a:srgbClr val="0000FF"/>
                </a:solidFill>
                <a:latin typeface="yandex-sans"/>
              </a:rPr>
              <a:t>доброжелательность, умения работать в коллективе</a:t>
            </a:r>
            <a:r>
              <a:rPr lang="ru-RU" sz="2000" b="1" dirty="0" smtClean="0">
                <a:solidFill>
                  <a:srgbClr val="0000FF"/>
                </a:solidFill>
                <a:latin typeface="yandex-sans"/>
              </a:rPr>
              <a:t>.</a:t>
            </a:r>
          </a:p>
          <a:p>
            <a:pPr lvl="1"/>
            <a:endParaRPr lang="ru-RU" sz="2800" b="1" dirty="0" smtClean="0">
              <a:solidFill>
                <a:srgbClr val="0000FF"/>
              </a:solidFill>
              <a:latin typeface="yandex-sans"/>
            </a:endParaRPr>
          </a:p>
          <a:p>
            <a:pPr lvl="1"/>
            <a:endParaRPr lang="ru-RU" sz="2800" b="1" i="0" dirty="0">
              <a:solidFill>
                <a:srgbClr val="0000FF"/>
              </a:solidFill>
              <a:effectLst/>
              <a:latin typeface="yandex-san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64296" y="0"/>
            <a:ext cx="8756374" cy="15703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ПЕДАГОГИЧЕСКАЯ ЦЕЛЬ: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483" y="1502613"/>
            <a:ext cx="4076999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1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037" y="107369"/>
            <a:ext cx="6241599" cy="666988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prstTxWarp prst="textCanDown">
              <a:avLst/>
            </a:prstTxWarp>
            <a:normAutofit fontScale="90000"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ЗАДАЧИ</a:t>
            </a:r>
            <a:r>
              <a:rPr lang="ru-RU" dirty="0" smtClean="0"/>
              <a:t>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ПРОЕКТА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9741" y="961182"/>
            <a:ext cx="4977892" cy="56323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- </a:t>
            </a:r>
            <a:r>
              <a:rPr lang="ru-RU" b="1" dirty="0"/>
              <a:t>Воспитывать желание участвовать в </a:t>
            </a:r>
            <a:r>
              <a:rPr lang="ru-RU" b="1" dirty="0" smtClean="0"/>
              <a:t>индивидуальных </a:t>
            </a:r>
            <a:r>
              <a:rPr lang="ru-RU" b="1" dirty="0"/>
              <a:t>и</a:t>
            </a:r>
          </a:p>
          <a:p>
            <a:r>
              <a:rPr lang="ru-RU" b="1" dirty="0"/>
              <a:t>коллективных </a:t>
            </a:r>
            <a:r>
              <a:rPr lang="ru-RU" b="1" dirty="0" smtClean="0"/>
              <a:t>играх с макетами и их создании;</a:t>
            </a:r>
            <a:endParaRPr lang="ru-RU" b="1" dirty="0"/>
          </a:p>
          <a:p>
            <a:r>
              <a:rPr lang="ru-RU" b="1" dirty="0"/>
              <a:t>- Стимулировать любознательность детей;</a:t>
            </a:r>
          </a:p>
          <a:p>
            <a:r>
              <a:rPr lang="ru-RU" b="1" dirty="0"/>
              <a:t>- Формировать позитивный опыт взаимодействия </a:t>
            </a:r>
            <a:r>
              <a:rPr lang="ru-RU" b="1" dirty="0" smtClean="0"/>
              <a:t>ребёнка </a:t>
            </a:r>
            <a:r>
              <a:rPr lang="ru-RU" b="1" dirty="0"/>
              <a:t>с </a:t>
            </a:r>
            <a:r>
              <a:rPr lang="ru-RU" b="1" dirty="0" smtClean="0"/>
              <a:t>окружающим миром</a:t>
            </a:r>
            <a:r>
              <a:rPr lang="ru-RU" b="1" dirty="0"/>
              <a:t>;</a:t>
            </a:r>
          </a:p>
          <a:p>
            <a:r>
              <a:rPr lang="ru-RU" b="1" dirty="0"/>
              <a:t>- Учить сравнивать, анализировать, устанавливать простейшие </a:t>
            </a:r>
            <a:r>
              <a:rPr lang="ru-RU" b="1" dirty="0" smtClean="0"/>
              <a:t>причинно-следственные связи</a:t>
            </a:r>
            <a:r>
              <a:rPr lang="ru-RU" b="1" dirty="0"/>
              <a:t>, делать обобщения;</a:t>
            </a:r>
          </a:p>
          <a:p>
            <a:r>
              <a:rPr lang="ru-RU" b="1" dirty="0"/>
              <a:t>- Формировать умения передавать простейший образ предметов, </a:t>
            </a:r>
            <a:r>
              <a:rPr lang="ru-RU" b="1" dirty="0" smtClean="0"/>
              <a:t>явлений окружающего </a:t>
            </a:r>
            <a:r>
              <a:rPr lang="ru-RU" b="1" dirty="0"/>
              <a:t>мира посредством лепки </a:t>
            </a:r>
            <a:r>
              <a:rPr lang="ru-RU" b="1" dirty="0" smtClean="0"/>
              <a:t>из пластилина и аппликации;</a:t>
            </a:r>
          </a:p>
          <a:p>
            <a:pPr marL="342900" indent="-342900">
              <a:buFontTx/>
              <a:buChar char="-"/>
            </a:pPr>
            <a:r>
              <a:rPr lang="ru-RU" b="1" u="sng" dirty="0" smtClean="0"/>
              <a:t>Вовлекать </a:t>
            </a:r>
            <a:r>
              <a:rPr lang="ru-RU" b="1" u="sng" dirty="0"/>
              <a:t>детей, родителей и педагогов в совместную деятельность, показать ценность и значимость совместного творчества детей и родителей</a:t>
            </a:r>
            <a:r>
              <a:rPr lang="ru-RU" b="1" u="sng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ru-RU" b="1" dirty="0"/>
              <a:t>Способствовать созданию положительного </a:t>
            </a:r>
            <a:r>
              <a:rPr lang="ru-RU" b="1" dirty="0" smtClean="0"/>
              <a:t>микроклимата </a:t>
            </a:r>
            <a:r>
              <a:rPr lang="ru-RU" b="1" dirty="0"/>
              <a:t>в группе;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770" y="169013"/>
            <a:ext cx="6551725" cy="69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835" y="774357"/>
            <a:ext cx="224712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4223" y="662730"/>
            <a:ext cx="5134063" cy="60887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018" y="87098"/>
            <a:ext cx="3876261" cy="1325563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ГИПОТЕЗА: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3142" y="749880"/>
            <a:ext cx="4355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/>
              <a:t>Если в системе педагогической работы направленной на развитие мелкой моторики, интеллектуальных способностей, творческой и познавательной активности детей дошкольного возраста активно использовать совместное с детьми, родителями, педагогами создание макетов</a:t>
            </a:r>
            <a:r>
              <a:rPr lang="ru-RU" sz="2400" b="1" i="1" u="sng" dirty="0" smtClean="0"/>
              <a:t>, игр с ними, использование в НОД, </a:t>
            </a:r>
            <a:r>
              <a:rPr lang="ru-RU" sz="2400" b="1" i="1" u="sng" dirty="0"/>
              <a:t>то это более эффективно скажется на полноценном воспитании и развитии дошкольника.</a:t>
            </a:r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48" y="1652631"/>
            <a:ext cx="6216242" cy="48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077" y="159178"/>
            <a:ext cx="6805464" cy="82112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Формы и методы работы с детьми</a:t>
            </a:r>
            <a:endParaRPr lang="ru-RU" sz="3600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319216" y="1091514"/>
            <a:ext cx="6765325" cy="576648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rgbClr val="000000"/>
              </a:solidFill>
              <a:latin typeface="Times New Roman, serif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-игровая (сюжетно-ролевые, самостоятельные игры детей);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, serif"/>
              </a:rPr>
              <a:t>- коммуникативная;</a:t>
            </a:r>
            <a:endParaRPr lang="ru-RU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, serif"/>
              </a:rPr>
              <a:t>- т</a:t>
            </a: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ематические беседы ( «Мой город – Тверь, «Ферма», «Во саду ли в огороде», «Все профессии важны», «Животные севера», «Экскурсия в зоопарк») </a:t>
            </a:r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- продуктивная;</a:t>
            </a:r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чтение </a:t>
            </a:r>
            <a:r>
              <a:rPr lang="ru-RU" dirty="0">
                <a:solidFill>
                  <a:srgbClr val="000000"/>
                </a:solidFill>
                <a:latin typeface="Times New Roman, serif"/>
              </a:rPr>
              <a:t>художественной </a:t>
            </a: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литературы, стихотворений, загадывание загадок к заданным темам;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Times New Roman, serif"/>
              </a:rPr>
              <a:t>к</a:t>
            </a: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ружок лепки с детьми старшей и подготовительной группы, тематические раскраски.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НОД с использованием макетов, участие детей в создании макетов;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Times New Roman, serif"/>
              </a:rPr>
              <a:t>и</a:t>
            </a: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нсценировка сказки «Теремок»;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Times New Roman, serif"/>
              </a:rPr>
              <a:t>д</a:t>
            </a: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идактические игры ( «Чья мама?», «Урожай», «Строим дом» и т.д.)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наблюдение (фотографий и иллюстраций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Виртуальная экскурсия в музей «Гранд-Макет» в Санкт-Петербурге;</a:t>
            </a:r>
          </a:p>
          <a:p>
            <a:pPr marL="285750" indent="-285750" algn="just">
              <a:buFontTx/>
              <a:buChar char="-"/>
            </a:pPr>
            <a:endParaRPr lang="ru-RU" dirty="0" smtClean="0">
              <a:solidFill>
                <a:srgbClr val="000000"/>
              </a:solidFill>
              <a:latin typeface="Times New Roman, serif"/>
            </a:endParaRP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29" y="3243381"/>
            <a:ext cx="4272000" cy="320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2655" b="14362"/>
          <a:stretch/>
        </p:blipFill>
        <p:spPr>
          <a:xfrm>
            <a:off x="7396529" y="315697"/>
            <a:ext cx="4440756" cy="2927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663" y="3049914"/>
            <a:ext cx="2772000" cy="6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prstTxWarp prst="textDoubleWave1">
              <a:avLst/>
            </a:prstTxWarp>
            <a:normAutofit/>
          </a:bodyPr>
          <a:lstStyle/>
          <a:p>
            <a:r>
              <a:rPr lang="ru-RU" sz="1800" b="1" i="1" dirty="0" err="1">
                <a:solidFill>
                  <a:srgbClr val="000000"/>
                </a:solidFill>
                <a:latin typeface="PT Sans"/>
              </a:rPr>
              <a:t>Ж.Пиаже</a:t>
            </a:r>
            <a:r>
              <a:rPr lang="ru-RU" sz="1800" b="1" i="1" dirty="0">
                <a:solidFill>
                  <a:srgbClr val="000000"/>
                </a:solidFill>
                <a:latin typeface="PT Sans"/>
              </a:rPr>
              <a:t> обращает внимание на то, что «…посредством мелкого материала создаются воображаемые миры, охватываемые единым взором творца – ребенка».</a:t>
            </a:r>
            <a:endParaRPr lang="ru-RU" sz="1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27166"/>
          <a:stretch/>
        </p:blipFill>
        <p:spPr>
          <a:xfrm>
            <a:off x="3491526" y="2058529"/>
            <a:ext cx="6143276" cy="4356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68"/>
          <a:stretch/>
        </p:blipFill>
        <p:spPr>
          <a:xfrm>
            <a:off x="8376317" y="3179617"/>
            <a:ext cx="3733935" cy="3456000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8574092" y="1928620"/>
            <a:ext cx="3402226" cy="12356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Макет «Наш </a:t>
            </a:r>
            <a:r>
              <a:rPr lang="ru-RU" dirty="0" err="1" smtClean="0"/>
              <a:t>Теремград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311728" y="2206812"/>
            <a:ext cx="2925742" cy="442880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</a:rPr>
              <a:t>1 этап - информационно - </a:t>
            </a:r>
            <a:r>
              <a:rPr lang="ru-RU" sz="1600" b="1" u="sng" dirty="0">
                <a:solidFill>
                  <a:prstClr val="black"/>
                </a:solidFill>
                <a:latin typeface="Arial" panose="020B0604020202020204" pitchFamily="34" charset="0"/>
              </a:rPr>
              <a:t>аналитический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</a:rPr>
              <a:t>: обоснование актуальности темы, мотивация её выбора, формирование цели и задач проекта, определение конечного результата, повышение уровня профессиональной компетенции, определение объёма материала, который будет адресован детям.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</a:rPr>
              <a:t>2 этап - проектировочный: изготовление макетов.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</a:rPr>
              <a:t>3 этап – аналитический.</a:t>
            </a:r>
          </a:p>
          <a:p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0688"/>
            <a:ext cx="3635820" cy="6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36" y="597722"/>
            <a:ext cx="4557841" cy="54163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Предполагаемый результат: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77" y="629730"/>
            <a:ext cx="6589396" cy="5150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2566" y="1260389"/>
            <a:ext cx="3932237" cy="4608599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/>
          <a:lstStyle/>
          <a:p>
            <a:r>
              <a:rPr lang="ru-RU" dirty="0" smtClean="0"/>
              <a:t>-развитие пространственного воображения</a:t>
            </a:r>
            <a:r>
              <a:rPr lang="ru-RU" dirty="0"/>
              <a:t>, </a:t>
            </a:r>
            <a:r>
              <a:rPr lang="ru-RU" dirty="0" smtClean="0"/>
              <a:t>мелкой моторики, </a:t>
            </a:r>
            <a:r>
              <a:rPr lang="ru-RU" dirty="0"/>
              <a:t>художественного вкуса, творческих способностей и </a:t>
            </a:r>
            <a:r>
              <a:rPr lang="ru-RU" dirty="0" smtClean="0"/>
              <a:t>фантазии, </a:t>
            </a:r>
            <a:r>
              <a:rPr lang="ru-RU" dirty="0"/>
              <a:t>привитие навыков культуры </a:t>
            </a:r>
            <a:r>
              <a:rPr lang="ru-RU" dirty="0" smtClean="0"/>
              <a:t>труда;</a:t>
            </a:r>
          </a:p>
          <a:p>
            <a:r>
              <a:rPr lang="ru-RU" dirty="0"/>
              <a:t>-</a:t>
            </a:r>
            <a:r>
              <a:rPr lang="ru-RU" dirty="0" smtClean="0"/>
              <a:t>появление </a:t>
            </a:r>
            <a:r>
              <a:rPr lang="ru-RU" dirty="0"/>
              <a:t>активного интереса у педагогов, </a:t>
            </a:r>
            <a:r>
              <a:rPr lang="ru-RU" dirty="0" smtClean="0"/>
              <a:t>вовлечение родителей </a:t>
            </a:r>
            <a:r>
              <a:rPr lang="ru-RU" dirty="0"/>
              <a:t>и детей к </a:t>
            </a:r>
            <a:r>
              <a:rPr lang="ru-RU" dirty="0" smtClean="0"/>
              <a:t>технике макетирования.</a:t>
            </a:r>
          </a:p>
          <a:p>
            <a:r>
              <a:rPr lang="ru-RU" dirty="0" smtClean="0"/>
              <a:t>-</a:t>
            </a:r>
            <a:r>
              <a:rPr lang="ru-RU" dirty="0"/>
              <a:t>и</a:t>
            </a:r>
            <a:r>
              <a:rPr lang="ru-RU" dirty="0" smtClean="0"/>
              <a:t>спользование</a:t>
            </a:r>
            <a:r>
              <a:rPr lang="ru-RU" dirty="0"/>
              <a:t> макета во всех видах </a:t>
            </a:r>
            <a:r>
              <a:rPr lang="ru-RU" dirty="0" smtClean="0"/>
              <a:t>занятий и совместной деятельности;</a:t>
            </a:r>
            <a:endParaRPr lang="ru-RU" dirty="0"/>
          </a:p>
          <a:p>
            <a:r>
              <a:rPr lang="ru-RU" dirty="0"/>
              <a:t>-закреплены умения </a:t>
            </a:r>
            <a:r>
              <a:rPr lang="ru-RU" dirty="0" smtClean="0"/>
              <a:t>конструирования,</a:t>
            </a:r>
            <a:r>
              <a:rPr lang="ru-RU" dirty="0"/>
              <a:t> </a:t>
            </a:r>
            <a:r>
              <a:rPr lang="ru-RU" dirty="0" smtClean="0"/>
              <a:t>улучшение </a:t>
            </a:r>
            <a:r>
              <a:rPr lang="ru-RU" dirty="0"/>
              <a:t>качества речи детей.</a:t>
            </a:r>
          </a:p>
          <a:p>
            <a:r>
              <a:rPr lang="ru-RU" dirty="0"/>
              <a:t>-с желанием выполняют </a:t>
            </a:r>
            <a:r>
              <a:rPr lang="ru-RU" dirty="0" smtClean="0"/>
              <a:t>задания, развитие</a:t>
            </a:r>
            <a:r>
              <a:rPr lang="ru-RU" dirty="0"/>
              <a:t> умений выполнять </a:t>
            </a:r>
            <a:r>
              <a:rPr lang="ru-RU" dirty="0" smtClean="0"/>
              <a:t>действия  по инструкции</a:t>
            </a:r>
            <a:r>
              <a:rPr lang="ru-RU" dirty="0"/>
              <a:t> педагога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-учатся работать в команде, развитие режиссёрской игры детей</a:t>
            </a:r>
            <a:endParaRPr lang="ru-RU" dirty="0"/>
          </a:p>
          <a:p>
            <a:endParaRPr lang="ru-RU" dirty="0"/>
          </a:p>
        </p:txBody>
      </p:sp>
      <p:sp>
        <p:nvSpPr>
          <p:cNvPr id="6" name="Выноска-облако 5"/>
          <p:cNvSpPr/>
          <p:nvPr/>
        </p:nvSpPr>
        <p:spPr>
          <a:xfrm rot="1233543">
            <a:off x="9410793" y="492773"/>
            <a:ext cx="2586182" cy="96981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«Животные севера»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674</Words>
  <Application>Microsoft Office PowerPoint</Application>
  <PresentationFormat>Широкоэкранный</PresentationFormat>
  <Paragraphs>80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PT Sans</vt:lpstr>
      <vt:lpstr>Times New Roman</vt:lpstr>
      <vt:lpstr>Times New Roman, serif</vt:lpstr>
      <vt:lpstr>yandex-sans</vt:lpstr>
      <vt:lpstr>Тема Office</vt:lpstr>
      <vt:lpstr>«Макетирование в ДОУ как инновационная форма организации пространства»</vt:lpstr>
      <vt:lpstr>Маке́т (фр. Maquette) — масштабная модель</vt:lpstr>
      <vt:lpstr>Презентация PowerPoint</vt:lpstr>
      <vt:lpstr>Презентация PowerPoint</vt:lpstr>
      <vt:lpstr>ЗАДАЧИ ПРОЕКТА</vt:lpstr>
      <vt:lpstr> ГИПОТЕЗА:</vt:lpstr>
      <vt:lpstr>Формы и методы работы с детьми</vt:lpstr>
      <vt:lpstr>Ж.Пиаже обращает внимание на то, что «…посредством мелкого материала создаются воображаемые миры, охватываемые единым взором творца – ребенка».</vt:lpstr>
      <vt:lpstr>Предполагаемый результат:</vt:lpstr>
      <vt:lpstr> Лего-конструирование, как новая педагогическая технология, не только развивает у дошкольников интереса к моделированию и стимулирует детское творчество, но и позволяет воспитаннику проявлять инициативность и самостоятельность в создании собственных макетов-моделей.</vt:lpstr>
      <vt:lpstr>Использование макетов в качестве игровой познавательно-развивающей среды способствует развитию общей культуры, нравственному, патриотическому, эстетическому воспитанию детей, что решает задачи всех образовательных областей, представленных в ФГОС.</vt:lpstr>
      <vt:lpstr>Работа с родителями</vt:lpstr>
      <vt:lpstr>Презентация PowerPoint</vt:lpstr>
      <vt:lpstr> </vt:lpstr>
      <vt:lpstr>Мастер-класс  для  воспитателей</vt:lpstr>
      <vt:lpstr>                      Участие в муниципальном профессиональном конкурсе                                              «Занимательный макет».  За разработку и использование в образовательном процессе дидактического макета «Русская изба» было присвоено одно из 1 мест.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«Макетирование в ДОУ»</dc:title>
  <dc:creator>AeroCool</dc:creator>
  <cp:lastModifiedBy>Иван</cp:lastModifiedBy>
  <cp:revision>74</cp:revision>
  <dcterms:created xsi:type="dcterms:W3CDTF">2018-10-12T07:40:34Z</dcterms:created>
  <dcterms:modified xsi:type="dcterms:W3CDTF">2021-08-25T12:04:11Z</dcterms:modified>
</cp:coreProperties>
</file>