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22"/>
  </p:notesMasterIdLst>
  <p:sldIdLst>
    <p:sldId id="294" r:id="rId2"/>
    <p:sldId id="295" r:id="rId3"/>
    <p:sldId id="259" r:id="rId4"/>
    <p:sldId id="296" r:id="rId5"/>
    <p:sldId id="261" r:id="rId6"/>
    <p:sldId id="297" r:id="rId7"/>
    <p:sldId id="262" r:id="rId8"/>
    <p:sldId id="267" r:id="rId9"/>
    <p:sldId id="272" r:id="rId10"/>
    <p:sldId id="298" r:id="rId11"/>
    <p:sldId id="275" r:id="rId12"/>
    <p:sldId id="299" r:id="rId13"/>
    <p:sldId id="273" r:id="rId14"/>
    <p:sldId id="300" r:id="rId15"/>
    <p:sldId id="274" r:id="rId16"/>
    <p:sldId id="301" r:id="rId17"/>
    <p:sldId id="283" r:id="rId18"/>
    <p:sldId id="285" r:id="rId19"/>
    <p:sldId id="288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FF"/>
    <a:srgbClr val="FFFF66"/>
    <a:srgbClr val="00FF00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4" autoAdjust="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26A88-AFAB-45D3-BF39-8BA344AE95F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D0F59-5CF9-41C9-BAB7-29B5768F3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D0F59-5CF9-41C9-BAB7-29B5768F3F5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4B93-ABF5-4BB3-90DC-1E25AAE3AA6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70ECF38-A94C-4E8D-8C0A-433081F73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4B93-ABF5-4BB3-90DC-1E25AAE3AA6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CF38-A94C-4E8D-8C0A-433081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4B93-ABF5-4BB3-90DC-1E25AAE3AA6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CF38-A94C-4E8D-8C0A-433081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D7BF28-8A63-4F10-B37D-9A3C6C77B9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EB4B50-B5A0-4E61-AC60-E295096F3A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4B93-ABF5-4BB3-90DC-1E25AAE3AA6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CF38-A94C-4E8D-8C0A-433081F73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0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4B93-ABF5-4BB3-90DC-1E25AAE3AA6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0ECF38-A94C-4E8D-8C0A-433081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4B93-ABF5-4BB3-90DC-1E25AAE3AA6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CF38-A94C-4E8D-8C0A-433081F73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0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4B93-ABF5-4BB3-90DC-1E25AAE3AA6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CF38-A94C-4E8D-8C0A-433081F73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0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4B93-ABF5-4BB3-90DC-1E25AAE3AA6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CF38-A94C-4E8D-8C0A-433081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4B93-ABF5-4BB3-90DC-1E25AAE3AA6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CF38-A94C-4E8D-8C0A-433081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4B93-ABF5-4BB3-90DC-1E25AAE3AA6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CF38-A94C-4E8D-8C0A-433081F73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0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4B93-ABF5-4BB3-90DC-1E25AAE3AA6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0ECF38-A94C-4E8D-8C0A-433081F73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 advTm="0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5C4B93-ABF5-4BB3-90DC-1E25AAE3AA65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70ECF38-A94C-4E8D-8C0A-433081F73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ransition spd="slow" advTm="0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БЕЛКИ. СТРУКТУРА БЕЛКОВ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kisspng-gstp1-glutathione-s-transferase-protein-data-bank-gst-5acb34df226cd9.6691630915232667831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1511" y="1881176"/>
            <a:ext cx="5742489" cy="4976824"/>
          </a:xfrm>
          <a:prstGeom prst="rect">
            <a:avLst/>
          </a:prstGeom>
        </p:spPr>
      </p:pic>
      <p:pic>
        <p:nvPicPr>
          <p:cNvPr id="12" name="Рисунок 11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4191029" cy="3143272"/>
          </a:xfrm>
          <a:prstGeom prst="rect">
            <a:avLst/>
          </a:prstGeom>
        </p:spPr>
      </p:pic>
    </p:spTree>
  </p:cSld>
  <p:clrMapOvr>
    <a:masterClrMapping/>
  </p:clrMapOvr>
  <p:transition spd="slow" advTm="0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ownloads\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00042"/>
            <a:ext cx="79296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Вторичная структура белка</a:t>
            </a:r>
            <a:r>
              <a:rPr lang="ru-RU" sz="2000" dirty="0" smtClean="0">
                <a:solidFill>
                  <a:srgbClr val="FF0000"/>
                </a:solidFill>
              </a:rPr>
              <a:t> – это способ укладки полипептидной цепи в более компактную структуру,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при которой происходит взаимодействие пептидных групп с образованием между ними водородных связей. </a:t>
            </a:r>
          </a:p>
        </p:txBody>
      </p:sp>
      <p:pic>
        <p:nvPicPr>
          <p:cNvPr id="6" name="Рисунок 5" descr="0065-04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143116"/>
            <a:ext cx="6072230" cy="4125545"/>
          </a:xfrm>
          <a:prstGeom prst="rect">
            <a:avLst/>
          </a:prstGeom>
        </p:spPr>
      </p:pic>
    </p:spTree>
  </p:cSld>
  <p:clrMapOvr>
    <a:masterClrMapping/>
  </p:clrMapOvr>
  <p:transition spd="slow" advTm="0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ownloads\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0486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428604"/>
            <a:ext cx="821537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Третичная структура</a:t>
            </a:r>
            <a:r>
              <a:rPr lang="ru-RU" sz="2400" dirty="0" smtClean="0">
                <a:solidFill>
                  <a:srgbClr val="FF0000"/>
                </a:solidFill>
              </a:rPr>
              <a:t> – это укладка полипептидной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цепи в глобулу ("клубок"). Четкой границы между вторичной и третичной структурами провести нельзя, однако в основе третичной структуры лежат </a:t>
            </a:r>
            <a:r>
              <a:rPr lang="ru-RU" sz="2400" dirty="0" err="1" smtClean="0">
                <a:solidFill>
                  <a:srgbClr val="FF0000"/>
                </a:solidFill>
              </a:rPr>
              <a:t>стерические</a:t>
            </a:r>
            <a:r>
              <a:rPr lang="ru-RU" sz="2400" dirty="0" smtClean="0">
                <a:solidFill>
                  <a:srgbClr val="FF0000"/>
                </a:solidFill>
              </a:rPr>
              <a:t> взаимосвязи между аминокислотами, отстоящими далеко друг от друга в цепи.</a:t>
            </a:r>
            <a:r>
              <a:rPr lang="ru-RU" sz="2400" dirty="0" smtClean="0"/>
              <a:t> 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22-038-Tretichnaja-struk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496"/>
            <a:ext cx="3769377" cy="3286124"/>
          </a:xfrm>
          <a:prstGeom prst="rect">
            <a:avLst/>
          </a:prstGeom>
        </p:spPr>
      </p:pic>
      <p:pic>
        <p:nvPicPr>
          <p:cNvPr id="8" name="Рисунок 7" descr="0068-047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000372"/>
            <a:ext cx="3429024" cy="3173973"/>
          </a:xfrm>
          <a:prstGeom prst="rect">
            <a:avLst/>
          </a:prstGeom>
        </p:spPr>
      </p:pic>
    </p:spTree>
  </p:cSld>
  <p:clrMapOvr>
    <a:masterClrMapping/>
  </p:clrMapOvr>
  <p:transition spd="slow" advTm="0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ownloads\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7"/>
            <a:ext cx="8640960" cy="54331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21443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57166"/>
            <a:ext cx="7500990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Четвертичная структура –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представляет собой объединение нескольких глобул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 третичной структурой в единый комплекс.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emoglob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857364"/>
            <a:ext cx="5605692" cy="4500570"/>
          </a:xfrm>
          <a:prstGeom prst="rect">
            <a:avLst/>
          </a:prstGeom>
        </p:spPr>
      </p:pic>
      <p:pic>
        <p:nvPicPr>
          <p:cNvPr id="10" name="Рисунок 9" descr="1064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000504"/>
            <a:ext cx="3243810" cy="2576512"/>
          </a:xfrm>
          <a:prstGeom prst="rect">
            <a:avLst/>
          </a:prstGeom>
        </p:spPr>
      </p:pic>
    </p:spTree>
  </p:cSld>
  <p:clrMapOvr>
    <a:masterClrMapping/>
  </p:clrMapOvr>
  <p:transition spd="slow" advTm="0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ownloads\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12067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http://im6-tub.yandex.net/i?id=95239824-21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2088232" cy="18722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3214686"/>
            <a:ext cx="2979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Альбумин - яичный белок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4429132"/>
            <a:ext cx="3367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Кератин -  ногти, волосы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5805264"/>
            <a:ext cx="2216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Гемоглобин - кровь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БЕЛКОВ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a7d7c79afb332678720e72cce6c45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285860"/>
            <a:ext cx="1928826" cy="1928826"/>
          </a:xfrm>
          <a:prstGeom prst="rect">
            <a:avLst/>
          </a:prstGeom>
        </p:spPr>
      </p:pic>
      <p:pic>
        <p:nvPicPr>
          <p:cNvPr id="14" name="Рисунок 13" descr="Kerat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5544" y="1214422"/>
            <a:ext cx="2838456" cy="2304288"/>
          </a:xfrm>
          <a:prstGeom prst="rect">
            <a:avLst/>
          </a:prstGeom>
        </p:spPr>
      </p:pic>
      <p:pic>
        <p:nvPicPr>
          <p:cNvPr id="15" name="Рисунок 14" descr="C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857364"/>
            <a:ext cx="2428868" cy="2428868"/>
          </a:xfrm>
          <a:prstGeom prst="rect">
            <a:avLst/>
          </a:prstGeom>
        </p:spPr>
      </p:pic>
      <p:pic>
        <p:nvPicPr>
          <p:cNvPr id="17" name="Рисунок 16" descr="gemoglobin-nizki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3786190"/>
            <a:ext cx="3000396" cy="2000264"/>
          </a:xfrm>
          <a:prstGeom prst="rect">
            <a:avLst/>
          </a:prstGeom>
        </p:spPr>
      </p:pic>
    </p:spTree>
  </p:cSld>
  <p:clrMapOvr>
    <a:masterClrMapping/>
  </p:clrMapOvr>
  <p:transition spd="slow" advTm="0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4675" y="115888"/>
            <a:ext cx="8569325" cy="6626225"/>
          </a:xfrm>
          <a:noFill/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ru-RU" sz="20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20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Денатурация белков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сложный процесс, при котором под влиянием внешних факторов происходит изменение вторичной, третичной и четвертичной структур белка. </a:t>
            </a:r>
          </a:p>
          <a:p>
            <a:pPr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Денатурация: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Обратимая      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Необратимая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dirty="0"/>
          </a:p>
        </p:txBody>
      </p:sp>
      <p:pic>
        <p:nvPicPr>
          <p:cNvPr id="5" name="Рисунок 4" descr="process-denaturacii-bel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429000"/>
            <a:ext cx="7697009" cy="2500330"/>
          </a:xfrm>
          <a:prstGeom prst="rect">
            <a:avLst/>
          </a:prstGeom>
        </p:spPr>
      </p:pic>
    </p:spTree>
  </p:cSld>
  <p:clrMapOvr>
    <a:masterClrMapping/>
  </p:clrMapOvr>
  <p:transition spd="slow" advTm="0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88913"/>
            <a:ext cx="8229600" cy="850900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4" name="Содержимое 13" descr="belok-istochniki-1024x4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8562000" cy="4071966"/>
          </a:xfrm>
        </p:spPr>
      </p:pic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0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wnloads\slide-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920880" cy="56871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pull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1042988" y="333375"/>
            <a:ext cx="81010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«Жизнь есть способ существования белковых тел, существенным моментом которого является постепенный обмен веществ с окружающей их внешней природой; причем с прекращением этого обмена веществ,  прекращается и сама жизнь, что приводит к разложению белка».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eaLnBrk="0" hangingPunct="0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                                                   (А. Гумбольдт)</a:t>
            </a:r>
          </a:p>
        </p:txBody>
      </p:sp>
    </p:spTree>
  </p:cSld>
  <p:clrMapOvr>
    <a:masterClrMapping/>
  </p:clrMapOvr>
  <p:transition spd="slow" advTm="0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6-007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643050"/>
            <a:ext cx="4738694" cy="471490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722437"/>
            <a:ext cx="3900486" cy="452596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высокомолекулярные природные полимеры, молекулы которых построены из остатков аминокислот.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4714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БелкИ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 advTm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wnloads\slide-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2656"/>
            <a:ext cx="7690048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9386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структурными компонентами белков являются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аминокислоты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/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85786" y="1844675"/>
            <a:ext cx="7896252" cy="37449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slid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8429684" cy="5089958"/>
          </a:xfrm>
          <a:prstGeom prst="rect">
            <a:avLst/>
          </a:prstGeom>
        </p:spPr>
      </p:pic>
    </p:spTree>
  </p:cSld>
  <p:clrMapOvr>
    <a:masterClrMapping/>
  </p:clrMapOvr>
  <p:transition spd="slow" advTm="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ownloads\slide-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2656"/>
            <a:ext cx="8219256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ФУНКЦИИ БЕЛКОВ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709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877"/>
                <a:gridCol w="2779723"/>
                <a:gridCol w="2590800"/>
              </a:tblGrid>
              <a:tr h="62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Функция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Определение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Строительная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 клетки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Коллаген, мембранные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белки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Каталитическая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Ускоряют протекание химических реакций в организме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ферменты по своей химической природе – белки. Например,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рибонуклеаза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Двигательная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Выполняют все виды движений, к которым способны клетки и организмы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Миозин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(белок мышц)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Транспортная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Переносят различные вещества.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Гемоглобин (перенос O</a:t>
                      </a:r>
                      <a:r>
                        <a:rPr lang="ru-RU" sz="16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CO</a:t>
                      </a:r>
                      <a:r>
                        <a:rPr lang="ru-RU" sz="16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Защитная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Обезвреживают чужеродные вещества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Глобулин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сыворотки крови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8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Энергетическая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Снабжают организм энергией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расщеплении белка освобождается 17,6 кДж энергии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93" name="Rectangle 1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473" y="2000250"/>
            <a:ext cx="2214577" cy="453072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52"/>
            <a:ext cx="73581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История открытия структуры белков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ani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857232"/>
            <a:ext cx="4429156" cy="5817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4429132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В 1888 г. А. Я. Данилевский указал на то, что в молекулах белков содержатся повторяющиеся пептидные группы атомов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hermann-emil-fischer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785794"/>
            <a:ext cx="4357718" cy="5886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3504" y="4643446"/>
            <a:ext cx="3643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1902 г. Э. Фишер предложил пептидную теорию строения белка.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14290"/>
            <a:ext cx="807249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Первичная структура белка –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последовательность соединения аминокислотных остатков в полипептидной цепи.</a:t>
            </a:r>
            <a:endParaRPr lang="ru-RU" sz="3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857496"/>
            <a:ext cx="7526109" cy="2286016"/>
          </a:xfrm>
          <a:prstGeom prst="rect">
            <a:avLst/>
          </a:prstGeom>
        </p:spPr>
      </p:pic>
    </p:spTree>
  </p:cSld>
  <p:clrMapOvr>
    <a:masterClrMapping/>
  </p:clrMapOvr>
  <p:transition spd="slow" advTm="0">
    <p:pull dir="l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687</TotalTime>
  <Words>277</Words>
  <Application>Microsoft Office PowerPoint</Application>
  <PresentationFormat>Экран (4:3)</PresentationFormat>
  <Paragraphs>84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БЕЛКИ. СТРУКТУРА БЕЛКОВ</vt:lpstr>
      <vt:lpstr>Слайд 2</vt:lpstr>
      <vt:lpstr>        </vt:lpstr>
      <vt:lpstr>Слайд 4</vt:lpstr>
      <vt:lpstr>Основными структурными компонентами белков являются аминокислоты </vt:lpstr>
      <vt:lpstr>Слайд 6</vt:lpstr>
      <vt:lpstr>ФУНКЦИИ БЕЛКОВ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ПРИМЕРЫ БЕЛКОВ 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comp_6</cp:lastModifiedBy>
  <cp:revision>91</cp:revision>
  <dcterms:created xsi:type="dcterms:W3CDTF">2010-05-10T10:34:10Z</dcterms:created>
  <dcterms:modified xsi:type="dcterms:W3CDTF">2021-10-04T08:38:42Z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543810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