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60604"/>
            <a:ext cx="8641080" cy="6408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274320"/>
            <a:ext cx="8065134" cy="6309360"/>
          </a:xfrm>
          <a:custGeom>
            <a:avLst/>
            <a:gdLst/>
            <a:ahLst/>
            <a:cxnLst/>
            <a:rect l="l" t="t" r="r" b="b"/>
            <a:pathLst>
              <a:path w="8065134" h="6309359">
                <a:moveTo>
                  <a:pt x="8065008" y="0"/>
                </a:moveTo>
                <a:lnTo>
                  <a:pt x="0" y="0"/>
                </a:lnTo>
                <a:lnTo>
                  <a:pt x="0" y="6309359"/>
                </a:lnTo>
                <a:lnTo>
                  <a:pt x="8065008" y="6309359"/>
                </a:lnTo>
                <a:lnTo>
                  <a:pt x="806500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795" y="254254"/>
            <a:ext cx="7787640" cy="6341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890"/>
              </a:lnSpc>
              <a:spcBef>
                <a:spcPts val="110"/>
              </a:spcBef>
            </a:pPr>
            <a:r>
              <a:rPr sz="750" b="1" spc="409" dirty="0">
                <a:latin typeface="Times New Roman"/>
                <a:cs typeface="Times New Roman"/>
              </a:rPr>
              <a:t>Проект</a:t>
            </a:r>
            <a:r>
              <a:rPr sz="750" b="1" spc="165" dirty="0">
                <a:latin typeface="Times New Roman"/>
                <a:cs typeface="Times New Roman"/>
              </a:rPr>
              <a:t> </a:t>
            </a:r>
            <a:r>
              <a:rPr sz="750" b="1" spc="415" dirty="0">
                <a:latin typeface="Times New Roman"/>
                <a:cs typeface="Times New Roman"/>
              </a:rPr>
              <a:t>«Одаренные</a:t>
            </a:r>
            <a:r>
              <a:rPr sz="750" b="1" spc="180" dirty="0">
                <a:latin typeface="Times New Roman"/>
                <a:cs typeface="Times New Roman"/>
              </a:rPr>
              <a:t> </a:t>
            </a:r>
            <a:r>
              <a:rPr sz="750" b="1" spc="370" dirty="0">
                <a:latin typeface="Times New Roman"/>
                <a:cs typeface="Times New Roman"/>
              </a:rPr>
              <a:t>дети»</a:t>
            </a:r>
            <a:r>
              <a:rPr sz="750" b="1" spc="190" dirty="0">
                <a:latin typeface="Times New Roman"/>
                <a:cs typeface="Times New Roman"/>
              </a:rPr>
              <a:t> </a:t>
            </a:r>
            <a:r>
              <a:rPr sz="750" b="1" spc="400" dirty="0">
                <a:latin typeface="Times New Roman"/>
                <a:cs typeface="Times New Roman"/>
              </a:rPr>
              <a:t>в</a:t>
            </a:r>
            <a:r>
              <a:rPr sz="750" b="1" spc="175" dirty="0">
                <a:latin typeface="Times New Roman"/>
                <a:cs typeface="Times New Roman"/>
              </a:rPr>
              <a:t> </a:t>
            </a:r>
            <a:r>
              <a:rPr sz="750" b="1" spc="430" dirty="0">
                <a:latin typeface="Times New Roman"/>
                <a:cs typeface="Times New Roman"/>
              </a:rPr>
              <a:t>школе</a:t>
            </a:r>
            <a:r>
              <a:rPr sz="750" b="1" spc="195" dirty="0">
                <a:latin typeface="Times New Roman"/>
                <a:cs typeface="Times New Roman"/>
              </a:rPr>
              <a:t> </a:t>
            </a:r>
            <a:r>
              <a:rPr sz="750" b="1" spc="365" dirty="0">
                <a:latin typeface="Times New Roman"/>
                <a:cs typeface="Times New Roman"/>
              </a:rPr>
              <a:t>реализуется</a:t>
            </a:r>
            <a:r>
              <a:rPr sz="750" b="1" spc="165" dirty="0">
                <a:latin typeface="Times New Roman"/>
                <a:cs typeface="Times New Roman"/>
              </a:rPr>
              <a:t> </a:t>
            </a:r>
            <a:r>
              <a:rPr sz="750" b="1" spc="400" dirty="0">
                <a:latin typeface="Times New Roman"/>
                <a:cs typeface="Times New Roman"/>
              </a:rPr>
              <a:t>в</a:t>
            </a:r>
            <a:r>
              <a:rPr sz="750" b="1" spc="195" dirty="0">
                <a:latin typeface="Times New Roman"/>
                <a:cs typeface="Times New Roman"/>
              </a:rPr>
              <a:t> </a:t>
            </a:r>
            <a:r>
              <a:rPr sz="750" b="1" spc="365" dirty="0">
                <a:latin typeface="Times New Roman"/>
                <a:cs typeface="Times New Roman"/>
              </a:rPr>
              <a:t>трех</a:t>
            </a:r>
            <a:r>
              <a:rPr sz="750" b="1" spc="190" dirty="0">
                <a:latin typeface="Times New Roman"/>
                <a:cs typeface="Times New Roman"/>
              </a:rPr>
              <a:t> </a:t>
            </a:r>
            <a:r>
              <a:rPr sz="750" b="1" spc="385" dirty="0">
                <a:latin typeface="Times New Roman"/>
                <a:cs typeface="Times New Roman"/>
              </a:rPr>
              <a:t>направлениях:</a:t>
            </a:r>
            <a:endParaRPr sz="750">
              <a:latin typeface="Times New Roman"/>
              <a:cs typeface="Times New Roman"/>
            </a:endParaRPr>
          </a:p>
          <a:p>
            <a:pPr marL="250190" indent="-238125">
              <a:lnSpc>
                <a:spcPts val="869"/>
              </a:lnSpc>
              <a:buAutoNum type="arabicPeriod"/>
              <a:tabLst>
                <a:tab pos="250825" algn="l"/>
              </a:tabLst>
            </a:pPr>
            <a:r>
              <a:rPr sz="750" spc="350" dirty="0">
                <a:latin typeface="Times New Roman"/>
                <a:cs typeface="Times New Roman"/>
              </a:rPr>
              <a:t>Работа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95" dirty="0">
                <a:latin typeface="Times New Roman"/>
                <a:cs typeface="Times New Roman"/>
              </a:rPr>
              <a:t>выявлению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развитию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индивидуальных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способностей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20" dirty="0">
                <a:latin typeface="Times New Roman"/>
                <a:cs typeface="Times New Roman"/>
              </a:rPr>
              <a:t>детей.</a:t>
            </a:r>
            <a:endParaRPr sz="750">
              <a:latin typeface="Times New Roman"/>
              <a:cs typeface="Times New Roman"/>
            </a:endParaRPr>
          </a:p>
          <a:p>
            <a:pPr marL="202565" indent="-190500">
              <a:lnSpc>
                <a:spcPts val="869"/>
              </a:lnSpc>
              <a:buAutoNum type="arabicPeriod"/>
              <a:tabLst>
                <a:tab pos="203200" algn="l"/>
              </a:tabLst>
            </a:pPr>
            <a:r>
              <a:rPr sz="750" spc="355" dirty="0">
                <a:latin typeface="Times New Roman"/>
                <a:cs typeface="Times New Roman"/>
              </a:rPr>
              <a:t>Работа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педагогами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целях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повышения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квалификации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работе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одаренными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детьми.</a:t>
            </a:r>
            <a:endParaRPr sz="750">
              <a:latin typeface="Times New Roman"/>
              <a:cs typeface="Times New Roman"/>
            </a:endParaRPr>
          </a:p>
          <a:p>
            <a:pPr marL="12700" marR="5715">
              <a:lnSpc>
                <a:spcPts val="869"/>
              </a:lnSpc>
              <a:spcBef>
                <a:spcPts val="40"/>
              </a:spcBef>
              <a:buAutoNum type="arabicPeriod"/>
              <a:tabLst>
                <a:tab pos="209550" algn="l"/>
              </a:tabLst>
            </a:pPr>
            <a:r>
              <a:rPr sz="750" spc="350" dirty="0">
                <a:latin typeface="Times New Roman"/>
                <a:cs typeface="Times New Roman"/>
              </a:rPr>
              <a:t>Работа</a:t>
            </a:r>
            <a:r>
              <a:rPr sz="750" spc="235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r>
              <a:rPr sz="750" spc="22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семьей</a:t>
            </a:r>
            <a:r>
              <a:rPr sz="750" spc="24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240" dirty="0">
                <a:latin typeface="Times New Roman"/>
                <a:cs typeface="Times New Roman"/>
              </a:rPr>
              <a:t> </a:t>
            </a:r>
            <a:r>
              <a:rPr sz="750" spc="395" dirty="0">
                <a:latin typeface="Times New Roman"/>
                <a:cs typeface="Times New Roman"/>
              </a:rPr>
              <a:t>обучающихся</a:t>
            </a:r>
            <a:r>
              <a:rPr sz="750" spc="235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220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оказанию</a:t>
            </a:r>
            <a:r>
              <a:rPr sz="750" spc="24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психолого-педагогической</a:t>
            </a:r>
            <a:r>
              <a:rPr sz="750" spc="235" dirty="0">
                <a:latin typeface="Times New Roman"/>
                <a:cs typeface="Times New Roman"/>
              </a:rPr>
              <a:t> </a:t>
            </a:r>
            <a:r>
              <a:rPr sz="750" spc="425" dirty="0">
                <a:latin typeface="Times New Roman"/>
                <a:cs typeface="Times New Roman"/>
              </a:rPr>
              <a:t>помощи</a:t>
            </a:r>
            <a:r>
              <a:rPr sz="750" spc="23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 </a:t>
            </a:r>
            <a:r>
              <a:rPr sz="750" spc="-17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воспитании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развитии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одаренного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ребенка.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885"/>
              </a:lnSpc>
            </a:pPr>
            <a:r>
              <a:rPr sz="750" b="1" spc="430" dirty="0">
                <a:latin typeface="Times New Roman"/>
                <a:cs typeface="Times New Roman"/>
              </a:rPr>
              <a:t>Основные</a:t>
            </a:r>
            <a:r>
              <a:rPr sz="750" b="1" spc="190" dirty="0">
                <a:latin typeface="Times New Roman"/>
                <a:cs typeface="Times New Roman"/>
              </a:rPr>
              <a:t> </a:t>
            </a:r>
            <a:r>
              <a:rPr sz="750" b="1" spc="405" dirty="0">
                <a:latin typeface="Times New Roman"/>
                <a:cs typeface="Times New Roman"/>
              </a:rPr>
              <a:t>мероприятия</a:t>
            </a:r>
            <a:r>
              <a:rPr sz="750" b="1" spc="175" dirty="0">
                <a:latin typeface="Times New Roman"/>
                <a:cs typeface="Times New Roman"/>
              </a:rPr>
              <a:t> </a:t>
            </a:r>
            <a:r>
              <a:rPr sz="750" b="1" spc="400" dirty="0">
                <a:latin typeface="Times New Roman"/>
                <a:cs typeface="Times New Roman"/>
              </a:rPr>
              <a:t>по</a:t>
            </a:r>
            <a:r>
              <a:rPr sz="750" b="1" spc="185" dirty="0">
                <a:latin typeface="Times New Roman"/>
                <a:cs typeface="Times New Roman"/>
              </a:rPr>
              <a:t> </a:t>
            </a:r>
            <a:r>
              <a:rPr sz="750" b="1" spc="385" dirty="0">
                <a:latin typeface="Times New Roman"/>
                <a:cs typeface="Times New Roman"/>
              </a:rPr>
              <a:t>реализации</a:t>
            </a:r>
            <a:r>
              <a:rPr sz="750" b="1" spc="190" dirty="0">
                <a:latin typeface="Times New Roman"/>
                <a:cs typeface="Times New Roman"/>
              </a:rPr>
              <a:t> </a:t>
            </a:r>
            <a:r>
              <a:rPr sz="750" b="1" spc="400" dirty="0">
                <a:latin typeface="Times New Roman"/>
                <a:cs typeface="Times New Roman"/>
              </a:rPr>
              <a:t>направлений</a:t>
            </a:r>
            <a:r>
              <a:rPr sz="750" b="1" spc="190" dirty="0">
                <a:latin typeface="Times New Roman"/>
                <a:cs typeface="Times New Roman"/>
              </a:rPr>
              <a:t> </a:t>
            </a:r>
            <a:r>
              <a:rPr sz="750" b="1" spc="360" dirty="0">
                <a:latin typeface="Times New Roman"/>
                <a:cs typeface="Times New Roman"/>
              </a:rPr>
              <a:t>проекта</a:t>
            </a:r>
            <a:r>
              <a:rPr sz="750" spc="360" dirty="0"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  <a:p>
            <a:pPr marL="202565" indent="-190500">
              <a:lnSpc>
                <a:spcPts val="869"/>
              </a:lnSpc>
              <a:buAutoNum type="arabicPeriod"/>
              <a:tabLst>
                <a:tab pos="203200" algn="l"/>
              </a:tabLst>
            </a:pPr>
            <a:r>
              <a:rPr sz="750" spc="355" dirty="0">
                <a:latin typeface="Times New Roman"/>
                <a:cs typeface="Times New Roman"/>
              </a:rPr>
              <a:t>Психолого-педагогический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анализ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развития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учащихся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школы.</a:t>
            </a:r>
            <a:endParaRPr sz="750">
              <a:latin typeface="Times New Roman"/>
              <a:cs typeface="Times New Roman"/>
            </a:endParaRPr>
          </a:p>
          <a:p>
            <a:pPr marL="202565" indent="-190500">
              <a:lnSpc>
                <a:spcPts val="869"/>
              </a:lnSpc>
              <a:buAutoNum type="arabicPeriod"/>
              <a:tabLst>
                <a:tab pos="203200" algn="l"/>
              </a:tabLst>
            </a:pPr>
            <a:r>
              <a:rPr sz="750" spc="385" dirty="0">
                <a:latin typeface="Times New Roman"/>
                <a:cs typeface="Times New Roman"/>
              </a:rPr>
              <a:t>Выявление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детей: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750" spc="245" dirty="0">
                <a:latin typeface="Times New Roman"/>
                <a:cs typeface="Times New Roman"/>
              </a:rPr>
              <a:t>-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диагностика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одаренности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различных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типов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видов;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750" spc="340" dirty="0">
                <a:latin typeface="Times New Roman"/>
                <a:cs typeface="Times New Roman"/>
              </a:rPr>
              <a:t>-создание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школьного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банка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95" dirty="0">
                <a:latin typeface="Times New Roman"/>
                <a:cs typeface="Times New Roman"/>
              </a:rPr>
              <a:t>данных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о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способных,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одаренных,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талантливых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учащихся.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750" spc="280" dirty="0">
                <a:latin typeface="Times New Roman"/>
                <a:cs typeface="Times New Roman"/>
              </a:rPr>
              <a:t>3.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Организация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обучения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одаренных: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75"/>
              </a:lnSpc>
            </a:pPr>
            <a:r>
              <a:rPr sz="750" spc="290" dirty="0">
                <a:latin typeface="Times New Roman"/>
                <a:cs typeface="Times New Roman"/>
              </a:rPr>
              <a:t>а)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внедрение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элементов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систем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обучения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разного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уровня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сложности:</a:t>
            </a:r>
            <a:endParaRPr sz="750">
              <a:latin typeface="Times New Roman"/>
              <a:cs typeface="Times New Roman"/>
            </a:endParaRPr>
          </a:p>
          <a:p>
            <a:pPr marL="12700" marR="10160">
              <a:lnSpc>
                <a:spcPts val="869"/>
              </a:lnSpc>
              <a:spcBef>
                <a:spcPts val="45"/>
              </a:spcBef>
              <a:tabLst>
                <a:tab pos="427990" algn="l"/>
                <a:tab pos="2428240" algn="l"/>
                <a:tab pos="2783840" algn="l"/>
                <a:tab pos="4358005" algn="l"/>
                <a:tab pos="5149850" algn="l"/>
                <a:tab pos="5487035" algn="l"/>
                <a:tab pos="6746875" algn="l"/>
                <a:tab pos="7571740" algn="l"/>
              </a:tabLst>
            </a:pPr>
            <a:r>
              <a:rPr sz="750" spc="315" dirty="0">
                <a:latin typeface="Times New Roman"/>
                <a:cs typeface="Times New Roman"/>
              </a:rPr>
              <a:t>б)	</a:t>
            </a:r>
            <a:r>
              <a:rPr sz="750" spc="380" dirty="0">
                <a:latin typeface="Times New Roman"/>
                <a:cs typeface="Times New Roman"/>
              </a:rPr>
              <a:t>ди</a:t>
            </a:r>
            <a:r>
              <a:rPr sz="750" spc="470" dirty="0">
                <a:latin typeface="Times New Roman"/>
                <a:cs typeface="Times New Roman"/>
              </a:rPr>
              <a:t>ф</a:t>
            </a:r>
            <a:r>
              <a:rPr sz="750" spc="380" dirty="0">
                <a:latin typeface="Times New Roman"/>
                <a:cs typeface="Times New Roman"/>
              </a:rPr>
              <a:t>фере</a:t>
            </a:r>
            <a:r>
              <a:rPr sz="750" spc="395" dirty="0">
                <a:latin typeface="Times New Roman"/>
                <a:cs typeface="Times New Roman"/>
              </a:rPr>
              <a:t>н</a:t>
            </a:r>
            <a:r>
              <a:rPr sz="750" spc="390" dirty="0">
                <a:latin typeface="Times New Roman"/>
                <a:cs typeface="Times New Roman"/>
              </a:rPr>
              <a:t>ц</a:t>
            </a:r>
            <a:r>
              <a:rPr sz="750" spc="395" dirty="0">
                <a:latin typeface="Times New Roman"/>
                <a:cs typeface="Times New Roman"/>
              </a:rPr>
              <a:t>и</a:t>
            </a:r>
            <a:r>
              <a:rPr sz="750" spc="350" dirty="0">
                <a:latin typeface="Times New Roman"/>
                <a:cs typeface="Times New Roman"/>
              </a:rPr>
              <a:t>р</a:t>
            </a:r>
            <a:r>
              <a:rPr sz="750" spc="370" dirty="0">
                <a:latin typeface="Times New Roman"/>
                <a:cs typeface="Times New Roman"/>
              </a:rPr>
              <a:t>о</a:t>
            </a:r>
            <a:r>
              <a:rPr sz="750" spc="340" dirty="0">
                <a:latin typeface="Times New Roman"/>
                <a:cs typeface="Times New Roman"/>
              </a:rPr>
              <a:t>в</a:t>
            </a:r>
            <a:r>
              <a:rPr sz="750" spc="365" dirty="0">
                <a:latin typeface="Times New Roman"/>
                <a:cs typeface="Times New Roman"/>
              </a:rPr>
              <a:t>ан</a:t>
            </a:r>
            <a:r>
              <a:rPr sz="750" spc="395" dirty="0">
                <a:latin typeface="Times New Roman"/>
                <a:cs typeface="Times New Roman"/>
              </a:rPr>
              <a:t>н</a:t>
            </a:r>
            <a:r>
              <a:rPr sz="750" spc="315" dirty="0">
                <a:latin typeface="Times New Roman"/>
                <a:cs typeface="Times New Roman"/>
              </a:rPr>
              <a:t>а</a:t>
            </a:r>
            <a:r>
              <a:rPr sz="750" spc="340" dirty="0">
                <a:latin typeface="Times New Roman"/>
                <a:cs typeface="Times New Roman"/>
              </a:rPr>
              <a:t>я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395" dirty="0">
                <a:latin typeface="Times New Roman"/>
                <a:cs typeface="Times New Roman"/>
              </a:rPr>
              <a:t>и</a:t>
            </a:r>
            <a:r>
              <a:rPr sz="750" spc="390" dirty="0">
                <a:latin typeface="Times New Roman"/>
                <a:cs typeface="Times New Roman"/>
              </a:rPr>
              <a:t>нди</a:t>
            </a:r>
            <a:r>
              <a:rPr sz="750" spc="340" dirty="0">
                <a:latin typeface="Times New Roman"/>
                <a:cs typeface="Times New Roman"/>
              </a:rPr>
              <a:t>в</a:t>
            </a:r>
            <a:r>
              <a:rPr sz="750" spc="360" dirty="0">
                <a:latin typeface="Times New Roman"/>
                <a:cs typeface="Times New Roman"/>
              </a:rPr>
              <a:t>идуаль</a:t>
            </a:r>
            <a:r>
              <a:rPr sz="750" spc="380" dirty="0">
                <a:latin typeface="Times New Roman"/>
                <a:cs typeface="Times New Roman"/>
              </a:rPr>
              <a:t>н</a:t>
            </a:r>
            <a:r>
              <a:rPr sz="750" spc="335" dirty="0">
                <a:latin typeface="Times New Roman"/>
                <a:cs typeface="Times New Roman"/>
              </a:rPr>
              <a:t>ая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365" dirty="0">
                <a:latin typeface="Times New Roman"/>
                <a:cs typeface="Times New Roman"/>
              </a:rPr>
              <a:t>рабо</a:t>
            </a:r>
            <a:r>
              <a:rPr sz="750" spc="305" dirty="0">
                <a:latin typeface="Times New Roman"/>
                <a:cs typeface="Times New Roman"/>
              </a:rPr>
              <a:t>т</a:t>
            </a:r>
            <a:r>
              <a:rPr sz="750" spc="330" dirty="0">
                <a:latin typeface="Times New Roman"/>
                <a:cs typeface="Times New Roman"/>
              </a:rPr>
              <a:t>а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360" dirty="0">
                <a:latin typeface="Times New Roman"/>
                <a:cs typeface="Times New Roman"/>
              </a:rPr>
              <a:t>ода</a:t>
            </a:r>
            <a:r>
              <a:rPr sz="750" spc="350" dirty="0">
                <a:latin typeface="Times New Roman"/>
                <a:cs typeface="Times New Roman"/>
              </a:rPr>
              <a:t>р</a:t>
            </a:r>
            <a:r>
              <a:rPr sz="750" spc="365" dirty="0">
                <a:latin typeface="Times New Roman"/>
                <a:cs typeface="Times New Roman"/>
              </a:rPr>
              <a:t>ен</a:t>
            </a:r>
            <a:r>
              <a:rPr sz="750" spc="375" dirty="0">
                <a:latin typeface="Times New Roman"/>
                <a:cs typeface="Times New Roman"/>
              </a:rPr>
              <a:t>н</a:t>
            </a:r>
            <a:r>
              <a:rPr sz="750" spc="455" dirty="0">
                <a:latin typeface="Times New Roman"/>
                <a:cs typeface="Times New Roman"/>
              </a:rPr>
              <a:t>ыми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345" dirty="0">
                <a:latin typeface="Times New Roman"/>
                <a:cs typeface="Times New Roman"/>
              </a:rPr>
              <a:t>деть</a:t>
            </a:r>
            <a:r>
              <a:rPr sz="750" spc="459" dirty="0">
                <a:latin typeface="Times New Roman"/>
                <a:cs typeface="Times New Roman"/>
              </a:rPr>
              <a:t>м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280" dirty="0">
                <a:latin typeface="Times New Roman"/>
                <a:cs typeface="Times New Roman"/>
              </a:rPr>
              <a:t>по  </a:t>
            </a:r>
            <a:r>
              <a:rPr sz="750" spc="370" dirty="0">
                <a:latin typeface="Times New Roman"/>
                <a:cs typeface="Times New Roman"/>
              </a:rPr>
              <a:t>общеобразовательному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циклу: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35"/>
              </a:lnSpc>
              <a:buChar char="-"/>
              <a:tabLst>
                <a:tab pos="122555" algn="l"/>
              </a:tabLst>
            </a:pPr>
            <a:r>
              <a:rPr sz="750" spc="360" dirty="0">
                <a:latin typeface="Times New Roman"/>
                <a:cs typeface="Times New Roman"/>
              </a:rPr>
              <a:t>внедрение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дифференцированного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обучения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школе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как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системы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работы;</a:t>
            </a:r>
            <a:endParaRPr sz="750">
              <a:latin typeface="Times New Roman"/>
              <a:cs typeface="Times New Roman"/>
            </a:endParaRPr>
          </a:p>
          <a:p>
            <a:pPr marL="12700" marR="6985">
              <a:lnSpc>
                <a:spcPts val="869"/>
              </a:lnSpc>
              <a:spcBef>
                <a:spcPts val="40"/>
              </a:spcBef>
              <a:buChar char="-"/>
              <a:tabLst>
                <a:tab pos="137160" algn="l"/>
              </a:tabLst>
            </a:pPr>
            <a:r>
              <a:rPr sz="750" spc="380" dirty="0">
                <a:latin typeface="Times New Roman"/>
                <a:cs typeface="Times New Roman"/>
              </a:rPr>
              <a:t>применение</a:t>
            </a:r>
            <a:r>
              <a:rPr sz="750" spc="30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методов</a:t>
            </a:r>
            <a:r>
              <a:rPr sz="750" spc="30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психологического</a:t>
            </a:r>
            <a:r>
              <a:rPr sz="750" spc="30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воздействия</a:t>
            </a:r>
            <a:r>
              <a:rPr sz="750" spc="29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(мозговой</a:t>
            </a:r>
            <a:r>
              <a:rPr sz="750" spc="30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штурм,</a:t>
            </a:r>
            <a:r>
              <a:rPr sz="750" spc="30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мягкое</a:t>
            </a:r>
            <a:r>
              <a:rPr sz="750" spc="29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соревнование, </a:t>
            </a:r>
            <a:r>
              <a:rPr sz="750" spc="-17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сотрудничество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кооперация,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неоценимая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деятельность)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процессе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обучения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spc="325" dirty="0">
                <a:latin typeface="Times New Roman"/>
                <a:cs typeface="Times New Roman"/>
              </a:rPr>
              <a:t>детей;</a:t>
            </a:r>
            <a:endParaRPr sz="750">
              <a:latin typeface="Times New Roman"/>
              <a:cs typeface="Times New Roman"/>
            </a:endParaRPr>
          </a:p>
          <a:p>
            <a:pPr marL="12700" marR="6985">
              <a:lnSpc>
                <a:spcPts val="869"/>
              </a:lnSpc>
              <a:buChar char="-"/>
              <a:tabLst>
                <a:tab pos="116205" algn="l"/>
              </a:tabLst>
            </a:pPr>
            <a:r>
              <a:rPr sz="750" spc="365" dirty="0">
                <a:latin typeface="Times New Roman"/>
                <a:cs typeface="Times New Roman"/>
              </a:rPr>
              <a:t>индивидуальная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работа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одаренными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детьми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через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систему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факультативов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индивидуальных </a:t>
            </a:r>
            <a:r>
              <a:rPr sz="750" spc="-175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занятий.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35"/>
              </a:lnSpc>
            </a:pPr>
            <a:r>
              <a:rPr sz="750" spc="295" dirty="0">
                <a:latin typeface="Times New Roman"/>
                <a:cs typeface="Times New Roman"/>
              </a:rPr>
              <a:t>в)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внедрение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образовательный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процесс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поточного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метода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обучения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245" dirty="0">
                <a:latin typeface="Times New Roman"/>
                <a:cs typeface="Times New Roman"/>
              </a:rPr>
              <a:t>(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ИЯ,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литература,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история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750" spc="320" dirty="0">
                <a:latin typeface="Times New Roman"/>
                <a:cs typeface="Times New Roman"/>
              </a:rPr>
              <a:t>,физика);</a:t>
            </a:r>
            <a:endParaRPr sz="750">
              <a:latin typeface="Times New Roman"/>
              <a:cs typeface="Times New Roman"/>
            </a:endParaRPr>
          </a:p>
          <a:p>
            <a:pPr marL="12700" marR="378460">
              <a:lnSpc>
                <a:spcPts val="880"/>
              </a:lnSpc>
              <a:spcBef>
                <a:spcPts val="30"/>
              </a:spcBef>
            </a:pPr>
            <a:r>
              <a:rPr sz="750" spc="275" dirty="0">
                <a:latin typeface="Times New Roman"/>
                <a:cs typeface="Times New Roman"/>
              </a:rPr>
              <a:t>г)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участие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детей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школьных,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районных,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краевых,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федеральных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олимпиадах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предметам. </a:t>
            </a:r>
            <a:r>
              <a:rPr sz="750" spc="-170" dirty="0">
                <a:latin typeface="Times New Roman"/>
                <a:cs typeface="Times New Roman"/>
              </a:rPr>
              <a:t> </a:t>
            </a:r>
            <a:r>
              <a:rPr sz="750" spc="315" dirty="0">
                <a:latin typeface="Times New Roman"/>
                <a:cs typeface="Times New Roman"/>
              </a:rPr>
              <a:t>д)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создание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системы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краткосрочных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курсов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по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выбору.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25"/>
              </a:lnSpc>
            </a:pPr>
            <a:r>
              <a:rPr sz="750" spc="280" dirty="0">
                <a:latin typeface="Times New Roman"/>
                <a:cs typeface="Times New Roman"/>
              </a:rPr>
              <a:t>4.</a:t>
            </a:r>
            <a:r>
              <a:rPr sz="750" spc="270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Организация</a:t>
            </a:r>
            <a:r>
              <a:rPr sz="750" spc="26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воспитательного</a:t>
            </a:r>
            <a:r>
              <a:rPr sz="750" spc="28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процесса</a:t>
            </a:r>
            <a:r>
              <a:rPr sz="750" spc="275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27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системы</a:t>
            </a:r>
            <a:r>
              <a:rPr sz="750" spc="27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дополнительного</a:t>
            </a:r>
            <a:r>
              <a:rPr sz="750" spc="27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образования</a:t>
            </a:r>
            <a:r>
              <a:rPr sz="750" spc="27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26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работе</a:t>
            </a:r>
            <a:r>
              <a:rPr sz="750" spc="275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750" spc="390" dirty="0">
                <a:latin typeface="Times New Roman"/>
                <a:cs typeface="Times New Roman"/>
              </a:rPr>
              <a:t>одаренными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детьми:</a:t>
            </a:r>
            <a:endParaRPr sz="750">
              <a:latin typeface="Times New Roman"/>
              <a:cs typeface="Times New Roman"/>
            </a:endParaRPr>
          </a:p>
          <a:p>
            <a:pPr marL="12700" marR="8255">
              <a:lnSpc>
                <a:spcPts val="880"/>
              </a:lnSpc>
              <a:spcBef>
                <a:spcPts val="30"/>
              </a:spcBef>
            </a:pPr>
            <a:r>
              <a:rPr sz="750" spc="290" dirty="0">
                <a:latin typeface="Times New Roman"/>
                <a:cs typeface="Times New Roman"/>
              </a:rPr>
              <a:t>а)</a:t>
            </a:r>
            <a:r>
              <a:rPr sz="750" spc="459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создание</a:t>
            </a:r>
            <a:r>
              <a:rPr sz="750" spc="45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условий</a:t>
            </a:r>
            <a:r>
              <a:rPr sz="750" spc="46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445" dirty="0">
                <a:latin typeface="Times New Roman"/>
                <a:cs typeface="Times New Roman"/>
              </a:rPr>
              <a:t> </a:t>
            </a:r>
            <a:r>
              <a:rPr sz="750" spc="395" dirty="0">
                <a:latin typeface="Times New Roman"/>
                <a:cs typeface="Times New Roman"/>
              </a:rPr>
              <a:t>школьной</a:t>
            </a:r>
            <a:r>
              <a:rPr sz="750" spc="45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системе</a:t>
            </a:r>
            <a:r>
              <a:rPr sz="750" spc="47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воспитания</a:t>
            </a:r>
            <a:r>
              <a:rPr sz="750" spc="46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для</a:t>
            </a:r>
            <a:r>
              <a:rPr sz="750" spc="45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социальной</a:t>
            </a:r>
            <a:r>
              <a:rPr sz="750" spc="44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адаптации</a:t>
            </a:r>
            <a:r>
              <a:rPr sz="750" spc="46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 </a:t>
            </a:r>
            <a:r>
              <a:rPr sz="750" spc="-17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детей;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25"/>
              </a:lnSpc>
            </a:pPr>
            <a:r>
              <a:rPr sz="750" spc="315" dirty="0">
                <a:latin typeface="Times New Roman"/>
                <a:cs typeface="Times New Roman"/>
              </a:rPr>
              <a:t>б)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психолого-педагогическая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поддержка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детей;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75"/>
              </a:lnSpc>
            </a:pPr>
            <a:r>
              <a:rPr sz="750" spc="295" dirty="0">
                <a:latin typeface="Times New Roman"/>
                <a:cs typeface="Times New Roman"/>
              </a:rPr>
              <a:t>в)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создание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системы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стимулирования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учащихся:</a:t>
            </a:r>
            <a:endParaRPr sz="750">
              <a:latin typeface="Times New Roman"/>
              <a:cs typeface="Times New Roman"/>
            </a:endParaRPr>
          </a:p>
          <a:p>
            <a:pPr marL="12700" marR="8255">
              <a:lnSpc>
                <a:spcPts val="869"/>
              </a:lnSpc>
              <a:spcBef>
                <a:spcPts val="45"/>
              </a:spcBef>
              <a:buChar char="-"/>
              <a:tabLst>
                <a:tab pos="112395" algn="l"/>
              </a:tabLst>
            </a:pPr>
            <a:r>
              <a:rPr sz="750" spc="355" dirty="0">
                <a:latin typeface="Times New Roman"/>
                <a:cs typeface="Times New Roman"/>
              </a:rPr>
              <a:t>отмечать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наиболее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интересные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работы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участников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конкурсов,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олимпиад,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фестивалей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spc="340" dirty="0">
                <a:latin typeface="Times New Roman"/>
                <a:cs typeface="Times New Roman"/>
              </a:rPr>
              <a:t>(грамоты, </a:t>
            </a:r>
            <a:r>
              <a:rPr sz="750" spc="-17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премии,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награды);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35"/>
              </a:lnSpc>
              <a:buChar char="-"/>
              <a:tabLst>
                <a:tab pos="122555" algn="l"/>
              </a:tabLst>
            </a:pPr>
            <a:r>
              <a:rPr sz="750" spc="370" dirty="0">
                <a:latin typeface="Times New Roman"/>
                <a:cs typeface="Times New Roman"/>
              </a:rPr>
              <a:t>стипендии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линии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администрации;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55" dirty="0">
                <a:latin typeface="Times New Roman"/>
                <a:cs typeface="Times New Roman"/>
              </a:rPr>
              <a:t>организация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туристических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поездок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для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расширения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кругозора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25" dirty="0">
                <a:latin typeface="Times New Roman"/>
                <a:cs typeface="Times New Roman"/>
              </a:rPr>
              <a:t>детей.</a:t>
            </a:r>
            <a:endParaRPr sz="750">
              <a:latin typeface="Times New Roman"/>
              <a:cs typeface="Times New Roman"/>
            </a:endParaRPr>
          </a:p>
          <a:p>
            <a:pPr marL="12700" marR="8255">
              <a:lnSpc>
                <a:spcPts val="880"/>
              </a:lnSpc>
              <a:spcBef>
                <a:spcPts val="30"/>
              </a:spcBef>
            </a:pPr>
            <a:r>
              <a:rPr sz="750" spc="275" dirty="0">
                <a:latin typeface="Times New Roman"/>
                <a:cs typeface="Times New Roman"/>
              </a:rPr>
              <a:t>г) </a:t>
            </a:r>
            <a:r>
              <a:rPr sz="750" spc="350" dirty="0">
                <a:latin typeface="Times New Roman"/>
                <a:cs typeface="Times New Roman"/>
              </a:rPr>
              <a:t>активизация </a:t>
            </a:r>
            <a:r>
              <a:rPr sz="750" spc="360" dirty="0">
                <a:latin typeface="Times New Roman"/>
                <a:cs typeface="Times New Roman"/>
              </a:rPr>
              <a:t>разносторонней </a:t>
            </a:r>
            <a:r>
              <a:rPr sz="750" spc="375" dirty="0">
                <a:latin typeface="Times New Roman"/>
                <a:cs typeface="Times New Roman"/>
              </a:rPr>
              <a:t>работы </a:t>
            </a:r>
            <a:r>
              <a:rPr sz="750" spc="330" dirty="0">
                <a:latin typeface="Times New Roman"/>
                <a:cs typeface="Times New Roman"/>
              </a:rPr>
              <a:t>с </a:t>
            </a:r>
            <a:r>
              <a:rPr sz="750" spc="390" dirty="0">
                <a:latin typeface="Times New Roman"/>
                <a:cs typeface="Times New Roman"/>
              </a:rPr>
              <a:t>одаренными </a:t>
            </a:r>
            <a:r>
              <a:rPr sz="750" spc="370" dirty="0">
                <a:latin typeface="Times New Roman"/>
                <a:cs typeface="Times New Roman"/>
              </a:rPr>
              <a:t>детьми </a:t>
            </a:r>
            <a:r>
              <a:rPr sz="750" spc="335" dirty="0">
                <a:latin typeface="Times New Roman"/>
                <a:cs typeface="Times New Roman"/>
              </a:rPr>
              <a:t>через </a:t>
            </a:r>
            <a:r>
              <a:rPr sz="750" spc="360" dirty="0">
                <a:latin typeface="Times New Roman"/>
                <a:cs typeface="Times New Roman"/>
              </a:rPr>
              <a:t>систему </a:t>
            </a:r>
            <a:r>
              <a:rPr sz="750" spc="365" dirty="0">
                <a:latin typeface="Times New Roman"/>
                <a:cs typeface="Times New Roman"/>
              </a:rPr>
              <a:t>дополнительного </a:t>
            </a:r>
            <a:r>
              <a:rPr sz="750" spc="-17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образования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(кружки,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40" dirty="0">
                <a:latin typeface="Times New Roman"/>
                <a:cs typeface="Times New Roman"/>
              </a:rPr>
              <a:t>секции,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творческие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кол-вы).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25"/>
              </a:lnSpc>
            </a:pPr>
            <a:r>
              <a:rPr sz="750" spc="315" dirty="0">
                <a:latin typeface="Times New Roman"/>
                <a:cs typeface="Times New Roman"/>
              </a:rPr>
              <a:t>д)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мероприятия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с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одаренными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детьми: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75"/>
              </a:lnSpc>
              <a:buChar char="-"/>
              <a:tabLst>
                <a:tab pos="122555" algn="l"/>
              </a:tabLst>
            </a:pPr>
            <a:r>
              <a:rPr sz="750" spc="365" dirty="0">
                <a:latin typeface="Times New Roman"/>
                <a:cs typeface="Times New Roman"/>
              </a:rPr>
              <a:t>выставки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детского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330" dirty="0">
                <a:latin typeface="Times New Roman"/>
                <a:cs typeface="Times New Roman"/>
              </a:rPr>
              <a:t>творчества;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50" dirty="0">
                <a:latin typeface="Times New Roman"/>
                <a:cs typeface="Times New Roman"/>
              </a:rPr>
              <a:t>творческие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конкурсы;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65" dirty="0">
                <a:latin typeface="Times New Roman"/>
                <a:cs typeface="Times New Roman"/>
              </a:rPr>
              <a:t>литературные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конкурсы;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50" dirty="0">
                <a:latin typeface="Times New Roman"/>
                <a:cs typeface="Times New Roman"/>
              </a:rPr>
              <a:t>творческие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spc="340" dirty="0">
                <a:latin typeface="Times New Roman"/>
                <a:cs typeface="Times New Roman"/>
              </a:rPr>
              <a:t>дни;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75" dirty="0">
                <a:latin typeface="Times New Roman"/>
                <a:cs typeface="Times New Roman"/>
              </a:rPr>
              <a:t>спортивные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праздники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405" dirty="0">
                <a:latin typeface="Times New Roman"/>
                <a:cs typeface="Times New Roman"/>
              </a:rPr>
              <a:t>школьные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олимпиады;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400" dirty="0">
                <a:latin typeface="Times New Roman"/>
                <a:cs typeface="Times New Roman"/>
              </a:rPr>
              <a:t>шахматные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турниры;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60" dirty="0">
                <a:latin typeface="Times New Roman"/>
                <a:cs typeface="Times New Roman"/>
              </a:rPr>
              <a:t>проведение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конкурса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«Ученик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20" dirty="0">
                <a:latin typeface="Times New Roman"/>
                <a:cs typeface="Times New Roman"/>
              </a:rPr>
              <a:t>года»;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75"/>
              </a:lnSpc>
              <a:buChar char="-"/>
              <a:tabLst>
                <a:tab pos="122555" algn="l"/>
              </a:tabLst>
            </a:pPr>
            <a:r>
              <a:rPr sz="750" spc="360" dirty="0">
                <a:latin typeface="Times New Roman"/>
                <a:cs typeface="Times New Roman"/>
              </a:rPr>
              <a:t>проведение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предметных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20" dirty="0">
                <a:latin typeface="Times New Roman"/>
                <a:cs typeface="Times New Roman"/>
              </a:rPr>
              <a:t>боев,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предметных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425" dirty="0">
                <a:latin typeface="Times New Roman"/>
                <a:cs typeface="Times New Roman"/>
              </a:rPr>
              <a:t>КВН,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турниров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смекалистых;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75"/>
              </a:lnSpc>
              <a:buChar char="-"/>
              <a:tabLst>
                <a:tab pos="122555" algn="l"/>
              </a:tabLst>
            </a:pPr>
            <a:r>
              <a:rPr sz="750" spc="360" dirty="0">
                <a:latin typeface="Times New Roman"/>
                <a:cs typeface="Times New Roman"/>
              </a:rPr>
              <a:t>проведение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научных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конференций;</a:t>
            </a:r>
            <a:endParaRPr sz="750">
              <a:latin typeface="Times New Roman"/>
              <a:cs typeface="Times New Roman"/>
            </a:endParaRPr>
          </a:p>
          <a:p>
            <a:pPr marL="12700" marR="10795">
              <a:lnSpc>
                <a:spcPts val="880"/>
              </a:lnSpc>
              <a:spcBef>
                <a:spcPts val="30"/>
              </a:spcBef>
              <a:buChar char="-"/>
              <a:tabLst>
                <a:tab pos="176530" algn="l"/>
              </a:tabLst>
            </a:pPr>
            <a:r>
              <a:rPr sz="750" spc="350" dirty="0">
                <a:latin typeface="Times New Roman"/>
                <a:cs typeface="Times New Roman"/>
              </a:rPr>
              <a:t>участие</a:t>
            </a:r>
            <a:r>
              <a:rPr sz="750" spc="61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учащихся</a:t>
            </a:r>
            <a:r>
              <a:rPr sz="750" spc="61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600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разработке</a:t>
            </a:r>
            <a:r>
              <a:rPr sz="750" spc="615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уроков,</a:t>
            </a:r>
            <a:r>
              <a:rPr sz="750" spc="61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программ,</a:t>
            </a:r>
            <a:r>
              <a:rPr sz="750" spc="61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внеклассных</a:t>
            </a:r>
            <a:r>
              <a:rPr sz="750" spc="595" dirty="0">
                <a:latin typeface="Times New Roman"/>
                <a:cs typeface="Times New Roman"/>
              </a:rPr>
              <a:t> </a:t>
            </a:r>
            <a:r>
              <a:rPr sz="750" spc="340" dirty="0">
                <a:latin typeface="Times New Roman"/>
                <a:cs typeface="Times New Roman"/>
              </a:rPr>
              <a:t>сценариев,</a:t>
            </a:r>
            <a:r>
              <a:rPr sz="750" spc="610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внеклассных </a:t>
            </a:r>
            <a:r>
              <a:rPr sz="750" spc="-17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мероприятий;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25"/>
              </a:lnSpc>
              <a:buChar char="-"/>
              <a:tabLst>
                <a:tab pos="122555" algn="l"/>
              </a:tabLst>
            </a:pPr>
            <a:r>
              <a:rPr sz="750" spc="360" dirty="0">
                <a:latin typeface="Times New Roman"/>
                <a:cs typeface="Times New Roman"/>
              </a:rPr>
              <a:t>проведение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предметных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олимпиад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очного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заочного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20" dirty="0">
                <a:latin typeface="Times New Roman"/>
                <a:cs typeface="Times New Roman"/>
              </a:rPr>
              <a:t>типа.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750" spc="280" dirty="0">
                <a:latin typeface="Times New Roman"/>
                <a:cs typeface="Times New Roman"/>
              </a:rPr>
              <a:t>5.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Профилактические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мероприятия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охране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здоровья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одаренных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25" dirty="0">
                <a:latin typeface="Times New Roman"/>
                <a:cs typeface="Times New Roman"/>
              </a:rPr>
              <a:t>детей: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65" dirty="0">
                <a:latin typeface="Times New Roman"/>
                <a:cs typeface="Times New Roman"/>
              </a:rPr>
              <a:t>ежегодная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диспансеризация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на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базе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центральной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80" dirty="0">
                <a:latin typeface="Times New Roman"/>
                <a:cs typeface="Times New Roman"/>
              </a:rPr>
              <a:t>районной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больницы;</a:t>
            </a:r>
            <a:endParaRPr sz="750">
              <a:latin typeface="Times New Roman"/>
              <a:cs typeface="Times New Roman"/>
            </a:endParaRPr>
          </a:p>
          <a:p>
            <a:pPr marL="12700" marR="2980690">
              <a:lnSpc>
                <a:spcPts val="880"/>
              </a:lnSpc>
              <a:spcBef>
                <a:spcPts val="30"/>
              </a:spcBef>
              <a:buChar char="-"/>
              <a:tabLst>
                <a:tab pos="122555" algn="l"/>
              </a:tabLst>
            </a:pPr>
            <a:r>
              <a:rPr sz="750" spc="355" dirty="0">
                <a:latin typeface="Times New Roman"/>
                <a:cs typeface="Times New Roman"/>
              </a:rPr>
              <a:t>организация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отдыха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56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детских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оздоровительных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25" dirty="0">
                <a:latin typeface="Times New Roman"/>
                <a:cs typeface="Times New Roman"/>
              </a:rPr>
              <a:t>лагерях. </a:t>
            </a:r>
            <a:r>
              <a:rPr sz="750" spc="-17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Учитель: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30"/>
              </a:lnSpc>
            </a:pPr>
            <a:r>
              <a:rPr sz="750" spc="280" dirty="0">
                <a:latin typeface="Times New Roman"/>
                <a:cs typeface="Times New Roman"/>
              </a:rPr>
              <a:t>1.</a:t>
            </a:r>
            <a:r>
              <a:rPr sz="750" spc="215" dirty="0">
                <a:latin typeface="Times New Roman"/>
                <a:cs typeface="Times New Roman"/>
              </a:rPr>
              <a:t> </a:t>
            </a:r>
            <a:r>
              <a:rPr sz="750" spc="370" dirty="0">
                <a:latin typeface="Times New Roman"/>
                <a:cs typeface="Times New Roman"/>
              </a:rPr>
              <a:t>Постановка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395" dirty="0">
                <a:latin typeface="Times New Roman"/>
                <a:cs typeface="Times New Roman"/>
              </a:rPr>
              <a:t>проблемы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400" dirty="0">
                <a:latin typeface="Times New Roman"/>
                <a:cs typeface="Times New Roman"/>
              </a:rPr>
              <a:t>и</a:t>
            </a:r>
            <a:r>
              <a:rPr sz="750" spc="215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включение</a:t>
            </a:r>
            <a:r>
              <a:rPr sz="750" spc="21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45" dirty="0">
                <a:latin typeface="Times New Roman"/>
                <a:cs typeface="Times New Roman"/>
              </a:rPr>
              <a:t>сознательное</a:t>
            </a:r>
            <a:r>
              <a:rPr sz="750" spc="21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участие</a:t>
            </a:r>
            <a:r>
              <a:rPr sz="750" spc="220" dirty="0">
                <a:latin typeface="Times New Roman"/>
                <a:cs typeface="Times New Roman"/>
              </a:rPr>
              <a:t> </a:t>
            </a:r>
            <a:r>
              <a:rPr sz="750" spc="340" dirty="0">
                <a:latin typeface="Times New Roman"/>
                <a:cs typeface="Times New Roman"/>
              </a:rPr>
              <a:t>всех</a:t>
            </a:r>
            <a:r>
              <a:rPr sz="750" spc="215" dirty="0">
                <a:latin typeface="Times New Roman"/>
                <a:cs typeface="Times New Roman"/>
              </a:rPr>
              <a:t> </a:t>
            </a:r>
            <a:r>
              <a:rPr sz="750" spc="365" dirty="0">
                <a:latin typeface="Times New Roman"/>
                <a:cs typeface="Times New Roman"/>
              </a:rPr>
              <a:t>членов</a:t>
            </a:r>
            <a:r>
              <a:rPr sz="750" spc="210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коллектива</a:t>
            </a:r>
            <a:r>
              <a:rPr sz="750" spc="220" dirty="0">
                <a:latin typeface="Times New Roman"/>
                <a:cs typeface="Times New Roman"/>
              </a:rPr>
              <a:t> </a:t>
            </a:r>
            <a:r>
              <a:rPr sz="750" spc="430" dirty="0">
                <a:latin typeface="Times New Roman"/>
                <a:cs typeface="Times New Roman"/>
              </a:rPr>
              <a:t>школы</a:t>
            </a:r>
            <a:r>
              <a:rPr sz="750" spc="21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в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875"/>
              </a:lnSpc>
            </a:pPr>
            <a:r>
              <a:rPr sz="750" spc="375" dirty="0">
                <a:latin typeface="Times New Roman"/>
                <a:cs typeface="Times New Roman"/>
              </a:rPr>
              <a:t>реализацию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проекта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«Одаренные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дети»: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69"/>
              </a:lnSpc>
              <a:buChar char="-"/>
              <a:tabLst>
                <a:tab pos="122555" algn="l"/>
              </a:tabLst>
            </a:pPr>
            <a:r>
              <a:rPr sz="750" spc="365" dirty="0">
                <a:latin typeface="Times New Roman"/>
                <a:cs typeface="Times New Roman"/>
              </a:rPr>
              <a:t>проведение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50" dirty="0">
                <a:latin typeface="Times New Roman"/>
                <a:cs typeface="Times New Roman"/>
              </a:rPr>
              <a:t>заседаний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600" dirty="0">
                <a:latin typeface="Times New Roman"/>
                <a:cs typeface="Times New Roman"/>
              </a:rPr>
              <a:t>МО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60" dirty="0">
                <a:latin typeface="Times New Roman"/>
                <a:cs typeface="Times New Roman"/>
              </a:rPr>
              <a:t>на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тему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«Одаренные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spc="335" dirty="0">
                <a:latin typeface="Times New Roman"/>
                <a:cs typeface="Times New Roman"/>
              </a:rPr>
              <a:t>дети»;</a:t>
            </a:r>
            <a:endParaRPr sz="750">
              <a:latin typeface="Times New Roman"/>
              <a:cs typeface="Times New Roman"/>
            </a:endParaRPr>
          </a:p>
          <a:p>
            <a:pPr marL="121920" indent="-109855">
              <a:lnSpc>
                <a:spcPts val="885"/>
              </a:lnSpc>
              <a:buChar char="-"/>
              <a:tabLst>
                <a:tab pos="122555" algn="l"/>
              </a:tabLst>
            </a:pPr>
            <a:r>
              <a:rPr sz="750" spc="355" dirty="0">
                <a:latin typeface="Times New Roman"/>
                <a:cs typeface="Times New Roman"/>
              </a:rPr>
              <a:t>организация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spc="375" dirty="0">
                <a:latin typeface="Times New Roman"/>
                <a:cs typeface="Times New Roman"/>
              </a:rPr>
              <a:t>работы</a:t>
            </a:r>
            <a:r>
              <a:rPr sz="750" spc="204" dirty="0">
                <a:latin typeface="Times New Roman"/>
                <a:cs typeface="Times New Roman"/>
              </a:rPr>
              <a:t> </a:t>
            </a:r>
            <a:r>
              <a:rPr sz="750" spc="405" dirty="0">
                <a:latin typeface="Times New Roman"/>
                <a:cs typeface="Times New Roman"/>
              </a:rPr>
              <a:t>школьных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структур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385" dirty="0">
                <a:latin typeface="Times New Roman"/>
                <a:cs typeface="Times New Roman"/>
              </a:rPr>
              <a:t>по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реализации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55" dirty="0">
                <a:latin typeface="Times New Roman"/>
                <a:cs typeface="Times New Roman"/>
              </a:rPr>
              <a:t>проекта</a:t>
            </a:r>
            <a:r>
              <a:rPr sz="750" spc="195" dirty="0">
                <a:latin typeface="Times New Roman"/>
                <a:cs typeface="Times New Roman"/>
              </a:rPr>
              <a:t> </a:t>
            </a:r>
            <a:r>
              <a:rPr sz="750" spc="390" dirty="0">
                <a:latin typeface="Times New Roman"/>
                <a:cs typeface="Times New Roman"/>
              </a:rPr>
              <a:t>«Одаренные</a:t>
            </a:r>
            <a:r>
              <a:rPr sz="750" spc="200" dirty="0">
                <a:latin typeface="Times New Roman"/>
                <a:cs typeface="Times New Roman"/>
              </a:rPr>
              <a:t> </a:t>
            </a:r>
            <a:r>
              <a:rPr sz="750" spc="325" dirty="0">
                <a:latin typeface="Times New Roman"/>
                <a:cs typeface="Times New Roman"/>
              </a:rPr>
              <a:t>дети».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262127"/>
            <a:ext cx="8446135" cy="6322060"/>
          </a:xfrm>
          <a:custGeom>
            <a:avLst/>
            <a:gdLst/>
            <a:ahLst/>
            <a:cxnLst/>
            <a:rect l="l" t="t" r="r" b="b"/>
            <a:pathLst>
              <a:path w="8446135" h="6322059">
                <a:moveTo>
                  <a:pt x="8446008" y="0"/>
                </a:moveTo>
                <a:lnTo>
                  <a:pt x="0" y="0"/>
                </a:lnTo>
                <a:lnTo>
                  <a:pt x="0" y="6321552"/>
                </a:lnTo>
                <a:lnTo>
                  <a:pt x="8446008" y="6321552"/>
                </a:lnTo>
                <a:lnTo>
                  <a:pt x="844600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204" y="235096"/>
            <a:ext cx="8154034" cy="6360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35" dirty="0">
                <a:latin typeface="Times New Roman"/>
                <a:cs typeface="Times New Roman"/>
              </a:rPr>
              <a:t>Ожидаемые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30" dirty="0">
                <a:latin typeface="Times New Roman"/>
                <a:cs typeface="Times New Roman"/>
              </a:rPr>
              <a:t>результаты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30" dirty="0">
                <a:latin typeface="Times New Roman"/>
                <a:cs typeface="Times New Roman"/>
              </a:rPr>
              <a:t>проекта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11454" indent="-199390">
              <a:lnSpc>
                <a:spcPct val="100000"/>
              </a:lnSpc>
              <a:buAutoNum type="arabicPeriod"/>
              <a:tabLst>
                <a:tab pos="212090" algn="l"/>
              </a:tabLst>
            </a:pPr>
            <a:r>
              <a:rPr sz="1500" spc="30" dirty="0">
                <a:latin typeface="Times New Roman"/>
                <a:cs typeface="Times New Roman"/>
              </a:rPr>
              <a:t>Создание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системы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выявления,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развития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и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поддержки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одаренных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детей.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162560" indent="-150495">
              <a:lnSpc>
                <a:spcPct val="100000"/>
              </a:lnSpc>
              <a:buAutoNum type="arabicPeriod"/>
              <a:tabLst>
                <a:tab pos="163195" algn="l"/>
              </a:tabLst>
            </a:pPr>
            <a:r>
              <a:rPr sz="1500" spc="30" dirty="0">
                <a:latin typeface="Times New Roman"/>
                <a:cs typeface="Times New Roman"/>
              </a:rPr>
              <a:t>Обогащение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психодиагностического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арсенала,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направленного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на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выявление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одаренных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детей.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400"/>
              </a:lnSpc>
              <a:spcBef>
                <a:spcPts val="5"/>
              </a:spcBef>
              <a:buAutoNum type="arabicPeriod"/>
              <a:tabLst>
                <a:tab pos="222885" algn="l"/>
              </a:tabLst>
            </a:pPr>
            <a:r>
              <a:rPr sz="1500" spc="30" dirty="0">
                <a:latin typeface="Times New Roman"/>
                <a:cs typeface="Times New Roman"/>
              </a:rPr>
              <a:t>Формирование информационных банков </a:t>
            </a:r>
            <a:r>
              <a:rPr sz="1500" spc="35" dirty="0">
                <a:latin typeface="Times New Roman"/>
                <a:cs typeface="Times New Roman"/>
              </a:rPr>
              <a:t>данных </a:t>
            </a:r>
            <a:r>
              <a:rPr sz="1500" spc="30" dirty="0">
                <a:latin typeface="Times New Roman"/>
                <a:cs typeface="Times New Roman"/>
              </a:rPr>
              <a:t>о талантливых </a:t>
            </a:r>
            <a:r>
              <a:rPr sz="1500" spc="35" dirty="0">
                <a:latin typeface="Times New Roman"/>
                <a:cs typeface="Times New Roman"/>
              </a:rPr>
              <a:t>и </a:t>
            </a:r>
            <a:r>
              <a:rPr sz="1500" spc="30" dirty="0">
                <a:latin typeface="Times New Roman"/>
                <a:cs typeface="Times New Roman"/>
              </a:rPr>
              <a:t>одаренных </a:t>
            </a:r>
            <a:r>
              <a:rPr sz="1500" spc="25" dirty="0">
                <a:latin typeface="Times New Roman"/>
                <a:cs typeface="Times New Roman"/>
              </a:rPr>
              <a:t>детях, </a:t>
            </a:r>
            <a:r>
              <a:rPr sz="1500" spc="30" dirty="0">
                <a:latin typeface="Times New Roman"/>
                <a:cs typeface="Times New Roman"/>
              </a:rPr>
              <a:t>данных 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по учителям, работающим с одаренными детьми, психологических </a:t>
            </a:r>
            <a:r>
              <a:rPr sz="1500" spc="25" dirty="0">
                <a:latin typeface="Times New Roman"/>
                <a:cs typeface="Times New Roman"/>
              </a:rPr>
              <a:t>методик, </a:t>
            </a:r>
            <a:r>
              <a:rPr sz="1500" spc="30" dirty="0">
                <a:latin typeface="Times New Roman"/>
                <a:cs typeface="Times New Roman"/>
              </a:rPr>
              <a:t>направленных </a:t>
            </a:r>
            <a:r>
              <a:rPr sz="1500" spc="20" dirty="0">
                <a:latin typeface="Times New Roman"/>
                <a:cs typeface="Times New Roman"/>
              </a:rPr>
              <a:t>на 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выявление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одаренности.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2700" marR="10795" algn="just">
              <a:lnSpc>
                <a:spcPts val="1710"/>
              </a:lnSpc>
              <a:spcBef>
                <a:spcPts val="5"/>
              </a:spcBef>
              <a:buAutoNum type="arabicPeriod"/>
              <a:tabLst>
                <a:tab pos="273050" algn="l"/>
              </a:tabLst>
            </a:pPr>
            <a:r>
              <a:rPr sz="1500" spc="35" dirty="0">
                <a:latin typeface="Times New Roman"/>
                <a:cs typeface="Times New Roman"/>
              </a:rPr>
              <a:t>Повышение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уровня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индивидуальных</a:t>
            </a:r>
            <a:r>
              <a:rPr sz="1500" spc="30" dirty="0">
                <a:latin typeface="Times New Roman"/>
                <a:cs typeface="Times New Roman"/>
              </a:rPr>
              <a:t> достижений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детей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образовательных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областях,</a:t>
            </a:r>
            <a:r>
              <a:rPr sz="1500" spc="30" dirty="0">
                <a:latin typeface="Times New Roman"/>
                <a:cs typeface="Times New Roman"/>
              </a:rPr>
              <a:t> к </a:t>
            </a:r>
            <a:r>
              <a:rPr sz="1500" spc="35" dirty="0">
                <a:latin typeface="Times New Roman"/>
                <a:cs typeface="Times New Roman"/>
              </a:rPr>
              <a:t> которым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у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них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есть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способности.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162560" indent="-1504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3195" algn="l"/>
              </a:tabLst>
            </a:pPr>
            <a:r>
              <a:rPr sz="1500" spc="35" dirty="0">
                <a:latin typeface="Times New Roman"/>
                <a:cs typeface="Times New Roman"/>
              </a:rPr>
              <a:t>Повышение</a:t>
            </a:r>
            <a:r>
              <a:rPr sz="1500" spc="25" dirty="0">
                <a:latin typeface="Times New Roman"/>
                <a:cs typeface="Times New Roman"/>
              </a:rPr>
              <a:t> уровня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владения </a:t>
            </a:r>
            <a:r>
              <a:rPr sz="1500" spc="30" dirty="0">
                <a:latin typeface="Times New Roman"/>
                <a:cs typeface="Times New Roman"/>
              </a:rPr>
              <a:t>детьми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общепредметными </a:t>
            </a:r>
            <a:r>
              <a:rPr sz="1500" spc="35" dirty="0">
                <a:latin typeface="Times New Roman"/>
                <a:cs typeface="Times New Roman"/>
              </a:rPr>
              <a:t>и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социальными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компетенциями.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2700" marR="8890" algn="just">
              <a:lnSpc>
                <a:spcPts val="1710"/>
              </a:lnSpc>
              <a:spcBef>
                <a:spcPts val="5"/>
              </a:spcBef>
              <a:buAutoNum type="arabicPeriod"/>
              <a:tabLst>
                <a:tab pos="314325" algn="l"/>
              </a:tabLst>
            </a:pPr>
            <a:r>
              <a:rPr sz="1500" spc="30" dirty="0">
                <a:latin typeface="Times New Roman"/>
                <a:cs typeface="Times New Roman"/>
              </a:rPr>
              <a:t>Увеличение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количества</a:t>
            </a:r>
            <a:r>
              <a:rPr sz="1500" spc="30" dirty="0">
                <a:latin typeface="Times New Roman"/>
                <a:cs typeface="Times New Roman"/>
              </a:rPr>
              <a:t> одаренных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детей,</a:t>
            </a:r>
            <a:r>
              <a:rPr sz="1500" spc="30" dirty="0">
                <a:latin typeface="Times New Roman"/>
                <a:cs typeface="Times New Roman"/>
              </a:rPr>
              <a:t> занявших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призовые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места</a:t>
            </a:r>
            <a:r>
              <a:rPr sz="1500" spc="30" dirty="0">
                <a:latin typeface="Times New Roman"/>
                <a:cs typeface="Times New Roman"/>
              </a:rPr>
              <a:t> на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конкурсах, 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соревнованиях,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олимпиадах,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турнирах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и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иных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конкурсных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мероприятиях.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11454" indent="-199390">
              <a:lnSpc>
                <a:spcPct val="100000"/>
              </a:lnSpc>
              <a:buAutoNum type="arabicPeriod"/>
              <a:tabLst>
                <a:tab pos="212090" algn="l"/>
              </a:tabLst>
            </a:pPr>
            <a:r>
              <a:rPr sz="1500" spc="30" dirty="0">
                <a:latin typeface="Times New Roman"/>
                <a:cs typeface="Times New Roman"/>
              </a:rPr>
              <a:t>Увеличение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числа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детей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удовлетворенных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своей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деятельностью.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AutoNum type="arabicPeriod"/>
              <a:tabLst>
                <a:tab pos="311150" algn="l"/>
                <a:tab pos="311785" algn="l"/>
              </a:tabLst>
            </a:pPr>
            <a:r>
              <a:rPr sz="1500" spc="30" dirty="0">
                <a:latin typeface="Times New Roman"/>
                <a:cs typeface="Times New Roman"/>
              </a:rPr>
              <a:t>Адаптация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детей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к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социуму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настоящем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времени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и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будущем.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261620" indent="-249554">
              <a:lnSpc>
                <a:spcPct val="100000"/>
              </a:lnSpc>
              <a:buAutoNum type="arabicPeriod"/>
              <a:tabLst>
                <a:tab pos="262255" algn="l"/>
              </a:tabLst>
            </a:pPr>
            <a:r>
              <a:rPr sz="1500" spc="30" dirty="0">
                <a:latin typeface="Times New Roman"/>
                <a:cs typeface="Times New Roman"/>
              </a:rPr>
              <a:t>Квалификация</a:t>
            </a:r>
            <a:r>
              <a:rPr sz="1500" spc="25" dirty="0">
                <a:latin typeface="Times New Roman"/>
                <a:cs typeface="Times New Roman"/>
              </a:rPr>
              <a:t> педагогов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школы, участвующих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работе с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одаренными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учащимися.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AutoNum type="arabicPeriod"/>
              <a:tabLst>
                <a:tab pos="311785" algn="l"/>
              </a:tabLst>
            </a:pPr>
            <a:r>
              <a:rPr sz="1500" spc="25" dirty="0">
                <a:latin typeface="Times New Roman"/>
                <a:cs typeface="Times New Roman"/>
              </a:rPr>
              <a:t>Внедрение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новых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образовательных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технологий.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500"/>
              </a:lnSpc>
              <a:buAutoNum type="arabicPeriod"/>
              <a:tabLst>
                <a:tab pos="262890" algn="l"/>
              </a:tabLst>
            </a:pPr>
            <a:r>
              <a:rPr sz="1500" spc="30" dirty="0">
                <a:latin typeface="Times New Roman"/>
                <a:cs typeface="Times New Roman"/>
              </a:rPr>
              <a:t>Расширение</a:t>
            </a:r>
            <a:r>
              <a:rPr sz="1500" spc="35" dirty="0">
                <a:latin typeface="Times New Roman"/>
                <a:cs typeface="Times New Roman"/>
              </a:rPr>
              <a:t> и </a:t>
            </a:r>
            <a:r>
              <a:rPr sz="1500" spc="30" dirty="0">
                <a:latin typeface="Times New Roman"/>
                <a:cs typeface="Times New Roman"/>
              </a:rPr>
              <a:t>систематизация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методов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работы</a:t>
            </a:r>
            <a:r>
              <a:rPr sz="1500" spc="30" dirty="0">
                <a:latin typeface="Times New Roman"/>
                <a:cs typeface="Times New Roman"/>
              </a:rPr>
              <a:t> с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семьей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одаренных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детей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по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оказанию 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психолого-педагогической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помощи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воспитании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и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развитии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одаренного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ребенка,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возможностей </a:t>
            </a:r>
            <a:r>
              <a:rPr sz="1500" spc="-36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Интернет-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образования,</a:t>
            </a:r>
            <a:r>
              <a:rPr sz="1500" spc="39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мультимедийного</a:t>
            </a:r>
            <a:r>
              <a:rPr sz="1500" spc="409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оборудования,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электронных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учебников.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626" y="80733"/>
            <a:ext cx="8608060" cy="6341745"/>
            <a:chOff x="263626" y="80733"/>
            <a:chExt cx="8608060" cy="6341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26" y="80733"/>
              <a:ext cx="8607603" cy="63414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199" y="274320"/>
              <a:ext cx="8229600" cy="5963920"/>
            </a:xfrm>
            <a:custGeom>
              <a:avLst/>
              <a:gdLst/>
              <a:ahLst/>
              <a:cxnLst/>
              <a:rect l="l" t="t" r="r" b="b"/>
              <a:pathLst>
                <a:path w="8229600" h="5963920">
                  <a:moveTo>
                    <a:pt x="8229600" y="0"/>
                  </a:moveTo>
                  <a:lnTo>
                    <a:pt x="0" y="0"/>
                  </a:lnTo>
                  <a:lnTo>
                    <a:pt x="0" y="5963411"/>
                  </a:lnTo>
                  <a:lnTo>
                    <a:pt x="8229600" y="5963411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4125" y="405384"/>
          <a:ext cx="7849233" cy="571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3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7670">
                <a:tc gridSpan="7">
                  <a:txBody>
                    <a:bodyPr/>
                    <a:lstStyle/>
                    <a:p>
                      <a:pPr marL="81280" marR="1263015">
                        <a:lnSpc>
                          <a:spcPts val="2630"/>
                        </a:lnSpc>
                        <a:spcBef>
                          <a:spcPts val="30"/>
                        </a:spcBef>
                      </a:pPr>
                      <a:r>
                        <a:rPr sz="2300" b="1" spc="2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I. </a:t>
                      </a:r>
                      <a:r>
                        <a:rPr sz="2300" b="1" spc="3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2300" b="1" spc="1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300" b="1" spc="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4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одарёнными</a:t>
                      </a:r>
                      <a:r>
                        <a:rPr sz="2300" b="1" spc="-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4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300" b="1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4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способными</a:t>
                      </a:r>
                      <a:r>
                        <a:rPr sz="2300" b="1" spc="-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детьми</a:t>
                      </a:r>
                      <a:r>
                        <a:rPr sz="2300" b="1" spc="1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4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300" b="1" spc="-56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начальной</a:t>
                      </a:r>
                      <a:r>
                        <a:rPr sz="2300" b="1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школе.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81280" marR="559435">
                        <a:lnSpc>
                          <a:spcPts val="2630"/>
                        </a:lnSpc>
                        <a:spcBef>
                          <a:spcPts val="5"/>
                        </a:spcBef>
                      </a:pPr>
                      <a:r>
                        <a:rPr sz="2300" b="1" spc="40" dirty="0">
                          <a:latin typeface="Times New Roman"/>
                          <a:cs typeface="Times New Roman"/>
                        </a:rPr>
                        <a:t>Начиная</a:t>
                      </a: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3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0" dirty="0">
                          <a:latin typeface="Times New Roman"/>
                          <a:cs typeface="Times New Roman"/>
                        </a:rPr>
                        <a:t>1-4</a:t>
                      </a: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35" dirty="0"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23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составляет</a:t>
                      </a:r>
                      <a:r>
                        <a:rPr sz="2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карту</a:t>
                      </a:r>
                      <a:r>
                        <a:rPr sz="2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юного </a:t>
                      </a:r>
                      <a:r>
                        <a:rPr sz="2300" spc="-5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дарования(</a:t>
                      </a:r>
                      <a:r>
                        <a:rPr sz="2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ученика):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470">
                <a:tc gridSpan="3">
                  <a:txBody>
                    <a:bodyPr/>
                    <a:lstStyle/>
                    <a:p>
                      <a:pPr marL="81280" marR="100330">
                        <a:lnSpc>
                          <a:spcPts val="2650"/>
                        </a:lnSpc>
                        <a:spcBef>
                          <a:spcPts val="10"/>
                        </a:spcBef>
                      </a:pP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Интеллектуальные </a:t>
                      </a:r>
                      <a:r>
                        <a:rPr sz="2300" spc="-5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ts val="2495"/>
                        </a:lnSpc>
                      </a:pPr>
                      <a:r>
                        <a:rPr sz="2300" spc="2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25" dirty="0">
                          <a:latin typeface="Times New Roman"/>
                          <a:cs typeface="Times New Roman"/>
                        </a:rPr>
                        <a:t>название,</a:t>
                      </a:r>
                      <a:r>
                        <a:rPr sz="2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баллы,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ts val="2700"/>
                        </a:lnSpc>
                      </a:pP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место)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280" marR="992505">
                        <a:lnSpc>
                          <a:spcPts val="2650"/>
                        </a:lnSpc>
                        <a:spcBef>
                          <a:spcPts val="10"/>
                        </a:spcBef>
                      </a:pPr>
                      <a:r>
                        <a:rPr sz="2300" spc="35" dirty="0">
                          <a:latin typeface="Times New Roman"/>
                          <a:cs typeface="Times New Roman"/>
                        </a:rPr>
                        <a:t>Творческие </a:t>
                      </a:r>
                      <a:r>
                        <a:rPr sz="2300" spc="-5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достиж</a:t>
                      </a:r>
                      <a:r>
                        <a:rPr sz="23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3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я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280" marR="925830">
                        <a:lnSpc>
                          <a:spcPts val="2650"/>
                        </a:lnSpc>
                        <a:spcBef>
                          <a:spcPts val="10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3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3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тивн</a:t>
                      </a:r>
                      <a:r>
                        <a:rPr sz="23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56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ts val="2700"/>
                        </a:lnSpc>
                        <a:spcBef>
                          <a:spcPts val="2230"/>
                        </a:spcBef>
                        <a:tabLst>
                          <a:tab pos="2054225" algn="l"/>
                        </a:tabLst>
                      </a:pPr>
                      <a:r>
                        <a:rPr sz="2300" spc="4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окончании	учебного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2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2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составляет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банк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ts val="2690"/>
                        </a:lnSpc>
                      </a:pP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данных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юных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дарований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2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печатном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4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электронном</a:t>
                      </a:r>
                      <a:r>
                        <a:rPr sz="2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25" dirty="0">
                          <a:latin typeface="Times New Roman"/>
                          <a:cs typeface="Times New Roman"/>
                        </a:rPr>
                        <a:t>виде)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81280">
                        <a:lnSpc>
                          <a:spcPts val="2595"/>
                        </a:lnSpc>
                      </a:pPr>
                      <a:r>
                        <a:rPr sz="2300" spc="30" dirty="0">
                          <a:latin typeface="Times New Roman"/>
                          <a:cs typeface="Times New Roman"/>
                        </a:rPr>
                        <a:t>класс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595"/>
                        </a:lnSpc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280">
                        <a:lnSpc>
                          <a:spcPts val="2595"/>
                        </a:lnSpc>
                      </a:pP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Ф.И.О.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280">
                        <a:lnSpc>
                          <a:spcPts val="2595"/>
                        </a:lnSpc>
                      </a:pPr>
                      <a:r>
                        <a:rPr sz="2300" spc="35" dirty="0">
                          <a:latin typeface="Times New Roman"/>
                          <a:cs typeface="Times New Roman"/>
                        </a:rPr>
                        <a:t>способности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595"/>
                        </a:lnSpc>
                      </a:pPr>
                      <a:r>
                        <a:rPr sz="2300" spc="30" dirty="0">
                          <a:latin typeface="Times New Roman"/>
                          <a:cs typeface="Times New Roman"/>
                        </a:rPr>
                        <a:t>результат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269" y="138620"/>
            <a:ext cx="8802724" cy="657162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7706" y="332231"/>
          <a:ext cx="8428990" cy="6191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78050">
                <a:tc gridSpan="7">
                  <a:txBody>
                    <a:bodyPr/>
                    <a:lstStyle/>
                    <a:p>
                      <a:pPr marL="86995">
                        <a:lnSpc>
                          <a:spcPts val="2740"/>
                        </a:lnSpc>
                      </a:pPr>
                      <a:r>
                        <a:rPr sz="2450" spc="30" dirty="0">
                          <a:latin typeface="Times New Roman"/>
                          <a:cs typeface="Times New Roman"/>
                        </a:rPr>
                        <a:t>II.</a:t>
                      </a:r>
                      <a:r>
                        <a:rPr sz="24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2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50" b="1" spc="3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4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2450" b="1" spc="1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4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50" b="1" spc="2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5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одарёнными</a:t>
                      </a:r>
                      <a:r>
                        <a:rPr sz="2450" b="1" spc="2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5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50" b="1" spc="2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5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способными</a:t>
                      </a:r>
                      <a:r>
                        <a:rPr sz="2450" b="1" spc="2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4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детьми</a:t>
                      </a:r>
                      <a:r>
                        <a:rPr sz="2450" b="1" spc="2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5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ts val="2910"/>
                        </a:lnSpc>
                      </a:pPr>
                      <a:r>
                        <a:rPr sz="2450" b="1" spc="5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среднем</a:t>
                      </a:r>
                      <a:r>
                        <a:rPr sz="2450" b="1" spc="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55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50" b="1" spc="1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5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старшем</a:t>
                      </a:r>
                      <a:r>
                        <a:rPr sz="2450" b="1" spc="1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4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звене.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86995" marR="1010285">
                        <a:lnSpc>
                          <a:spcPts val="2860"/>
                        </a:lnSpc>
                      </a:pP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Начиная с </a:t>
                      </a:r>
                      <a:r>
                        <a:rPr sz="2450" spc="35" dirty="0">
                          <a:latin typeface="Times New Roman"/>
                          <a:cs typeface="Times New Roman"/>
                        </a:rPr>
                        <a:t>5-7(8)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классы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учитель- предметник ведет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50" dirty="0">
                          <a:latin typeface="Times New Roman"/>
                          <a:cs typeface="Times New Roman"/>
                        </a:rPr>
                        <a:t>журнал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 учета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одаренных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24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своему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предмету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R="78740" algn="r">
                        <a:lnSpc>
                          <a:spcPts val="2820"/>
                        </a:lnSpc>
                      </a:pPr>
                      <a:r>
                        <a:rPr sz="2450" spc="40" dirty="0">
                          <a:latin typeface="Times New Roman"/>
                          <a:cs typeface="Times New Roman"/>
                        </a:rPr>
                        <a:t>класс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820"/>
                        </a:lnSpc>
                      </a:pPr>
                      <a:r>
                        <a:rPr sz="245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ts val="2820"/>
                        </a:lnSpc>
                      </a:pPr>
                      <a:r>
                        <a:rPr sz="2450" spc="45" dirty="0">
                          <a:latin typeface="Times New Roman"/>
                          <a:cs typeface="Times New Roman"/>
                        </a:rPr>
                        <a:t>Ф.И.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 marR="553085">
                        <a:lnSpc>
                          <a:spcPts val="2850"/>
                        </a:lnSpc>
                        <a:spcBef>
                          <a:spcPts val="45"/>
                        </a:spcBef>
                      </a:pPr>
                      <a:r>
                        <a:rPr sz="2450" spc="45" dirty="0">
                          <a:latin typeface="Times New Roman"/>
                          <a:cs typeface="Times New Roman"/>
                        </a:rPr>
                        <a:t>Участие </a:t>
                      </a:r>
                      <a:r>
                        <a:rPr sz="24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dirty="0">
                          <a:latin typeface="Times New Roman"/>
                          <a:cs typeface="Times New Roman"/>
                        </a:rPr>
                        <a:t>(назван</a:t>
                      </a:r>
                      <a:r>
                        <a:rPr sz="245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50" dirty="0">
                          <a:latin typeface="Times New Roman"/>
                          <a:cs typeface="Times New Roman"/>
                        </a:rPr>
                        <a:t>е,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ts val="2775"/>
                        </a:lnSpc>
                      </a:pPr>
                      <a:r>
                        <a:rPr sz="2450" spc="40" dirty="0">
                          <a:latin typeface="Times New Roman"/>
                          <a:cs typeface="Times New Roman"/>
                        </a:rPr>
                        <a:t>уровень)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75565">
                        <a:lnSpc>
                          <a:spcPts val="2850"/>
                        </a:lnSpc>
                        <a:spcBef>
                          <a:spcPts val="45"/>
                        </a:spcBef>
                      </a:pPr>
                      <a:r>
                        <a:rPr sz="2450" spc="-5" dirty="0">
                          <a:latin typeface="Times New Roman"/>
                          <a:cs typeface="Times New Roman"/>
                        </a:rPr>
                        <a:t>Резу</a:t>
                      </a:r>
                      <a:r>
                        <a:rPr sz="2450" spc="-1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50" spc="-5" dirty="0">
                          <a:latin typeface="Times New Roman"/>
                          <a:cs typeface="Times New Roman"/>
                        </a:rPr>
                        <a:t>ьтат</a:t>
                      </a:r>
                      <a:r>
                        <a:rPr sz="245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50" spc="-5" dirty="0">
                          <a:latin typeface="Times New Roman"/>
                          <a:cs typeface="Times New Roman"/>
                        </a:rPr>
                        <a:t>вность 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(баллы,</a:t>
                      </a:r>
                      <a:r>
                        <a:rPr sz="24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место)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ts val="2900"/>
                        </a:lnSpc>
                        <a:tabLst>
                          <a:tab pos="2204720" algn="l"/>
                        </a:tabLst>
                      </a:pPr>
                      <a:r>
                        <a:rPr sz="2450" spc="5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окончании	учебного</a:t>
                      </a:r>
                      <a:r>
                        <a:rPr sz="24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2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24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составляет</a:t>
                      </a:r>
                      <a:r>
                        <a:rPr sz="2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банк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ts val="2900"/>
                        </a:lnSpc>
                      </a:pPr>
                      <a:r>
                        <a:rPr sz="2450" spc="50" dirty="0">
                          <a:latin typeface="Times New Roman"/>
                          <a:cs typeface="Times New Roman"/>
                        </a:rPr>
                        <a:t>данных</a:t>
                      </a:r>
                      <a:r>
                        <a:rPr sz="24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одаренных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24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4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печатном</a:t>
                      </a:r>
                      <a:r>
                        <a:rPr sz="24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электронном</a:t>
                      </a:r>
                      <a:r>
                        <a:rPr sz="2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виде)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78740" algn="r">
                        <a:lnSpc>
                          <a:spcPts val="2800"/>
                        </a:lnSpc>
                      </a:pPr>
                      <a:r>
                        <a:rPr sz="2450" spc="40" dirty="0">
                          <a:latin typeface="Times New Roman"/>
                          <a:cs typeface="Times New Roman"/>
                        </a:rPr>
                        <a:t>класс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630">
                        <a:lnSpc>
                          <a:spcPts val="2800"/>
                        </a:lnSpc>
                      </a:pPr>
                      <a:r>
                        <a:rPr sz="245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ts val="2800"/>
                        </a:lnSpc>
                      </a:pPr>
                      <a:r>
                        <a:rPr sz="2450" spc="45" dirty="0">
                          <a:latin typeface="Times New Roman"/>
                          <a:cs typeface="Times New Roman"/>
                        </a:rPr>
                        <a:t>Ф.И.О.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ts val="2800"/>
                        </a:lnSpc>
                      </a:pPr>
                      <a:r>
                        <a:rPr sz="2450" spc="40" dirty="0">
                          <a:latin typeface="Times New Roman"/>
                          <a:cs typeface="Times New Roman"/>
                        </a:rPr>
                        <a:t>результативность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34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6995" marR="1087120">
                        <a:lnSpc>
                          <a:spcPts val="2860"/>
                        </a:lnSpc>
                        <a:tabLst>
                          <a:tab pos="5561330" algn="l"/>
                        </a:tabLst>
                      </a:pPr>
                      <a:r>
                        <a:rPr sz="2450" spc="5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итогам</a:t>
                      </a:r>
                      <a:r>
                        <a:rPr sz="24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 года составляется	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24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50" dirty="0">
                          <a:latin typeface="Times New Roman"/>
                          <a:cs typeface="Times New Roman"/>
                        </a:rPr>
                        <a:t>банк </a:t>
                      </a:r>
                      <a:r>
                        <a:rPr sz="2450" spc="-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50" dirty="0">
                          <a:latin typeface="Times New Roman"/>
                          <a:cs typeface="Times New Roman"/>
                        </a:rPr>
                        <a:t>данных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одаренных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24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30" dirty="0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2450" spc="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40" dirty="0">
                          <a:latin typeface="Times New Roman"/>
                          <a:cs typeface="Times New Roman"/>
                        </a:rPr>
                        <a:t>электронном</a:t>
                      </a:r>
                      <a:r>
                        <a:rPr sz="24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spc="35" dirty="0">
                          <a:latin typeface="Times New Roman"/>
                          <a:cs typeface="Times New Roman"/>
                        </a:rPr>
                        <a:t>виде)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260604"/>
            <a:ext cx="8229600" cy="6265545"/>
          </a:xfrm>
          <a:custGeom>
            <a:avLst/>
            <a:gdLst/>
            <a:ahLst/>
            <a:cxnLst/>
            <a:rect l="l" t="t" r="r" b="b"/>
            <a:pathLst>
              <a:path w="8229600" h="6265545">
                <a:moveTo>
                  <a:pt x="8229600" y="0"/>
                </a:moveTo>
                <a:lnTo>
                  <a:pt x="0" y="0"/>
                </a:lnTo>
                <a:lnTo>
                  <a:pt x="0" y="6265164"/>
                </a:lnTo>
                <a:lnTo>
                  <a:pt x="8229600" y="6265164"/>
                </a:lnTo>
                <a:lnTo>
                  <a:pt x="82296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303" y="216154"/>
            <a:ext cx="8020684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Предполагаемые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результаты:</a:t>
            </a:r>
            <a:endParaRPr sz="2200">
              <a:latin typeface="Calibri"/>
              <a:cs typeface="Calibri"/>
            </a:endParaRPr>
          </a:p>
          <a:p>
            <a:pPr marL="355600" marR="44704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Увеличение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числа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одарённых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детей,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которым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оказывается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поддержка;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Создание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банка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данных,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включающих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себя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сведения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детях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различными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типами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одарённости;</a:t>
            </a:r>
            <a:endParaRPr sz="2200">
              <a:latin typeface="Calibri"/>
              <a:cs typeface="Calibri"/>
            </a:endParaRPr>
          </a:p>
          <a:p>
            <a:pPr marL="355600" marR="1075055" indent="-342900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Использование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системы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диагностик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выявления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отслеживания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различных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типов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одарённости;</a:t>
            </a:r>
            <a:endParaRPr sz="2200">
              <a:latin typeface="Calibri"/>
              <a:cs typeface="Calibri"/>
            </a:endParaRPr>
          </a:p>
          <a:p>
            <a:pPr marL="355600" marR="1416685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Количественные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показатели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успешности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учащихся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(олимпиады,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конкурсы,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НПК);</a:t>
            </a:r>
            <a:endParaRPr sz="2200">
              <a:latin typeface="Calibri"/>
              <a:cs typeface="Calibri"/>
            </a:endParaRPr>
          </a:p>
          <a:p>
            <a:pPr marL="355600" marR="74549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Качественные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показатели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реализации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спроса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удовлетворение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потребности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одаренных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детей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средней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школе;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Создание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индивидуальных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образовательных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программ;</a:t>
            </a:r>
            <a:endParaRPr sz="2200">
              <a:latin typeface="Calibri"/>
              <a:cs typeface="Calibri"/>
            </a:endParaRPr>
          </a:p>
          <a:p>
            <a:pPr marL="355600" marR="147320" indent="-342900">
              <a:lnSpc>
                <a:spcPct val="801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Разработка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системы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подготовки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педагогов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целенаправленной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работы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детьми,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склонными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творческой,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интеллектуальной,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художественно-эстетической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0"/>
              </a:lnSpc>
            </a:pPr>
            <a:r>
              <a:rPr sz="2200" spc="-15" dirty="0">
                <a:latin typeface="Calibri"/>
                <a:cs typeface="Calibri"/>
              </a:rPr>
              <a:t>исследовательской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деятельности;</a:t>
            </a:r>
            <a:endParaRPr sz="2200">
              <a:latin typeface="Calibri"/>
              <a:cs typeface="Calibri"/>
            </a:endParaRPr>
          </a:p>
          <a:p>
            <a:pPr marL="355600" marR="236854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•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Обобщение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результатов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работы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одаренными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учащимися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школе.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14" y="1290769"/>
            <a:ext cx="8608060" cy="5567680"/>
            <a:chOff x="129514" y="1290769"/>
            <a:chExt cx="8608060" cy="556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14" y="1290769"/>
              <a:ext cx="8607603" cy="55672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7" y="1484374"/>
              <a:ext cx="8229600" cy="5256530"/>
            </a:xfrm>
            <a:custGeom>
              <a:avLst/>
              <a:gdLst/>
              <a:ahLst/>
              <a:cxnLst/>
              <a:rect l="l" t="t" r="r" b="b"/>
              <a:pathLst>
                <a:path w="8229600" h="5256530">
                  <a:moveTo>
                    <a:pt x="8229600" y="0"/>
                  </a:moveTo>
                  <a:lnTo>
                    <a:pt x="0" y="0"/>
                  </a:lnTo>
                  <a:lnTo>
                    <a:pt x="0" y="5256276"/>
                  </a:lnTo>
                  <a:lnTo>
                    <a:pt x="8229600" y="525627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89761" y="5014976"/>
            <a:ext cx="6861175" cy="13061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028700">
              <a:lnSpc>
                <a:spcPts val="3240"/>
              </a:lnSpc>
              <a:spcBef>
                <a:spcPts val="505"/>
              </a:spcBef>
            </a:pPr>
            <a:r>
              <a:rPr sz="3000" i="1" spc="-10" dirty="0">
                <a:latin typeface="Calibri"/>
                <a:cs typeface="Calibri"/>
              </a:rPr>
              <a:t>«Слишком </a:t>
            </a:r>
            <a:r>
              <a:rPr sz="3000" i="1" spc="-5" dirty="0">
                <a:latin typeface="Calibri"/>
                <a:cs typeface="Calibri"/>
              </a:rPr>
              <a:t>много </a:t>
            </a:r>
            <a:r>
              <a:rPr sz="3000" i="1" dirty="0">
                <a:latin typeface="Calibri"/>
                <a:cs typeface="Calibri"/>
              </a:rPr>
              <a:t>на </a:t>
            </a:r>
            <a:r>
              <a:rPr sz="3000" i="1" spc="-5" dirty="0">
                <a:latin typeface="Calibri"/>
                <a:cs typeface="Calibri"/>
              </a:rPr>
              <a:t>свете людей, </a:t>
            </a:r>
            <a:r>
              <a:rPr sz="3000" i="1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которым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никто</a:t>
            </a:r>
            <a:r>
              <a:rPr sz="3000" i="1" spc="-2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не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помог</a:t>
            </a:r>
            <a:r>
              <a:rPr sz="3000" i="1" spc="-15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пробудиться.»</a:t>
            </a:r>
            <a:endParaRPr sz="3000">
              <a:latin typeface="Calibri"/>
              <a:cs typeface="Calibri"/>
            </a:endParaRPr>
          </a:p>
          <a:p>
            <a:pPr marL="4554855">
              <a:lnSpc>
                <a:spcPts val="3195"/>
              </a:lnSpc>
            </a:pPr>
            <a:r>
              <a:rPr sz="3000" i="1" spc="5" dirty="0">
                <a:latin typeface="Calibri"/>
                <a:cs typeface="Calibri"/>
              </a:rPr>
              <a:t>А.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Экзюпери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0124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332231"/>
            <a:ext cx="8351520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332231"/>
            <a:ext cx="8351520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260604"/>
            <a:ext cx="8424672" cy="5903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332231"/>
            <a:ext cx="8281416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60604"/>
            <a:ext cx="8208264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8208264" cy="5977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4676"/>
            <a:ext cx="8712835" cy="6509384"/>
          </a:xfrm>
          <a:custGeom>
            <a:avLst/>
            <a:gdLst/>
            <a:ahLst/>
            <a:cxnLst/>
            <a:rect l="l" t="t" r="r" b="b"/>
            <a:pathLst>
              <a:path w="8712835" h="6509384">
                <a:moveTo>
                  <a:pt x="8712708" y="0"/>
                </a:moveTo>
                <a:lnTo>
                  <a:pt x="0" y="0"/>
                </a:lnTo>
                <a:lnTo>
                  <a:pt x="0" y="6509004"/>
                </a:lnTo>
                <a:lnTo>
                  <a:pt x="8712708" y="6509004"/>
                </a:lnTo>
                <a:lnTo>
                  <a:pt x="871270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759" y="51461"/>
            <a:ext cx="8408670" cy="63214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58595">
              <a:lnSpc>
                <a:spcPct val="100000"/>
              </a:lnSpc>
              <a:spcBef>
                <a:spcPts val="130"/>
              </a:spcBef>
            </a:pPr>
            <a:r>
              <a:rPr sz="1350" b="1" spc="60" dirty="0">
                <a:latin typeface="Times New Roman"/>
                <a:cs typeface="Times New Roman"/>
              </a:rPr>
              <a:t>Проект</a:t>
            </a:r>
            <a:r>
              <a:rPr sz="1350" b="1" dirty="0">
                <a:latin typeface="Times New Roman"/>
                <a:cs typeface="Times New Roman"/>
              </a:rPr>
              <a:t> </a:t>
            </a:r>
            <a:r>
              <a:rPr sz="1350" b="1" spc="60" dirty="0">
                <a:latin typeface="Times New Roman"/>
                <a:cs typeface="Times New Roman"/>
              </a:rPr>
              <a:t>«Одаренные</a:t>
            </a:r>
            <a:r>
              <a:rPr sz="1350" b="1" spc="20" dirty="0">
                <a:latin typeface="Times New Roman"/>
                <a:cs typeface="Times New Roman"/>
              </a:rPr>
              <a:t> </a:t>
            </a:r>
            <a:r>
              <a:rPr sz="1350" b="1" spc="50" dirty="0">
                <a:latin typeface="Times New Roman"/>
                <a:cs typeface="Times New Roman"/>
              </a:rPr>
              <a:t>дети».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algn="just">
              <a:lnSpc>
                <a:spcPts val="1610"/>
              </a:lnSpc>
            </a:pPr>
            <a:r>
              <a:rPr sz="1350" b="1" spc="60" dirty="0">
                <a:latin typeface="Times New Roman"/>
                <a:cs typeface="Times New Roman"/>
              </a:rPr>
              <a:t>Актуальность</a:t>
            </a:r>
            <a:r>
              <a:rPr sz="1350" b="1" spc="5" dirty="0">
                <a:latin typeface="Times New Roman"/>
                <a:cs typeface="Times New Roman"/>
              </a:rPr>
              <a:t> </a:t>
            </a:r>
            <a:r>
              <a:rPr sz="1350" b="1" spc="50" dirty="0">
                <a:latin typeface="Times New Roman"/>
                <a:cs typeface="Times New Roman"/>
              </a:rPr>
              <a:t>проекта</a:t>
            </a:r>
            <a:r>
              <a:rPr sz="1350" spc="50" dirty="0">
                <a:latin typeface="Times New Roman"/>
                <a:cs typeface="Times New Roman"/>
              </a:rPr>
              <a:t>:</a:t>
            </a: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98600"/>
              </a:lnSpc>
              <a:spcBef>
                <a:spcPts val="15"/>
              </a:spcBef>
            </a:pPr>
            <a:r>
              <a:rPr sz="1350" spc="55" dirty="0">
                <a:latin typeface="Times New Roman"/>
                <a:cs typeface="Times New Roman"/>
              </a:rPr>
              <a:t>Среди</a:t>
            </a:r>
            <a:r>
              <a:rPr sz="1350" spc="1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самых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интересных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загадочных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явлений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природы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детская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одаренность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занимает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одно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из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ведущих </a:t>
            </a:r>
            <a:r>
              <a:rPr sz="1350" spc="-32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мест. </a:t>
            </a:r>
            <a:r>
              <a:rPr sz="1350" spc="60" dirty="0">
                <a:latin typeface="Times New Roman"/>
                <a:cs typeface="Times New Roman"/>
              </a:rPr>
              <a:t>Проблемы </a:t>
            </a:r>
            <a:r>
              <a:rPr sz="1350" spc="45" dirty="0">
                <a:latin typeface="Times New Roman"/>
                <a:cs typeface="Times New Roman"/>
              </a:rPr>
              <a:t>ее </a:t>
            </a:r>
            <a:r>
              <a:rPr sz="1350" spc="50" dirty="0">
                <a:latin typeface="Times New Roman"/>
                <a:cs typeface="Times New Roman"/>
              </a:rPr>
              <a:t>диагностики </a:t>
            </a:r>
            <a:r>
              <a:rPr sz="1350" spc="55" dirty="0">
                <a:latin typeface="Times New Roman"/>
                <a:cs typeface="Times New Roman"/>
              </a:rPr>
              <a:t>и </a:t>
            </a:r>
            <a:r>
              <a:rPr sz="1350" spc="50" dirty="0">
                <a:latin typeface="Times New Roman"/>
                <a:cs typeface="Times New Roman"/>
              </a:rPr>
              <a:t>развития </a:t>
            </a:r>
            <a:r>
              <a:rPr sz="1350" spc="55" dirty="0">
                <a:latin typeface="Times New Roman"/>
                <a:cs typeface="Times New Roman"/>
              </a:rPr>
              <a:t>волнуют </a:t>
            </a:r>
            <a:r>
              <a:rPr sz="1350" spc="50" dirty="0">
                <a:latin typeface="Times New Roman"/>
                <a:cs typeface="Times New Roman"/>
              </a:rPr>
              <a:t>педагогов </a:t>
            </a:r>
            <a:r>
              <a:rPr sz="1350" spc="45" dirty="0">
                <a:latin typeface="Times New Roman"/>
                <a:cs typeface="Times New Roman"/>
              </a:rPr>
              <a:t>на </a:t>
            </a:r>
            <a:r>
              <a:rPr sz="1350" spc="55" dirty="0">
                <a:latin typeface="Times New Roman"/>
                <a:cs typeface="Times New Roman"/>
              </a:rPr>
              <a:t>протяжении многих </a:t>
            </a:r>
            <a:r>
              <a:rPr sz="1350" spc="45" dirty="0">
                <a:latin typeface="Times New Roman"/>
                <a:cs typeface="Times New Roman"/>
              </a:rPr>
              <a:t>столетий. </a:t>
            </a:r>
            <a:r>
              <a:rPr sz="1350" spc="55" dirty="0">
                <a:latin typeface="Times New Roman"/>
                <a:cs typeface="Times New Roman"/>
              </a:rPr>
              <a:t>Интерес </a:t>
            </a:r>
            <a:r>
              <a:rPr sz="1350" spc="-3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к ней в </a:t>
            </a:r>
            <a:r>
              <a:rPr sz="1350" spc="55" dirty="0">
                <a:latin typeface="Times New Roman"/>
                <a:cs typeface="Times New Roman"/>
              </a:rPr>
              <a:t>настоящее время </a:t>
            </a:r>
            <a:r>
              <a:rPr sz="1350" spc="50" dirty="0">
                <a:latin typeface="Times New Roman"/>
                <a:cs typeface="Times New Roman"/>
              </a:rPr>
              <a:t>очень </a:t>
            </a:r>
            <a:r>
              <a:rPr sz="1350" spc="45" dirty="0">
                <a:latin typeface="Times New Roman"/>
                <a:cs typeface="Times New Roman"/>
              </a:rPr>
              <a:t>высок, </a:t>
            </a:r>
            <a:r>
              <a:rPr sz="1350" spc="50" dirty="0">
                <a:latin typeface="Times New Roman"/>
                <a:cs typeface="Times New Roman"/>
              </a:rPr>
              <a:t>что объясняется </a:t>
            </a:r>
            <a:r>
              <a:rPr sz="1350" spc="60" dirty="0">
                <a:latin typeface="Times New Roman"/>
                <a:cs typeface="Times New Roman"/>
              </a:rPr>
              <a:t>общественными </a:t>
            </a:r>
            <a:r>
              <a:rPr sz="1350" spc="55" dirty="0">
                <a:latin typeface="Times New Roman"/>
                <a:cs typeface="Times New Roman"/>
              </a:rPr>
              <a:t>потребностями </a:t>
            </a:r>
            <a:r>
              <a:rPr sz="1350" spc="50" dirty="0">
                <a:latin typeface="Times New Roman"/>
                <a:cs typeface="Times New Roman"/>
              </a:rPr>
              <a:t>в </a:t>
            </a:r>
            <a:r>
              <a:rPr sz="1350" spc="55" dirty="0">
                <a:latin typeface="Times New Roman"/>
                <a:cs typeface="Times New Roman"/>
              </a:rPr>
              <a:t>неординарной 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творческой личности, </a:t>
            </a:r>
            <a:r>
              <a:rPr sz="1350" spc="45" dirty="0">
                <a:latin typeface="Times New Roman"/>
                <a:cs typeface="Times New Roman"/>
              </a:rPr>
              <a:t>с </a:t>
            </a:r>
            <a:r>
              <a:rPr sz="1350" spc="55" dirty="0">
                <a:latin typeface="Times New Roman"/>
                <a:cs typeface="Times New Roman"/>
              </a:rPr>
              <a:t>одной </a:t>
            </a:r>
            <a:r>
              <a:rPr sz="1350" spc="50" dirty="0">
                <a:latin typeface="Times New Roman"/>
                <a:cs typeface="Times New Roman"/>
              </a:rPr>
              <a:t>стороны, </a:t>
            </a:r>
            <a:r>
              <a:rPr sz="1350" spc="55" dirty="0">
                <a:latin typeface="Times New Roman"/>
                <a:cs typeface="Times New Roman"/>
              </a:rPr>
              <a:t>и проблемами </a:t>
            </a:r>
            <a:r>
              <a:rPr sz="1350" spc="50" dirty="0">
                <a:latin typeface="Times New Roman"/>
                <a:cs typeface="Times New Roman"/>
              </a:rPr>
              <a:t>социальной </a:t>
            </a:r>
            <a:r>
              <a:rPr sz="1350" spc="55" dirty="0">
                <a:latin typeface="Times New Roman"/>
                <a:cs typeface="Times New Roman"/>
              </a:rPr>
              <a:t>самореализации и </a:t>
            </a:r>
            <a:r>
              <a:rPr sz="1350" spc="50" dirty="0">
                <a:latin typeface="Times New Roman"/>
                <a:cs typeface="Times New Roman"/>
              </a:rPr>
              <a:t>профессионального </a:t>
            </a:r>
            <a:r>
              <a:rPr sz="1350" spc="-3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самоопределения </a:t>
            </a:r>
            <a:r>
              <a:rPr sz="1350" spc="60" dirty="0">
                <a:latin typeface="Times New Roman"/>
                <a:cs typeface="Times New Roman"/>
              </a:rPr>
              <a:t>одаренных </a:t>
            </a:r>
            <a:r>
              <a:rPr sz="1350" spc="45" dirty="0">
                <a:latin typeface="Times New Roman"/>
                <a:cs typeface="Times New Roman"/>
              </a:rPr>
              <a:t>детей, с другой. </a:t>
            </a:r>
            <a:r>
              <a:rPr sz="1350" spc="70" dirty="0">
                <a:latin typeface="Times New Roman"/>
                <a:cs typeface="Times New Roman"/>
              </a:rPr>
              <a:t>В </a:t>
            </a:r>
            <a:r>
              <a:rPr sz="1350" spc="45" dirty="0">
                <a:latin typeface="Times New Roman"/>
                <a:cs typeface="Times New Roman"/>
              </a:rPr>
              <a:t>то </a:t>
            </a:r>
            <a:r>
              <a:rPr sz="1350" spc="55" dirty="0">
                <a:latin typeface="Times New Roman"/>
                <a:cs typeface="Times New Roman"/>
              </a:rPr>
              <a:t>время </a:t>
            </a:r>
            <a:r>
              <a:rPr sz="1350" spc="45" dirty="0">
                <a:latin typeface="Times New Roman"/>
                <a:cs typeface="Times New Roman"/>
              </a:rPr>
              <a:t>как </a:t>
            </a:r>
            <a:r>
              <a:rPr sz="1350" spc="55" dirty="0">
                <a:latin typeface="Times New Roman"/>
                <a:cs typeface="Times New Roman"/>
              </a:rPr>
              <a:t>современная </a:t>
            </a:r>
            <a:r>
              <a:rPr sz="1350" spc="60" dirty="0">
                <a:latin typeface="Times New Roman"/>
                <a:cs typeface="Times New Roman"/>
              </a:rPr>
              <a:t>окружающая </a:t>
            </a:r>
            <a:r>
              <a:rPr sz="1350" spc="50" dirty="0">
                <a:latin typeface="Times New Roman"/>
                <a:cs typeface="Times New Roman"/>
              </a:rPr>
              <a:t>среда требует </a:t>
            </a:r>
            <a:r>
              <a:rPr sz="1350" spc="55" dirty="0">
                <a:latin typeface="Times New Roman"/>
                <a:cs typeface="Times New Roman"/>
              </a:rPr>
              <a:t> высокой </a:t>
            </a:r>
            <a:r>
              <a:rPr sz="1350" spc="50" dirty="0">
                <a:latin typeface="Times New Roman"/>
                <a:cs typeface="Times New Roman"/>
              </a:rPr>
              <a:t>активности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человека,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его</a:t>
            </a:r>
            <a:r>
              <a:rPr sz="1350" spc="50" dirty="0">
                <a:latin typeface="Times New Roman"/>
                <a:cs typeface="Times New Roman"/>
              </a:rPr>
              <a:t> умений,</a:t>
            </a:r>
            <a:r>
              <a:rPr sz="1350" spc="55" dirty="0">
                <a:latin typeface="Times New Roman"/>
                <a:cs typeface="Times New Roman"/>
              </a:rPr>
              <a:t> способности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нестандартного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мышления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поведения.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И </a:t>
            </a:r>
            <a:r>
              <a:rPr sz="1350" spc="8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именно одаренные </a:t>
            </a:r>
            <a:r>
              <a:rPr sz="1350" spc="60" dirty="0">
                <a:latin typeface="Times New Roman"/>
                <a:cs typeface="Times New Roman"/>
              </a:rPr>
              <a:t>люди </a:t>
            </a:r>
            <a:r>
              <a:rPr sz="1350" spc="55" dirty="0">
                <a:latin typeface="Times New Roman"/>
                <a:cs typeface="Times New Roman"/>
              </a:rPr>
              <a:t>способны внести свой наибольший </a:t>
            </a:r>
            <a:r>
              <a:rPr sz="1350" spc="50" dirty="0">
                <a:latin typeface="Times New Roman"/>
                <a:cs typeface="Times New Roman"/>
              </a:rPr>
              <a:t>вклад в развитие общества. </a:t>
            </a:r>
            <a:r>
              <a:rPr sz="1350" spc="70" dirty="0">
                <a:latin typeface="Times New Roman"/>
                <a:cs typeface="Times New Roman"/>
              </a:rPr>
              <a:t>В </a:t>
            </a:r>
            <a:r>
              <a:rPr sz="1350" spc="55" dirty="0">
                <a:latin typeface="Times New Roman"/>
                <a:cs typeface="Times New Roman"/>
              </a:rPr>
              <a:t>связи </a:t>
            </a:r>
            <a:r>
              <a:rPr sz="1350" spc="45" dirty="0">
                <a:latin typeface="Times New Roman"/>
                <a:cs typeface="Times New Roman"/>
              </a:rPr>
              <a:t>с </a:t>
            </a:r>
            <a:r>
              <a:rPr sz="1350" spc="50" dirty="0">
                <a:latin typeface="Times New Roman"/>
                <a:cs typeface="Times New Roman"/>
              </a:rPr>
              <a:t>этим, 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процесс воспитания </a:t>
            </a:r>
            <a:r>
              <a:rPr sz="1350" spc="55" dirty="0">
                <a:latin typeface="Times New Roman"/>
                <a:cs typeface="Times New Roman"/>
              </a:rPr>
              <a:t>одаренности </a:t>
            </a:r>
            <a:r>
              <a:rPr sz="1350" spc="50" dirty="0">
                <a:latin typeface="Times New Roman"/>
                <a:cs typeface="Times New Roman"/>
              </a:rPr>
              <a:t>представляет </a:t>
            </a:r>
            <a:r>
              <a:rPr sz="1350" spc="55" dirty="0">
                <a:latin typeface="Times New Roman"/>
                <a:cs typeface="Times New Roman"/>
              </a:rPr>
              <a:t>собой комплексную </a:t>
            </a:r>
            <a:r>
              <a:rPr sz="1350" spc="50" dirty="0">
                <a:latin typeface="Times New Roman"/>
                <a:cs typeface="Times New Roman"/>
              </a:rPr>
              <a:t>проблему, в </a:t>
            </a:r>
            <a:r>
              <a:rPr sz="1350" spc="55" dirty="0">
                <a:latin typeface="Times New Roman"/>
                <a:cs typeface="Times New Roman"/>
              </a:rPr>
              <a:t>которой </a:t>
            </a:r>
            <a:r>
              <a:rPr sz="1350" spc="50" dirty="0">
                <a:latin typeface="Times New Roman"/>
                <a:cs typeface="Times New Roman"/>
              </a:rPr>
              <a:t>пересекаются </a:t>
            </a:r>
            <a:r>
              <a:rPr sz="1350" spc="55" dirty="0">
                <a:latin typeface="Times New Roman"/>
                <a:cs typeface="Times New Roman"/>
              </a:rPr>
              <a:t> интересы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разных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научных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дисциплин.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Основными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из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них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являются: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вопросы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выявления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одаренных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детей, </a:t>
            </a:r>
            <a:r>
              <a:rPr sz="1350" spc="-3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создание</a:t>
            </a:r>
            <a:r>
              <a:rPr sz="1350" spc="55" dirty="0">
                <a:latin typeface="Times New Roman"/>
                <a:cs typeface="Times New Roman"/>
              </a:rPr>
              <a:t> оптимально</a:t>
            </a:r>
            <a:r>
              <a:rPr sz="1350" spc="60" dirty="0">
                <a:latin typeface="Times New Roman"/>
                <a:cs typeface="Times New Roman"/>
              </a:rPr>
              <a:t> комфортной</a:t>
            </a:r>
            <a:r>
              <a:rPr sz="1350" spc="6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среды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для</a:t>
            </a:r>
            <a:r>
              <a:rPr sz="1350" spc="55" dirty="0">
                <a:latin typeface="Times New Roman"/>
                <a:cs typeface="Times New Roman"/>
              </a:rPr>
              <a:t> обучения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развития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творческой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личности,</a:t>
            </a:r>
            <a:r>
              <a:rPr sz="1350" spc="5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а</a:t>
            </a:r>
            <a:r>
              <a:rPr sz="1350" spc="50" dirty="0">
                <a:latin typeface="Times New Roman"/>
                <a:cs typeface="Times New Roman"/>
              </a:rPr>
              <a:t> также </a:t>
            </a:r>
            <a:r>
              <a:rPr sz="1350" spc="55" dirty="0">
                <a:latin typeface="Times New Roman"/>
                <a:cs typeface="Times New Roman"/>
              </a:rPr>
              <a:t> проблемы профессиональной личностной </a:t>
            </a:r>
            <a:r>
              <a:rPr sz="1350" spc="50" dirty="0">
                <a:latin typeface="Times New Roman"/>
                <a:cs typeface="Times New Roman"/>
              </a:rPr>
              <a:t>подготовки педагогов, психологов </a:t>
            </a:r>
            <a:r>
              <a:rPr sz="1350" spc="55" dirty="0">
                <a:latin typeface="Times New Roman"/>
                <a:cs typeface="Times New Roman"/>
              </a:rPr>
              <a:t>и </a:t>
            </a:r>
            <a:r>
              <a:rPr sz="1350" spc="50" dirty="0">
                <a:latin typeface="Times New Roman"/>
                <a:cs typeface="Times New Roman"/>
              </a:rPr>
              <a:t>родителей для </a:t>
            </a:r>
            <a:r>
              <a:rPr sz="1350" spc="55" dirty="0">
                <a:latin typeface="Times New Roman"/>
                <a:cs typeface="Times New Roman"/>
              </a:rPr>
              <a:t>работы </a:t>
            </a:r>
            <a:r>
              <a:rPr sz="1350" spc="45" dirty="0">
                <a:latin typeface="Times New Roman"/>
                <a:cs typeface="Times New Roman"/>
              </a:rPr>
              <a:t>с 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одаренными</a:t>
            </a:r>
            <a:r>
              <a:rPr sz="1350" spc="1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детьми.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sz="1350" b="1" spc="65" dirty="0">
                <a:latin typeface="Times New Roman"/>
                <a:cs typeface="Times New Roman"/>
              </a:rPr>
              <a:t>Цели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spc="55" dirty="0">
                <a:latin typeface="Times New Roman"/>
                <a:cs typeface="Times New Roman"/>
              </a:rPr>
              <a:t>проекта</a:t>
            </a:r>
            <a:r>
              <a:rPr sz="1350" spc="55" dirty="0">
                <a:latin typeface="Times New Roman"/>
                <a:cs typeface="Times New Roman"/>
              </a:rPr>
              <a:t>:</a:t>
            </a:r>
            <a:endParaRPr sz="1350">
              <a:latin typeface="Times New Roman"/>
              <a:cs typeface="Times New Roman"/>
            </a:endParaRPr>
          </a:p>
          <a:p>
            <a:pPr marL="12700" marR="9525">
              <a:lnSpc>
                <a:spcPts val="1590"/>
              </a:lnSpc>
              <a:spcBef>
                <a:spcPts val="65"/>
              </a:spcBef>
              <a:buSzPct val="92592"/>
              <a:buAutoNum type="arabicPeriod"/>
              <a:tabLst>
                <a:tab pos="153670" algn="l"/>
              </a:tabLst>
            </a:pPr>
            <a:r>
              <a:rPr sz="1350" spc="50" dirty="0">
                <a:latin typeface="Times New Roman"/>
                <a:cs typeface="Times New Roman"/>
              </a:rPr>
              <a:t>Создание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благоприятных</a:t>
            </a:r>
            <a:r>
              <a:rPr sz="1350" spc="1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условий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для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выявления,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развития</a:t>
            </a:r>
            <a:r>
              <a:rPr sz="1350" spc="11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поддержки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одаренных</a:t>
            </a:r>
            <a:r>
              <a:rPr sz="1350" spc="11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детей</a:t>
            </a:r>
            <a:r>
              <a:rPr sz="1350" spc="9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в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интересах </a:t>
            </a:r>
            <a:r>
              <a:rPr sz="1350" spc="-3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личности,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общества,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государства;</a:t>
            </a:r>
            <a:endParaRPr sz="1350">
              <a:latin typeface="Times New Roman"/>
              <a:cs typeface="Times New Roman"/>
            </a:endParaRPr>
          </a:p>
          <a:p>
            <a:pPr marL="153035" indent="-140970">
              <a:lnSpc>
                <a:spcPts val="1535"/>
              </a:lnSpc>
              <a:buSzPct val="92592"/>
              <a:buAutoNum type="arabicPeriod"/>
              <a:tabLst>
                <a:tab pos="153670" algn="l"/>
              </a:tabLst>
            </a:pPr>
            <a:r>
              <a:rPr sz="1350" spc="55" dirty="0">
                <a:latin typeface="Times New Roman"/>
                <a:cs typeface="Times New Roman"/>
              </a:rPr>
              <a:t>Обеспечение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их личностной,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социальной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самореализации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 </a:t>
            </a:r>
            <a:r>
              <a:rPr sz="1350" spc="50" dirty="0">
                <a:latin typeface="Times New Roman"/>
                <a:cs typeface="Times New Roman"/>
              </a:rPr>
              <a:t>профессионального самоопределения.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350" b="1" spc="60" dirty="0">
                <a:latin typeface="Times New Roman"/>
                <a:cs typeface="Times New Roman"/>
              </a:rPr>
              <a:t>Задачи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spc="55" dirty="0">
                <a:latin typeface="Times New Roman"/>
                <a:cs typeface="Times New Roman"/>
              </a:rPr>
              <a:t>проекта</a:t>
            </a:r>
            <a:r>
              <a:rPr sz="1350" spc="55" dirty="0">
                <a:latin typeface="Times New Roman"/>
                <a:cs typeface="Times New Roman"/>
              </a:rPr>
              <a:t>:</a:t>
            </a:r>
            <a:endParaRPr sz="1350">
              <a:latin typeface="Times New Roman"/>
              <a:cs typeface="Times New Roman"/>
            </a:endParaRPr>
          </a:p>
          <a:p>
            <a:pPr marL="153035" indent="-140970">
              <a:lnSpc>
                <a:spcPts val="1600"/>
              </a:lnSpc>
              <a:buSzPct val="92592"/>
              <a:buAutoNum type="arabicPeriod"/>
              <a:tabLst>
                <a:tab pos="153670" algn="l"/>
              </a:tabLst>
            </a:pPr>
            <a:r>
              <a:rPr sz="1350" spc="50" dirty="0">
                <a:latin typeface="Times New Roman"/>
                <a:cs typeface="Times New Roman"/>
              </a:rPr>
              <a:t>Разработать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оптимальный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механизм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выявления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одаренных</a:t>
            </a:r>
            <a:r>
              <a:rPr sz="1350" spc="7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детей.</a:t>
            </a:r>
            <a:endParaRPr sz="1350">
              <a:latin typeface="Times New Roman"/>
              <a:cs typeface="Times New Roman"/>
            </a:endParaRPr>
          </a:p>
          <a:p>
            <a:pPr marL="12700" marR="17145">
              <a:lnSpc>
                <a:spcPts val="1580"/>
              </a:lnSpc>
              <a:spcBef>
                <a:spcPts val="75"/>
              </a:spcBef>
              <a:buSzPct val="92592"/>
              <a:buAutoNum type="arabicPeriod"/>
              <a:tabLst>
                <a:tab pos="153670" algn="l"/>
              </a:tabLst>
            </a:pPr>
            <a:r>
              <a:rPr sz="1350" spc="50" dirty="0">
                <a:latin typeface="Times New Roman"/>
                <a:cs typeface="Times New Roman"/>
              </a:rPr>
              <a:t>Создать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благоприятные</a:t>
            </a:r>
            <a:r>
              <a:rPr sz="1350" spc="22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условия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путем</a:t>
            </a:r>
            <a:r>
              <a:rPr sz="1350" spc="229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обогащения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образовательной</a:t>
            </a:r>
            <a:r>
              <a:rPr sz="1350" spc="21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среды</a:t>
            </a:r>
            <a:r>
              <a:rPr sz="1350" spc="22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для</a:t>
            </a:r>
            <a:r>
              <a:rPr sz="1350" spc="23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развития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интеллекта, </a:t>
            </a:r>
            <a:r>
              <a:rPr sz="1350" spc="-32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исследовательских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навыков,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творческих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способностей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личностного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роста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одарённых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обучающихся.</a:t>
            </a:r>
            <a:endParaRPr sz="1350">
              <a:latin typeface="Times New Roman"/>
              <a:cs typeface="Times New Roman"/>
            </a:endParaRPr>
          </a:p>
          <a:p>
            <a:pPr marL="12700" marR="10795">
              <a:lnSpc>
                <a:spcPts val="1600"/>
              </a:lnSpc>
              <a:spcBef>
                <a:spcPts val="10"/>
              </a:spcBef>
              <a:buSzPct val="92592"/>
              <a:buAutoNum type="arabicPeriod"/>
              <a:tabLst>
                <a:tab pos="153670" algn="l"/>
                <a:tab pos="1183005" algn="l"/>
                <a:tab pos="2411095" algn="l"/>
                <a:tab pos="2858135" algn="l"/>
                <a:tab pos="3652520" algn="l"/>
                <a:tab pos="4693920" algn="l"/>
                <a:tab pos="4968240" algn="l"/>
                <a:tab pos="6011545" algn="l"/>
                <a:tab pos="7164070" algn="l"/>
                <a:tab pos="7427595" algn="l"/>
              </a:tabLst>
            </a:pPr>
            <a:r>
              <a:rPr sz="1350" spc="55" dirty="0">
                <a:latin typeface="Times New Roman"/>
                <a:cs typeface="Times New Roman"/>
              </a:rPr>
              <a:t>Р</a:t>
            </a:r>
            <a:r>
              <a:rPr sz="1350" spc="60" dirty="0">
                <a:latin typeface="Times New Roman"/>
                <a:cs typeface="Times New Roman"/>
              </a:rPr>
              <a:t>асш</a:t>
            </a:r>
            <a:r>
              <a:rPr sz="1350" spc="45" dirty="0">
                <a:latin typeface="Times New Roman"/>
                <a:cs typeface="Times New Roman"/>
              </a:rPr>
              <a:t>и</a:t>
            </a:r>
            <a:r>
              <a:rPr sz="1350" spc="60" dirty="0">
                <a:latin typeface="Times New Roman"/>
                <a:cs typeface="Times New Roman"/>
              </a:rPr>
              <a:t>р</a:t>
            </a:r>
            <a:r>
              <a:rPr sz="1350" spc="50" dirty="0">
                <a:latin typeface="Times New Roman"/>
                <a:cs typeface="Times New Roman"/>
              </a:rPr>
              <a:t>я</a:t>
            </a:r>
            <a:r>
              <a:rPr sz="1350" spc="35" dirty="0">
                <a:latin typeface="Times New Roman"/>
                <a:cs typeface="Times New Roman"/>
              </a:rPr>
              <a:t>т</a:t>
            </a:r>
            <a:r>
              <a:rPr sz="1350" spc="50" dirty="0">
                <a:latin typeface="Times New Roman"/>
                <a:cs typeface="Times New Roman"/>
              </a:rPr>
              <a:t>ь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45" dirty="0">
                <a:latin typeface="Times New Roman"/>
                <a:cs typeface="Times New Roman"/>
              </a:rPr>
              <a:t>воз</a:t>
            </a:r>
            <a:r>
              <a:rPr sz="1350" spc="80" dirty="0">
                <a:latin typeface="Times New Roman"/>
                <a:cs typeface="Times New Roman"/>
              </a:rPr>
              <a:t>м</a:t>
            </a:r>
            <a:r>
              <a:rPr sz="1350" spc="60" dirty="0">
                <a:latin typeface="Times New Roman"/>
                <a:cs typeface="Times New Roman"/>
              </a:rPr>
              <a:t>о</a:t>
            </a:r>
            <a:r>
              <a:rPr sz="1350" spc="55" dirty="0">
                <a:latin typeface="Times New Roman"/>
                <a:cs typeface="Times New Roman"/>
              </a:rPr>
              <a:t>жн</a:t>
            </a:r>
            <a:r>
              <a:rPr sz="1350" spc="60" dirty="0">
                <a:latin typeface="Times New Roman"/>
                <a:cs typeface="Times New Roman"/>
              </a:rPr>
              <a:t>ос</a:t>
            </a:r>
            <a:r>
              <a:rPr sz="1350" spc="40" dirty="0">
                <a:latin typeface="Times New Roman"/>
                <a:cs typeface="Times New Roman"/>
              </a:rPr>
              <a:t>т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55" dirty="0">
                <a:latin typeface="Times New Roman"/>
                <a:cs typeface="Times New Roman"/>
              </a:rPr>
              <a:t>д</a:t>
            </a:r>
            <a:r>
              <a:rPr sz="1350" spc="40" dirty="0">
                <a:latin typeface="Times New Roman"/>
                <a:cs typeface="Times New Roman"/>
              </a:rPr>
              <a:t>л</a:t>
            </a:r>
            <a:r>
              <a:rPr sz="1350" spc="50" dirty="0">
                <a:latin typeface="Times New Roman"/>
                <a:cs typeface="Times New Roman"/>
              </a:rPr>
              <a:t>я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60" dirty="0">
                <a:latin typeface="Times New Roman"/>
                <a:cs typeface="Times New Roman"/>
              </a:rPr>
              <a:t>у</a:t>
            </a:r>
            <a:r>
              <a:rPr sz="1350" spc="50" dirty="0">
                <a:latin typeface="Times New Roman"/>
                <a:cs typeface="Times New Roman"/>
              </a:rPr>
              <a:t>час</a:t>
            </a:r>
            <a:r>
              <a:rPr sz="1350" spc="55" dirty="0">
                <a:latin typeface="Times New Roman"/>
                <a:cs typeface="Times New Roman"/>
              </a:rPr>
              <a:t>т</a:t>
            </a:r>
            <a:r>
              <a:rPr sz="1350" spc="45" dirty="0">
                <a:latin typeface="Times New Roman"/>
                <a:cs typeface="Times New Roman"/>
              </a:rPr>
              <a:t>и</a:t>
            </a:r>
            <a:r>
              <a:rPr sz="1350" spc="50" dirty="0">
                <a:latin typeface="Times New Roman"/>
                <a:cs typeface="Times New Roman"/>
              </a:rPr>
              <a:t>я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60" dirty="0">
                <a:latin typeface="Times New Roman"/>
                <a:cs typeface="Times New Roman"/>
              </a:rPr>
              <a:t>о</a:t>
            </a:r>
            <a:r>
              <a:rPr sz="1350" spc="50" dirty="0">
                <a:latin typeface="Times New Roman"/>
                <a:cs typeface="Times New Roman"/>
              </a:rPr>
              <a:t>да</a:t>
            </a:r>
            <a:r>
              <a:rPr sz="1350" spc="60" dirty="0">
                <a:latin typeface="Times New Roman"/>
                <a:cs typeface="Times New Roman"/>
              </a:rPr>
              <a:t>р</a:t>
            </a:r>
            <a:r>
              <a:rPr sz="1350" spc="45" dirty="0">
                <a:latin typeface="Times New Roman"/>
                <a:cs typeface="Times New Roman"/>
              </a:rPr>
              <a:t>ё</a:t>
            </a:r>
            <a:r>
              <a:rPr sz="1350" spc="65" dirty="0">
                <a:latin typeface="Times New Roman"/>
                <a:cs typeface="Times New Roman"/>
              </a:rPr>
              <a:t>н</a:t>
            </a:r>
            <a:r>
              <a:rPr sz="1350" spc="45" dirty="0">
                <a:latin typeface="Times New Roman"/>
                <a:cs typeface="Times New Roman"/>
              </a:rPr>
              <a:t>н</a:t>
            </a:r>
            <a:r>
              <a:rPr sz="1350" spc="60" dirty="0">
                <a:latin typeface="Times New Roman"/>
                <a:cs typeface="Times New Roman"/>
              </a:rPr>
              <a:t>ых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45" dirty="0">
                <a:latin typeface="Times New Roman"/>
                <a:cs typeface="Times New Roman"/>
              </a:rPr>
              <a:t>с</a:t>
            </a:r>
            <a:r>
              <a:rPr sz="1350" spc="50" dirty="0">
                <a:latin typeface="Times New Roman"/>
                <a:cs typeface="Times New Roman"/>
              </a:rPr>
              <a:t>п</a:t>
            </a:r>
            <a:r>
              <a:rPr sz="1350" spc="60" dirty="0">
                <a:latin typeface="Times New Roman"/>
                <a:cs typeface="Times New Roman"/>
              </a:rPr>
              <a:t>о</a:t>
            </a:r>
            <a:r>
              <a:rPr sz="1350" spc="45" dirty="0">
                <a:latin typeface="Times New Roman"/>
                <a:cs typeface="Times New Roman"/>
              </a:rPr>
              <a:t>с</a:t>
            </a:r>
            <a:r>
              <a:rPr sz="1350" spc="65" dirty="0">
                <a:latin typeface="Times New Roman"/>
                <a:cs typeface="Times New Roman"/>
              </a:rPr>
              <a:t>о</a:t>
            </a:r>
            <a:r>
              <a:rPr sz="1350" spc="55" dirty="0">
                <a:latin typeface="Times New Roman"/>
                <a:cs typeface="Times New Roman"/>
              </a:rPr>
              <a:t>б</a:t>
            </a:r>
            <a:r>
              <a:rPr sz="1350" spc="75" dirty="0">
                <a:latin typeface="Times New Roman"/>
                <a:cs typeface="Times New Roman"/>
              </a:rPr>
              <a:t>н</a:t>
            </a:r>
            <a:r>
              <a:rPr sz="1350" spc="60" dirty="0">
                <a:latin typeface="Times New Roman"/>
                <a:cs typeface="Times New Roman"/>
              </a:rPr>
              <a:t>ых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65" dirty="0">
                <a:latin typeface="Times New Roman"/>
                <a:cs typeface="Times New Roman"/>
              </a:rPr>
              <a:t>шк</a:t>
            </a:r>
            <a:r>
              <a:rPr sz="1350" spc="75" dirty="0">
                <a:latin typeface="Times New Roman"/>
                <a:cs typeface="Times New Roman"/>
              </a:rPr>
              <a:t>о</a:t>
            </a:r>
            <a:r>
              <a:rPr sz="1350" spc="45" dirty="0">
                <a:latin typeface="Times New Roman"/>
                <a:cs typeface="Times New Roman"/>
              </a:rPr>
              <a:t>ль</a:t>
            </a:r>
            <a:r>
              <a:rPr sz="1350" spc="65" dirty="0">
                <a:latin typeface="Times New Roman"/>
                <a:cs typeface="Times New Roman"/>
              </a:rPr>
              <a:t>н</a:t>
            </a:r>
            <a:r>
              <a:rPr sz="1350" spc="45" dirty="0">
                <a:latin typeface="Times New Roman"/>
                <a:cs typeface="Times New Roman"/>
              </a:rPr>
              <a:t>и</a:t>
            </a:r>
            <a:r>
              <a:rPr sz="1350" spc="60" dirty="0">
                <a:latin typeface="Times New Roman"/>
                <a:cs typeface="Times New Roman"/>
              </a:rPr>
              <a:t>ко</a:t>
            </a:r>
            <a:r>
              <a:rPr sz="1350" spc="50" dirty="0">
                <a:latin typeface="Times New Roman"/>
                <a:cs typeface="Times New Roman"/>
              </a:rPr>
              <a:t>в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50" dirty="0">
                <a:latin typeface="Times New Roman"/>
                <a:cs typeface="Times New Roman"/>
              </a:rPr>
              <a:t>в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60" dirty="0">
                <a:latin typeface="Times New Roman"/>
                <a:cs typeface="Times New Roman"/>
              </a:rPr>
              <a:t>ро</a:t>
            </a:r>
            <a:r>
              <a:rPr sz="1350" spc="45" dirty="0">
                <a:latin typeface="Times New Roman"/>
                <a:cs typeface="Times New Roman"/>
              </a:rPr>
              <a:t>ссийс</a:t>
            </a:r>
            <a:r>
              <a:rPr sz="1350" spc="60" dirty="0">
                <a:latin typeface="Times New Roman"/>
                <a:cs typeface="Times New Roman"/>
              </a:rPr>
              <a:t>к</a:t>
            </a:r>
            <a:r>
              <a:rPr sz="1350" spc="45" dirty="0">
                <a:latin typeface="Times New Roman"/>
                <a:cs typeface="Times New Roman"/>
              </a:rPr>
              <a:t>и</a:t>
            </a:r>
            <a:r>
              <a:rPr sz="1350" spc="60" dirty="0">
                <a:latin typeface="Times New Roman"/>
                <a:cs typeface="Times New Roman"/>
              </a:rPr>
              <a:t>х</a:t>
            </a:r>
            <a:r>
              <a:rPr sz="1350" spc="25" dirty="0">
                <a:latin typeface="Times New Roman"/>
                <a:cs typeface="Times New Roman"/>
              </a:rPr>
              <a:t>,  </a:t>
            </a:r>
            <a:r>
              <a:rPr sz="1350" spc="55" dirty="0">
                <a:latin typeface="Times New Roman"/>
                <a:cs typeface="Times New Roman"/>
              </a:rPr>
              <a:t>международных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конференциях,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творческих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конкурсах,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выставках,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олимпиадах.</a:t>
            </a:r>
            <a:endParaRPr sz="1350">
              <a:latin typeface="Times New Roman"/>
              <a:cs typeface="Times New Roman"/>
            </a:endParaRPr>
          </a:p>
          <a:p>
            <a:pPr marL="240665" indent="-227965">
              <a:lnSpc>
                <a:spcPts val="1540"/>
              </a:lnSpc>
              <a:buSzPct val="92592"/>
              <a:buAutoNum type="arabicPeriod"/>
              <a:tabLst>
                <a:tab pos="240665" algn="l"/>
              </a:tabLst>
            </a:pPr>
            <a:r>
              <a:rPr sz="1350" spc="50" dirty="0">
                <a:latin typeface="Times New Roman"/>
                <a:cs typeface="Times New Roman"/>
              </a:rPr>
              <a:t>Расширить</a:t>
            </a:r>
            <a:r>
              <a:rPr sz="1350" spc="38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пространство</a:t>
            </a:r>
            <a:r>
              <a:rPr sz="1350" spc="38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повышения</a:t>
            </a:r>
            <a:r>
              <a:rPr sz="1350" spc="36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квалификации</a:t>
            </a:r>
            <a:r>
              <a:rPr sz="1350" spc="36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педагогов</a:t>
            </a:r>
            <a:r>
              <a:rPr sz="1350" spc="35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школы,</a:t>
            </a:r>
            <a:r>
              <a:rPr sz="1350" spc="37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как</a:t>
            </a:r>
            <a:r>
              <a:rPr sz="1350" spc="35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условие</a:t>
            </a:r>
            <a:r>
              <a:rPr sz="1350" spc="36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методического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350" spc="50" dirty="0">
                <a:latin typeface="Times New Roman"/>
                <a:cs typeface="Times New Roman"/>
              </a:rPr>
              <a:t>поиска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творчества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в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работе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с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одаренными</a:t>
            </a:r>
            <a:r>
              <a:rPr sz="1350" spc="1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учащимися.</a:t>
            </a:r>
            <a:endParaRPr sz="1350">
              <a:latin typeface="Times New Roman"/>
              <a:cs typeface="Times New Roman"/>
            </a:endParaRPr>
          </a:p>
          <a:p>
            <a:pPr marL="153035" indent="-140970">
              <a:lnSpc>
                <a:spcPts val="1610"/>
              </a:lnSpc>
              <a:buSzPct val="92592"/>
              <a:buAutoNum type="arabicPeriod" startAt="5"/>
              <a:tabLst>
                <a:tab pos="153670" algn="l"/>
              </a:tabLst>
            </a:pPr>
            <a:r>
              <a:rPr sz="1350" spc="50" dirty="0">
                <a:latin typeface="Times New Roman"/>
                <a:cs typeface="Times New Roman"/>
              </a:rPr>
              <a:t>Внедрять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новые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образовательные технологии, для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удовлетворения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запросов</a:t>
            </a:r>
            <a:r>
              <a:rPr sz="1350" spc="4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одаренных обучающихся.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5"/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00"/>
              </a:lnSpc>
              <a:buSzPct val="92592"/>
              <a:buAutoNum type="arabicPeriod" startAt="5"/>
              <a:tabLst>
                <a:tab pos="153670" algn="l"/>
              </a:tabLst>
            </a:pPr>
            <a:r>
              <a:rPr sz="1350" spc="50" dirty="0">
                <a:latin typeface="Times New Roman"/>
                <a:cs typeface="Times New Roman"/>
              </a:rPr>
              <a:t>Систематизировать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методы</a:t>
            </a:r>
            <a:r>
              <a:rPr sz="1350" spc="11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работы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с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семьей</a:t>
            </a:r>
            <a:r>
              <a:rPr sz="1350" spc="10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одаренных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детей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по</a:t>
            </a:r>
            <a:r>
              <a:rPr sz="1350" spc="114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оказанию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психолого-педагогической </a:t>
            </a:r>
            <a:r>
              <a:rPr sz="1350" spc="-32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помощи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в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воспитании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и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Times New Roman"/>
                <a:cs typeface="Times New Roman"/>
              </a:rPr>
              <a:t>развитии</a:t>
            </a:r>
            <a:r>
              <a:rPr sz="1350" spc="2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одаренного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ребенка.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1193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Якимова Жанна Станиславовна</cp:lastModifiedBy>
  <cp:revision>1</cp:revision>
  <dcterms:created xsi:type="dcterms:W3CDTF">2021-09-01T04:19:15Z</dcterms:created>
  <dcterms:modified xsi:type="dcterms:W3CDTF">2021-10-23T04:50:41Z</dcterms:modified>
</cp:coreProperties>
</file>