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74" r:id="rId2"/>
    <p:sldId id="256" r:id="rId3"/>
    <p:sldId id="257" r:id="rId4"/>
    <p:sldId id="258" r:id="rId5"/>
    <p:sldId id="260" r:id="rId6"/>
    <p:sldId id="265" r:id="rId7"/>
    <p:sldId id="262" r:id="rId8"/>
    <p:sldId id="263" r:id="rId9"/>
    <p:sldId id="264" r:id="rId10"/>
    <p:sldId id="266" r:id="rId11"/>
    <p:sldId id="267" r:id="rId12"/>
    <p:sldId id="268" r:id="rId13"/>
    <p:sldId id="273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E4D2-696D-421C-BF15-3E0C5C06F029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E4D2-696D-421C-BF15-3E0C5C06F029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E4D2-696D-421C-BF15-3E0C5C06F029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E9FF6A-9058-46C0-8E0F-F72CC907238E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4C6C2-6FB2-4C05-B7B7-3C5C21B28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6FF0C-DE75-471C-A258-007C36D08FB0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7A704-E410-420F-A5E2-A2ECBDC2FB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E4D2-696D-421C-BF15-3E0C5C06F029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E4D2-696D-421C-BF15-3E0C5C06F029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E4D2-696D-421C-BF15-3E0C5C06F029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E4D2-696D-421C-BF15-3E0C5C06F029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E4D2-696D-421C-BF15-3E0C5C06F029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7E4D2-696D-421C-BF15-3E0C5C06F029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4E4198-DC76-4637-B081-F9D4BD145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6696FF0C-DE75-471C-A258-007C36D08FB0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3B87A704-E410-420F-A5E2-A2ECBDC2FB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00A0A7A-0DF5-4466-97D0-6CC180AE5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 algn="ctr">
              <a:buNone/>
            </a:pPr>
            <a:endParaRPr lang="ru-RU" b="1" dirty="0">
              <a:solidFill>
                <a:srgbClr val="33363C"/>
              </a:solidFill>
              <a:latin typeface="Helvetica Neue"/>
            </a:endParaRPr>
          </a:p>
          <a:p>
            <a:pPr marL="0" indent="0" algn="ctr">
              <a:buNone/>
            </a:pPr>
            <a:endParaRPr lang="ru-RU" b="1" dirty="0">
              <a:solidFill>
                <a:srgbClr val="33363C"/>
              </a:solidFill>
              <a:latin typeface="Helvetica Neue"/>
            </a:endParaRPr>
          </a:p>
          <a:p>
            <a:pPr marL="0" indent="0" algn="ctr">
              <a:buNone/>
            </a:pPr>
            <a:r>
              <a:rPr lang="ru-RU" sz="4800" b="1" dirty="0">
                <a:solidFill>
                  <a:srgbClr val="33363C"/>
                </a:solidFill>
                <a:latin typeface="Helvetica Neue"/>
              </a:rPr>
              <a:t>Правила переноса слов" 1 класс УМК: «Начальная школа XXI века»</a:t>
            </a:r>
            <a:endParaRPr lang="ru-RU" b="1" dirty="0">
              <a:solidFill>
                <a:srgbClr val="33363C"/>
              </a:solidFill>
              <a:latin typeface="Helvetica Neue"/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33363C"/>
              </a:solidFill>
              <a:latin typeface="Helvetica Neue"/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33363C"/>
              </a:solidFill>
              <a:latin typeface="Helvetica Neue"/>
            </a:endParaRPr>
          </a:p>
          <a:p>
            <a:pPr marL="0" indent="0" algn="ctr">
              <a:buNone/>
            </a:pPr>
            <a:r>
              <a:rPr lang="ru-RU" sz="1800" b="1" dirty="0">
                <a:solidFill>
                  <a:srgbClr val="33363C"/>
                </a:solidFill>
                <a:latin typeface="Helvetica Neue"/>
              </a:rPr>
              <a:t>Учитель первой квалификационной категории </a:t>
            </a:r>
          </a:p>
          <a:p>
            <a:pPr marL="0" indent="0" algn="ctr">
              <a:buNone/>
            </a:pPr>
            <a:r>
              <a:rPr lang="ru-RU" sz="1800" b="1" dirty="0">
                <a:solidFill>
                  <a:srgbClr val="33363C"/>
                </a:solidFill>
                <a:latin typeface="Helvetica Neue"/>
              </a:rPr>
              <a:t>Коваленко Анна Владимировна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630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переноса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84784"/>
            <a:ext cx="7884368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600" b="1" dirty="0"/>
              <a:t>Переносить слова только </a:t>
            </a:r>
            <a:r>
              <a:rPr lang="ru-RU" sz="3600" b="1" dirty="0">
                <a:solidFill>
                  <a:srgbClr val="FF0000"/>
                </a:solidFill>
              </a:rPr>
              <a:t>по слогам!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/>
              <a:t>Переносить </a:t>
            </a:r>
            <a:r>
              <a:rPr lang="ru-RU" sz="3600" b="1" dirty="0">
                <a:solidFill>
                  <a:srgbClr val="FF0000"/>
                </a:solidFill>
              </a:rPr>
              <a:t>одну букву </a:t>
            </a:r>
            <a:r>
              <a:rPr lang="ru-RU" sz="3600" b="1" dirty="0"/>
              <a:t>или оставлять на строчке одну букву нельзя!</a:t>
            </a:r>
          </a:p>
          <a:p>
            <a:pPr marL="514350" indent="-514350">
              <a:buNone/>
            </a:pPr>
            <a:r>
              <a:rPr lang="ru-RU" sz="3600" b="1" dirty="0"/>
              <a:t>3. Буквы </a:t>
            </a:r>
            <a:r>
              <a:rPr lang="ru-RU" sz="3600" b="1" dirty="0" err="1">
                <a:solidFill>
                  <a:srgbClr val="FF0000"/>
                </a:solidFill>
              </a:rPr>
              <a:t>ь</a:t>
            </a:r>
            <a:r>
              <a:rPr lang="ru-RU" sz="3600" b="1" dirty="0">
                <a:solidFill>
                  <a:srgbClr val="FF0000"/>
                </a:solidFill>
              </a:rPr>
              <a:t>, </a:t>
            </a:r>
            <a:r>
              <a:rPr lang="ru-RU" sz="3600" b="1" dirty="0" err="1">
                <a:solidFill>
                  <a:srgbClr val="FF0000"/>
                </a:solidFill>
              </a:rPr>
              <a:t>ъ</a:t>
            </a:r>
            <a:r>
              <a:rPr lang="ru-RU" sz="3600" b="1" dirty="0">
                <a:solidFill>
                  <a:srgbClr val="FF0000"/>
                </a:solidFill>
              </a:rPr>
              <a:t>, </a:t>
            </a:r>
            <a:r>
              <a:rPr lang="ru-RU" sz="3600" b="1" dirty="0" err="1">
                <a:solidFill>
                  <a:srgbClr val="FF0000"/>
                </a:solidFill>
              </a:rPr>
              <a:t>й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/>
              <a:t>не отрывать от предыдущей буквы!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63888" y="404664"/>
            <a:ext cx="1296144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11960" y="188640"/>
            <a:ext cx="0" cy="8640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" name="Дуга 5"/>
          <p:cNvSpPr/>
          <p:nvPr/>
        </p:nvSpPr>
        <p:spPr>
          <a:xfrm rot="10800000">
            <a:off x="3563888" y="620688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 rot="10800000">
            <a:off x="4211960" y="620688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1340768"/>
            <a:ext cx="7488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4000" b="1" dirty="0"/>
              <a:t>Переносить слова только </a:t>
            </a:r>
          </a:p>
          <a:p>
            <a:pPr marL="514350" indent="-514350"/>
            <a:r>
              <a:rPr lang="ru-RU" sz="4000" b="1" dirty="0">
                <a:solidFill>
                  <a:srgbClr val="FF0000"/>
                </a:solidFill>
              </a:rPr>
              <a:t>по слогам!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331640" y="3645024"/>
            <a:ext cx="6480720" cy="0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3429000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987824" y="3429000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427984" y="3429000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508104" y="3429000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732240" y="3356992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1403648" y="371703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3" descr="https://image.freepik.com/free-icon/no-translate-detected_318-587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717032"/>
            <a:ext cx="648072" cy="648072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2195736" y="4293096"/>
            <a:ext cx="5549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059832" y="3861048"/>
            <a:ext cx="1296144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07904" y="3645024"/>
            <a:ext cx="0" cy="8640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 rot="10800000">
            <a:off x="3059832" y="4077072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0800000">
            <a:off x="3707904" y="4077072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Picture 5" descr="https://ds04.infourok.ru/uploads/ex/0079/00100608-4c8dce3c/hello_html_m7b22c6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789040"/>
            <a:ext cx="875785" cy="792088"/>
          </a:xfrm>
          <a:prstGeom prst="rect">
            <a:avLst/>
          </a:prstGeom>
          <a:noFill/>
        </p:spPr>
      </p:pic>
      <p:pic>
        <p:nvPicPr>
          <p:cNvPr id="25" name="Picture 4" descr="https://images.freeimages.com/images/previews/086/couple-in-love-5-12460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789040"/>
            <a:ext cx="1080120" cy="811013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3491880" y="4509120"/>
            <a:ext cx="4106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  <p:pic>
        <p:nvPicPr>
          <p:cNvPr id="27" name="Picture 2" descr="http://more-cliparts.net/images/RkiMqzRcj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3861048"/>
            <a:ext cx="648072" cy="648072"/>
          </a:xfrm>
          <a:prstGeom prst="rect">
            <a:avLst/>
          </a:prstGeom>
          <a:noFill/>
        </p:spPr>
      </p:pic>
      <p:pic>
        <p:nvPicPr>
          <p:cNvPr id="28" name="Picture 18" descr="https://img-fotki.yandex.ru/get/9307/58581001.1c0/0_b5ae9_da172b5_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55768" y="4110327"/>
            <a:ext cx="2088232" cy="2747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/>
      <p:bldP spid="17" grpId="0" animBg="1"/>
      <p:bldP spid="19" grpId="0"/>
      <p:bldP spid="20" grpId="0" animBg="1"/>
      <p:bldP spid="22" grpId="0" animBg="1"/>
      <p:bldP spid="23" grpId="0" animBg="1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0d68/00016cf7-b21f5a8a/7/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87625" y="1397000"/>
          <a:ext cx="6912768" cy="2824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5959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129"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63688" y="1700808"/>
            <a:ext cx="1296144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411760" y="1484784"/>
            <a:ext cx="0" cy="8640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" name="Дуга 4"/>
          <p:cNvSpPr/>
          <p:nvPr/>
        </p:nvSpPr>
        <p:spPr>
          <a:xfrm rot="10800000">
            <a:off x="1763688" y="1844824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 rot="10800000">
            <a:off x="2411760" y="1844824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1772816"/>
            <a:ext cx="100811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1772816"/>
            <a:ext cx="360040" cy="3600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23928" y="1772816"/>
            <a:ext cx="3706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1700808"/>
            <a:ext cx="576064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3851920" y="1628800"/>
            <a:ext cx="576064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0800000">
            <a:off x="4572000" y="1988840"/>
            <a:ext cx="1008112" cy="288032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10800000">
            <a:off x="3923928" y="1988840"/>
            <a:ext cx="360040" cy="288032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868144" y="1772816"/>
            <a:ext cx="792088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300192" y="1700808"/>
            <a:ext cx="3706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ь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876256" y="1772816"/>
            <a:ext cx="64807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0800000">
            <a:off x="5868144" y="1988840"/>
            <a:ext cx="792088" cy="288032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10800000">
            <a:off x="6876256" y="1988840"/>
            <a:ext cx="648072" cy="288032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18" descr="https://img-fotki.yandex.ru/get/9307/58581001.1c0/0_b5ae9_da172b5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768" y="4110327"/>
            <a:ext cx="2088232" cy="27476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87625" y="1397000"/>
          <a:ext cx="6912768" cy="2824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5959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129">
                <a:tc>
                  <a:txBody>
                    <a:bodyPr/>
                    <a:lstStyle/>
                    <a:p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ПО-ГО-ДА</a:t>
                      </a:r>
                    </a:p>
                    <a:p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ЛУ-ЧИК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ЯМА</a:t>
                      </a:r>
                    </a:p>
                    <a:p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СТАЯ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МАЙ-КА</a:t>
                      </a:r>
                    </a:p>
                    <a:p>
                      <a:r>
                        <a:rPr lang="ru-RU" sz="3200" b="1" dirty="0">
                          <a:latin typeface="Times New Roman" pitchFamily="18" charset="0"/>
                          <a:cs typeface="Times New Roman" pitchFamily="18" charset="0"/>
                        </a:rPr>
                        <a:t>ПОЛЬ-ЗА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63688" y="1700808"/>
            <a:ext cx="1296144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411760" y="1484784"/>
            <a:ext cx="0" cy="8640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" name="Дуга 4"/>
          <p:cNvSpPr/>
          <p:nvPr/>
        </p:nvSpPr>
        <p:spPr>
          <a:xfrm rot="10800000">
            <a:off x="1763688" y="1844824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 rot="10800000">
            <a:off x="2411760" y="1844824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1772816"/>
            <a:ext cx="100811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1772816"/>
            <a:ext cx="360040" cy="3600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23928" y="1772816"/>
            <a:ext cx="3706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851920" y="1700808"/>
            <a:ext cx="576064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3851920" y="1628800"/>
            <a:ext cx="576064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0800000">
            <a:off x="4572000" y="1988840"/>
            <a:ext cx="1008112" cy="288032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10800000">
            <a:off x="3923928" y="1988840"/>
            <a:ext cx="360040" cy="288032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868144" y="1772816"/>
            <a:ext cx="792088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300192" y="1700808"/>
            <a:ext cx="3706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ь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876256" y="1772816"/>
            <a:ext cx="64807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0800000">
            <a:off x="5868144" y="1988840"/>
            <a:ext cx="792088" cy="288032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10800000">
            <a:off x="6876256" y="1988840"/>
            <a:ext cx="648072" cy="288032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ПРОВЕРКА</a:t>
            </a:r>
          </a:p>
        </p:txBody>
      </p:sp>
      <p:pic>
        <p:nvPicPr>
          <p:cNvPr id="26" name="Picture 18" descr="https://img-fotki.yandex.ru/get/9307/58581001.1c0/0_b5ae9_da172b5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768" y="4110327"/>
            <a:ext cx="2088232" cy="27476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988840"/>
            <a:ext cx="8208912" cy="27363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научусь….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 вспомню…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пойму …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Проверю, как я умею…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35088" y="1844824"/>
            <a:ext cx="8208912" cy="27363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научился….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 вспомнил…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понял …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Проверил, как я умею…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195736" y="4941168"/>
            <a:ext cx="6480720" cy="0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843808" y="4725144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851920" y="4725144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92080" y="4725144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372200" y="4725144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596336" y="4653136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267744" y="501317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3" descr="https://image.freepik.com/free-icon/no-translate-detected_318-587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013176"/>
            <a:ext cx="648072" cy="648072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059832" y="5589240"/>
            <a:ext cx="5549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23928" y="5157192"/>
            <a:ext cx="1296144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572000" y="4941168"/>
            <a:ext cx="0" cy="8640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10800000">
            <a:off x="3923928" y="5373216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10800000">
            <a:off x="4572000" y="5373216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5" descr="https://ds04.infourok.ru/uploads/ex/0079/00100608-4c8dce3c/hello_html_m7b22c6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085184"/>
            <a:ext cx="875785" cy="792088"/>
          </a:xfrm>
          <a:prstGeom prst="rect">
            <a:avLst/>
          </a:prstGeom>
          <a:noFill/>
        </p:spPr>
      </p:pic>
      <p:pic>
        <p:nvPicPr>
          <p:cNvPr id="20" name="Picture 4" descr="https://images.freeimages.com/images/previews/086/couple-in-love-5-12460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5085184"/>
            <a:ext cx="1080120" cy="811013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4355976" y="5805264"/>
            <a:ext cx="4106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  <p:pic>
        <p:nvPicPr>
          <p:cNvPr id="22" name="Picture 2" descr="http://more-cliparts.net/images/RkiMqzRcj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5157192"/>
            <a:ext cx="648072" cy="648072"/>
          </a:xfrm>
          <a:prstGeom prst="rect">
            <a:avLst/>
          </a:prstGeom>
          <a:noFill/>
        </p:spPr>
      </p:pic>
      <p:pic>
        <p:nvPicPr>
          <p:cNvPr id="23" name="Picture 18" descr="https://img-fotki.yandex.ru/get/9307/58581001.1c0/0_b5ae9_da172b5_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55768" y="260648"/>
            <a:ext cx="2088232" cy="2747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2" grpId="0" animBg="1"/>
      <p:bldP spid="14" grpId="0"/>
      <p:bldP spid="15" grpId="0" animBg="1"/>
      <p:bldP spid="17" grpId="0" animBg="1"/>
      <p:bldP spid="18" grpId="0" animBg="1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https://imgp.golos.io/0x0/https:/s2.postimg.org/4ion7ughl/0_87753_5d2aed22_ori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0" name="AutoShape 4" descr="https://imgp.golos.io/0x0/https:/s2.postimg.org/4ion7ughl/0_87753_5d2aed22_ori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18" descr="https://img-fotki.yandex.ru/get/9307/58581001.1c0/0_b5ae9_da172b5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768" y="4110327"/>
            <a:ext cx="2088232" cy="2747673"/>
          </a:xfrm>
          <a:prstGeom prst="rect">
            <a:avLst/>
          </a:prstGeom>
          <a:noFill/>
        </p:spPr>
      </p:pic>
      <p:pic>
        <p:nvPicPr>
          <p:cNvPr id="24582" name="Picture 6" descr="https://static.wixstatic.com/media/7c95b3_693a142b8767b567f3bea40d90dab0c8.png_srz_440_475_85_22_0.50_1.20_0.00_png_sr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32655"/>
            <a:ext cx="2664296" cy="2876229"/>
          </a:xfrm>
          <a:prstGeom prst="rect">
            <a:avLst/>
          </a:prstGeom>
          <a:noFill/>
        </p:spPr>
      </p:pic>
      <p:pic>
        <p:nvPicPr>
          <p:cNvPr id="24584" name="Picture 8" descr="https://board-stickers.ru/57916-thickbox_default/multjashnye-personaj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88640"/>
            <a:ext cx="3096344" cy="3096344"/>
          </a:xfrm>
          <a:prstGeom prst="rect">
            <a:avLst/>
          </a:prstGeom>
          <a:noFill/>
        </p:spPr>
      </p:pic>
      <p:pic>
        <p:nvPicPr>
          <p:cNvPr id="24586" name="Picture 10" descr="http://funforkids.ru/pictures/neznaika/neznaika0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140968"/>
            <a:ext cx="1090921" cy="2266850"/>
          </a:xfrm>
          <a:prstGeom prst="rect">
            <a:avLst/>
          </a:prstGeom>
          <a:noFill/>
        </p:spPr>
      </p:pic>
      <p:pic>
        <p:nvPicPr>
          <p:cNvPr id="24588" name="Picture 12" descr="http://funforkids.ru/pictures/neznaika/neznaika1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7" y="3356992"/>
            <a:ext cx="1411357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more-cliparts.net/images/RkiMqzRc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20888"/>
            <a:ext cx="1584176" cy="1584176"/>
          </a:xfrm>
          <a:prstGeom prst="rect">
            <a:avLst/>
          </a:prstGeom>
          <a:noFill/>
        </p:spPr>
      </p:pic>
      <p:pic>
        <p:nvPicPr>
          <p:cNvPr id="3" name="Picture 4" descr="https://a.d-cd.net/f3b1ffcs-9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9494" y="2276484"/>
            <a:ext cx="1800200" cy="1800200"/>
          </a:xfrm>
          <a:prstGeom prst="rect">
            <a:avLst/>
          </a:prstGeom>
          <a:noFill/>
        </p:spPr>
      </p:pic>
      <p:pic>
        <p:nvPicPr>
          <p:cNvPr id="4" name="Picture 6" descr="https://melkie.net/wp-content/uploads/2017/12/smayl-spokoyny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9254" y="2420500"/>
            <a:ext cx="1512168" cy="151216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91680" y="404664"/>
            <a:ext cx="61568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21 марта.</a:t>
            </a: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Классная работа.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fs00.infourok.ru/images/doc/319/318165/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8ACDEE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684213" y="371475"/>
            <a:ext cx="1081087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ца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684213" y="1524000"/>
            <a:ext cx="1081087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цо</a:t>
            </a: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684213" y="2781300"/>
            <a:ext cx="1144587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цу</a:t>
            </a:r>
          </a:p>
        </p:txBody>
      </p:sp>
      <p:sp>
        <p:nvSpPr>
          <p:cNvPr id="13320" name="WordArt 8"/>
          <p:cNvSpPr>
            <a:spLocks noChangeArrowheads="1" noChangeShapeType="1" noTextEdit="1"/>
          </p:cNvSpPr>
          <p:nvPr/>
        </p:nvSpPr>
        <p:spPr bwMode="auto">
          <a:xfrm>
            <a:off x="684213" y="3933825"/>
            <a:ext cx="1081087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це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322" name="WordArt 10"/>
          <p:cNvSpPr>
            <a:spLocks noChangeArrowheads="1" noChangeShapeType="1" noTextEdit="1"/>
          </p:cNvSpPr>
          <p:nvPr/>
        </p:nvSpPr>
        <p:spPr bwMode="auto">
          <a:xfrm>
            <a:off x="1905000" y="381000"/>
            <a:ext cx="99060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ца</a:t>
            </a:r>
          </a:p>
        </p:txBody>
      </p:sp>
      <p:sp>
        <p:nvSpPr>
          <p:cNvPr id="13323" name="WordArt 11"/>
          <p:cNvSpPr>
            <a:spLocks noChangeArrowheads="1" noChangeShapeType="1" noTextEdit="1"/>
          </p:cNvSpPr>
          <p:nvPr/>
        </p:nvSpPr>
        <p:spPr bwMode="auto">
          <a:xfrm>
            <a:off x="1905000" y="1524000"/>
            <a:ext cx="99060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цо</a:t>
            </a:r>
          </a:p>
        </p:txBody>
      </p:sp>
      <p:sp>
        <p:nvSpPr>
          <p:cNvPr id="13324" name="WordArt 12"/>
          <p:cNvSpPr>
            <a:spLocks noChangeArrowheads="1" noChangeShapeType="1" noTextEdit="1"/>
          </p:cNvSpPr>
          <p:nvPr/>
        </p:nvSpPr>
        <p:spPr bwMode="auto">
          <a:xfrm>
            <a:off x="1905000" y="2743200"/>
            <a:ext cx="1219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цу</a:t>
            </a:r>
          </a:p>
        </p:txBody>
      </p:sp>
      <p:sp>
        <p:nvSpPr>
          <p:cNvPr id="13325" name="WordArt 13"/>
          <p:cNvSpPr>
            <a:spLocks noChangeArrowheads="1" noChangeShapeType="1" noTextEdit="1"/>
          </p:cNvSpPr>
          <p:nvPr/>
        </p:nvSpPr>
        <p:spPr bwMode="auto">
          <a:xfrm>
            <a:off x="1908175" y="3933825"/>
            <a:ext cx="106362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це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327" name="WordArt 15"/>
          <p:cNvSpPr>
            <a:spLocks noChangeArrowheads="1" noChangeShapeType="1" noTextEdit="1"/>
          </p:cNvSpPr>
          <p:nvPr/>
        </p:nvSpPr>
        <p:spPr bwMode="auto">
          <a:xfrm>
            <a:off x="6300788" y="333375"/>
            <a:ext cx="1776412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аца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328" name="WordArt 16"/>
          <p:cNvSpPr>
            <a:spLocks noChangeArrowheads="1" noChangeShapeType="1" noTextEdit="1"/>
          </p:cNvSpPr>
          <p:nvPr/>
        </p:nvSpPr>
        <p:spPr bwMode="auto">
          <a:xfrm>
            <a:off x="6324600" y="1524000"/>
            <a:ext cx="1752600" cy="728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оцо</a:t>
            </a:r>
          </a:p>
        </p:txBody>
      </p:sp>
      <p:sp>
        <p:nvSpPr>
          <p:cNvPr id="13329" name="WordArt 17"/>
          <p:cNvSpPr>
            <a:spLocks noChangeArrowheads="1" noChangeShapeType="1" noTextEdit="1"/>
          </p:cNvSpPr>
          <p:nvPr/>
        </p:nvSpPr>
        <p:spPr bwMode="auto">
          <a:xfrm>
            <a:off x="6300788" y="2743200"/>
            <a:ext cx="1776412" cy="1044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уцу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330" name="WordArt 18"/>
          <p:cNvSpPr>
            <a:spLocks noChangeArrowheads="1" noChangeShapeType="1" noTextEdit="1"/>
          </p:cNvSpPr>
          <p:nvPr/>
        </p:nvSpPr>
        <p:spPr bwMode="auto">
          <a:xfrm>
            <a:off x="6300788" y="4076700"/>
            <a:ext cx="1776412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еце</a:t>
            </a:r>
          </a:p>
        </p:txBody>
      </p:sp>
      <p:pic>
        <p:nvPicPr>
          <p:cNvPr id="13336" name="Picture 2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1981200"/>
            <a:ext cx="175895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348880"/>
            <a:ext cx="7776864" cy="23940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844824"/>
            <a:ext cx="2880320" cy="61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0" name="Picture 4" descr="https://ds04.infourok.ru/uploads/ex/0c44/00025633-9d85802f/img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620688"/>
            <a:ext cx="1656185" cy="1134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2555776" y="4581128"/>
            <a:ext cx="0" cy="1872208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08104" y="764704"/>
            <a:ext cx="0" cy="1872208"/>
          </a:xfrm>
          <a:prstGeom prst="line">
            <a:avLst/>
          </a:prstGeom>
          <a:ln>
            <a:headEnd type="diamond"/>
            <a:tailEnd type="diamon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267744" y="3861048"/>
            <a:ext cx="5902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20072" y="0"/>
            <a:ext cx="5902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306" name="Picture 18" descr="https://img-fotki.yandex.ru/get/9307/58581001.1c0/0_b5ae9_da172b5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0"/>
            <a:ext cx="2088232" cy="2747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332656"/>
            <a:ext cx="703101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Правила переноса слов  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988840"/>
            <a:ext cx="8208912" cy="27363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научусь….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 вспомню…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пойму …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Проверю, как я умею…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5" name="Picture 18" descr="https://img-fotki.yandex.ru/get/9307/58581001.1c0/0_b5ae9_da172b5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768" y="4110327"/>
            <a:ext cx="2088232" cy="2747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>
            <a:off x="1331640" y="2636912"/>
            <a:ext cx="6480720" cy="0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1979712" y="2420888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987824" y="2420888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427984" y="2420888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508104" y="2420888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732240" y="2348880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403648" y="27089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https://image.freepik.com/free-icon/no-translate-detected_318-587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708920"/>
            <a:ext cx="648072" cy="648072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2195736" y="3284984"/>
            <a:ext cx="5549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059832" y="2852936"/>
            <a:ext cx="1296144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707904" y="2636912"/>
            <a:ext cx="0" cy="8640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0800000">
            <a:off x="3059832" y="3068960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10800000">
            <a:off x="3707904" y="3068960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3" name="Picture 5" descr="https://ds04.infourok.ru/uploads/ex/0079/00100608-4c8dce3c/hello_html_m7b22c6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780928"/>
            <a:ext cx="875785" cy="792088"/>
          </a:xfrm>
          <a:prstGeom prst="rect">
            <a:avLst/>
          </a:prstGeom>
          <a:noFill/>
        </p:spPr>
      </p:pic>
      <p:pic>
        <p:nvPicPr>
          <p:cNvPr id="22" name="Picture 4" descr="https://images.freeimages.com/images/previews/086/couple-in-love-5-12460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780928"/>
            <a:ext cx="1080120" cy="811013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3491880" y="3501008"/>
            <a:ext cx="4106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  <p:pic>
        <p:nvPicPr>
          <p:cNvPr id="27" name="Picture 2" descr="http://more-cliparts.net/images/RkiMqzRcj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2852936"/>
            <a:ext cx="648072" cy="648072"/>
          </a:xfrm>
          <a:prstGeom prst="rect">
            <a:avLst/>
          </a:prstGeom>
          <a:noFill/>
        </p:spPr>
      </p:pic>
      <p:sp>
        <p:nvSpPr>
          <p:cNvPr id="29" name="Прямоугольник 28"/>
          <p:cNvSpPr/>
          <p:nvPr/>
        </p:nvSpPr>
        <p:spPr>
          <a:xfrm>
            <a:off x="1619672" y="332656"/>
            <a:ext cx="703101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Правила переноса слов  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" name="Picture 18" descr="https://img-fotki.yandex.ru/get/9307/58581001.1c0/0_b5ae9_da172b5_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55768" y="4110327"/>
            <a:ext cx="2088232" cy="2747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Способ деления слова для переноса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Делю на слоги</a:t>
            </a: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Подчёркиваю гласные</a:t>
            </a:r>
          </a:p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Отмечаю места в слове, в которых могу перенести, пользуясь правилами переноса</a:t>
            </a:r>
          </a:p>
        </p:txBody>
      </p:sp>
      <p:sp>
        <p:nvSpPr>
          <p:cNvPr id="7" name="Дуга 6"/>
          <p:cNvSpPr/>
          <p:nvPr/>
        </p:nvSpPr>
        <p:spPr>
          <a:xfrm rot="10800000">
            <a:off x="5148064" y="1844824"/>
            <a:ext cx="648072" cy="360040"/>
          </a:xfrm>
          <a:prstGeom prst="arc">
            <a:avLst>
              <a:gd name="adj1" fmla="val 10737970"/>
              <a:gd name="adj2" fmla="val 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948264" y="2924944"/>
            <a:ext cx="5760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028384" y="3501008"/>
            <a:ext cx="0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36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Тема36</Template>
  <TotalTime>363</TotalTime>
  <Words>138</Words>
  <Application>Microsoft Office PowerPoint</Application>
  <PresentationFormat>Экран (4:3)</PresentationFormat>
  <Paragraphs>61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Helvetica Neue</vt:lpstr>
      <vt:lpstr>Times New Roman</vt:lpstr>
      <vt:lpstr>Тема36</vt:lpstr>
      <vt:lpstr>Презентация PowerPoint</vt:lpstr>
      <vt:lpstr>21 марта. Классная работа.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Способ деления слова для переноса</vt:lpstr>
      <vt:lpstr>Правила переноса</vt:lpstr>
      <vt:lpstr>Презентация PowerPoint</vt:lpstr>
      <vt:lpstr>Презентация PowerPoint</vt:lpstr>
      <vt:lpstr>Презентация PowerPoint</vt:lpstr>
      <vt:lpstr>ПРОВЕРКА</vt:lpstr>
      <vt:lpstr>ИТОГ УРОКА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Пользователь</cp:lastModifiedBy>
  <cp:revision>39</cp:revision>
  <dcterms:created xsi:type="dcterms:W3CDTF">2018-03-18T13:14:50Z</dcterms:created>
  <dcterms:modified xsi:type="dcterms:W3CDTF">2021-11-04T11:16:16Z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829935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