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7" r:id="rId2"/>
    <p:sldId id="306" r:id="rId3"/>
    <p:sldId id="298" r:id="rId4"/>
    <p:sldId id="299" r:id="rId5"/>
    <p:sldId id="293" r:id="rId6"/>
    <p:sldId id="307" r:id="rId7"/>
    <p:sldId id="294" r:id="rId8"/>
    <p:sldId id="309" r:id="rId9"/>
    <p:sldId id="310" r:id="rId10"/>
    <p:sldId id="315" r:id="rId11"/>
    <p:sldId id="316" r:id="rId12"/>
    <p:sldId id="314" r:id="rId13"/>
    <p:sldId id="317" r:id="rId14"/>
    <p:sldId id="313" r:id="rId15"/>
    <p:sldId id="304" r:id="rId16"/>
    <p:sldId id="257" r:id="rId17"/>
    <p:sldId id="258" r:id="rId18"/>
    <p:sldId id="259" r:id="rId19"/>
    <p:sldId id="260" r:id="rId20"/>
    <p:sldId id="269" r:id="rId21"/>
    <p:sldId id="305" r:id="rId22"/>
    <p:sldId id="261" r:id="rId23"/>
    <p:sldId id="284" r:id="rId24"/>
    <p:sldId id="268" r:id="rId25"/>
    <p:sldId id="318" r:id="rId26"/>
    <p:sldId id="285" r:id="rId27"/>
    <p:sldId id="264" r:id="rId28"/>
    <p:sldId id="320" r:id="rId29"/>
    <p:sldId id="265" r:id="rId30"/>
    <p:sldId id="276" r:id="rId31"/>
    <p:sldId id="286" r:id="rId32"/>
    <p:sldId id="319" r:id="rId33"/>
    <p:sldId id="321" r:id="rId34"/>
    <p:sldId id="296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82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8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4844-189E-4939-A3DA-D9EFD5F2A46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20.02.2011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F1B86-015E-41E9-8255-370F9F9CF054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4844-189E-4939-A3DA-D9EFD5F2A46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20.02.2011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F1B86-015E-41E9-8255-370F9F9CF054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4844-189E-4939-A3DA-D9EFD5F2A46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20.02.2011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F1B86-015E-41E9-8255-370F9F9CF054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4844-189E-4939-A3DA-D9EFD5F2A46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20.02.2011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F1B86-015E-41E9-8255-370F9F9CF054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4844-189E-4939-A3DA-D9EFD5F2A46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20.02.2011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F1B86-015E-41E9-8255-370F9F9CF054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4844-189E-4939-A3DA-D9EFD5F2A46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20.02.2011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F1B86-015E-41E9-8255-370F9F9CF054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4844-189E-4939-A3DA-D9EFD5F2A46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20.02.2011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F1B86-015E-41E9-8255-370F9F9CF054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4844-189E-4939-A3DA-D9EFD5F2A46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20.02.2011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F1B86-015E-41E9-8255-370F9F9CF054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4844-189E-4939-A3DA-D9EFD5F2A46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20.02.2011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F1B86-015E-41E9-8255-370F9F9CF054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4844-189E-4939-A3DA-D9EFD5F2A46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20.02.2011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F1B86-015E-41E9-8255-370F9F9CF054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4844-189E-4939-A3DA-D9EFD5F2A46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20.02.2011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F1B86-015E-41E9-8255-370F9F9CF054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E4844-189E-4939-A3DA-D9EFD5F2A46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20.02.2011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F1B86-015E-41E9-8255-370F9F9CF054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Admin\&#1056;&#1072;&#1073;&#1086;&#1095;&#1080;&#1081;%20&#1089;&#1090;&#1086;&#1083;\&#1054;&#1090;&#1082;&#1088;&#1099;&#1090;&#1086;&#1077;%20&#1084;&#1077;&#1088;&#1086;&#1087;&#1088;&#1080;&#1103;&#1090;&#1080;&#1077;\Orlyonok.mp3" TargetMode="External"/><Relationship Id="rId6" Type="http://schemas.openxmlformats.org/officeDocument/2006/relationships/image" Target="../media/image42.jpeg"/><Relationship Id="rId11" Type="http://schemas.openxmlformats.org/officeDocument/2006/relationships/image" Target="../media/image47.pn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Admin\&#1056;&#1072;&#1073;&#1086;&#1095;&#1080;&#1081;%20&#1089;&#1090;&#1086;&#1083;\&#1054;&#1090;&#1082;&#1088;&#1099;&#1090;&#1086;&#1077;%20&#1084;&#1077;&#1088;&#1086;&#1087;&#1088;&#1080;&#1103;&#1090;&#1080;&#1077;\Pesnya_O_Pionerakh_Geroyakh.mp3" TargetMode="Externa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Admin\&#1056;&#1072;&#1073;&#1086;&#1095;&#1080;&#1081;%20&#1089;&#1090;&#1086;&#1083;\&#1052;&#1072;&#1088;&#1080;&#1085;&#1072;\&#1044;&#1045;&#1053;&#1068;%20&#1055;&#1054;&#1041;&#1045;&#1044;&#1067;\&#1076;&#1077;&#1085;&#1100;%20&#1087;&#1086;&#1073;&#1077;&#1076;&#1099;\juravli.mp3" TargetMode="External"/><Relationship Id="rId4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jplus.ru/img3/p/a/pavel_petukhov/Znamya-Pobedy.jpg" TargetMode="Externa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Admin\&#1056;&#1072;&#1073;&#1086;&#1095;&#1080;&#1081;%20&#1089;&#1090;&#1086;&#1083;\&#1054;&#1090;&#1082;&#1088;&#1099;&#1090;&#1086;&#1077;%20&#1084;&#1077;&#1088;&#1086;&#1087;&#1088;&#1080;&#1103;&#1090;&#1080;&#1077;\den_pobedy.mp3" TargetMode="External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Admin\&#1056;&#1072;&#1073;&#1086;&#1095;&#1080;&#1081;%20&#1089;&#1090;&#1086;&#1083;\&#1054;&#1090;&#1082;&#1088;&#1099;&#1090;&#1086;&#1077;%20&#1084;&#1077;&#1088;&#1086;&#1087;&#1088;&#1080;&#1103;&#1090;&#1080;&#1077;\&#1044;&#1077;&#1090;&#1089;&#1082;&#1080;&#1081;_&#1093;&#1086;&#1088;_-_&#1057;&#1086;&#1083;&#1085;&#1077;&#1095;&#1085;&#1099;&#1081;_&#1082;&#1088;&#1091;&#1075;_(audiopoisk.com).mp3" TargetMode="External"/><Relationship Id="rId4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Admin\&#1056;&#1072;&#1073;&#1086;&#1095;&#1080;&#1081;%20&#1089;&#1090;&#1086;&#1083;\&#1054;&#1090;&#1082;&#1088;&#1099;&#1090;&#1086;&#1077;%20&#1084;&#1077;&#1088;&#1086;&#1087;&#1088;&#1080;&#1103;&#1090;&#1080;&#1077;\saintwar.mp3" TargetMode="Externa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hyperlink" Target="http://img.beta.rian.ru/images/10690/03/106900392.jpg" TargetMode="External"/><Relationship Id="rId7" Type="http://schemas.openxmlformats.org/officeDocument/2006/relationships/hyperlink" Target="http://copypast.ru/foto5/0254/war_021.jpg" TargetMode="External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Admin\&#1056;&#1072;&#1073;&#1086;&#1095;&#1080;&#1081;%20&#1089;&#1090;&#1086;&#1083;\&#1054;&#1090;&#1082;&#1088;&#1099;&#1090;&#1086;&#1077;%20&#1084;&#1077;&#1088;&#1086;&#1087;&#1088;&#1080;&#1103;&#1090;&#1080;&#1077;\voenne_pesni_-_esli_zavtra_voina.mp3" TargetMode="External"/><Relationship Id="rId6" Type="http://schemas.openxmlformats.org/officeDocument/2006/relationships/image" Target="../media/image19.jpeg"/><Relationship Id="rId11" Type="http://schemas.openxmlformats.org/officeDocument/2006/relationships/image" Target="../media/image22.jpeg"/><Relationship Id="rId5" Type="http://schemas.openxmlformats.org/officeDocument/2006/relationships/hyperlink" Target="http://pics.livejournal.com/dredik/pic/002k01fb" TargetMode="External"/><Relationship Id="rId10" Type="http://schemas.openxmlformats.org/officeDocument/2006/relationships/image" Target="../media/image21.jpeg"/><Relationship Id="rId4" Type="http://schemas.openxmlformats.org/officeDocument/2006/relationships/image" Target="../media/image18.jpeg"/><Relationship Id="rId9" Type="http://schemas.openxmlformats.org/officeDocument/2006/relationships/hyperlink" Target="http://demiart.ru/forum/uploads4/post-136816-1261647394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adlife.spb.ru/upload/1u4fvu.jpg"/>
          <p:cNvPicPr>
            <a:picLocks noChangeAspect="1" noChangeArrowheads="1"/>
          </p:cNvPicPr>
          <p:nvPr/>
        </p:nvPicPr>
        <p:blipFill>
          <a:blip r:embed="rId2" cstate="print"/>
          <a:srcRect l="1176" t="2751" b="2751"/>
          <a:stretch>
            <a:fillRect/>
          </a:stretch>
        </p:blipFill>
        <p:spPr bwMode="auto">
          <a:xfrm>
            <a:off x="2051720" y="0"/>
            <a:ext cx="4968552" cy="6858000"/>
          </a:xfrm>
          <a:prstGeom prst="rect">
            <a:avLst/>
          </a:prstGeom>
          <a:noFill/>
        </p:spPr>
      </p:pic>
      <p:pic>
        <p:nvPicPr>
          <p:cNvPr id="35844" name="Picture 4" descr="Картинка 2 из 5207"/>
          <p:cNvPicPr>
            <a:picLocks noChangeAspect="1" noChangeArrowheads="1"/>
          </p:cNvPicPr>
          <p:nvPr/>
        </p:nvPicPr>
        <p:blipFill>
          <a:blip r:embed="rId3" cstate="print"/>
          <a:srcRect l="1623" t="57386" r="74125" b="8161"/>
          <a:stretch>
            <a:fillRect/>
          </a:stretch>
        </p:blipFill>
        <p:spPr bwMode="auto">
          <a:xfrm rot="948028">
            <a:off x="7043947" y="-104326"/>
            <a:ext cx="1979712" cy="30931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6" name="Picture 6" descr="Картинка 2 из 5207"/>
          <p:cNvPicPr>
            <a:picLocks noChangeAspect="1" noChangeArrowheads="1"/>
          </p:cNvPicPr>
          <p:nvPr/>
        </p:nvPicPr>
        <p:blipFill>
          <a:blip r:embed="rId3" cstate="print"/>
          <a:srcRect l="26017" t="58077" r="50165" b="8455"/>
          <a:stretch>
            <a:fillRect/>
          </a:stretch>
        </p:blipFill>
        <p:spPr bwMode="auto">
          <a:xfrm rot="822320">
            <a:off x="7213715" y="1959256"/>
            <a:ext cx="1944216" cy="3082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50" name="Picture 10" descr="Картинка 2 из 5207"/>
          <p:cNvPicPr>
            <a:picLocks noChangeAspect="1" noChangeArrowheads="1"/>
          </p:cNvPicPr>
          <p:nvPr/>
        </p:nvPicPr>
        <p:blipFill>
          <a:blip r:embed="rId3" cstate="print"/>
          <a:srcRect l="50575" t="8168" r="27371" b="58364"/>
          <a:stretch>
            <a:fillRect/>
          </a:stretch>
        </p:blipFill>
        <p:spPr bwMode="auto">
          <a:xfrm rot="1441155">
            <a:off x="7040303" y="3860234"/>
            <a:ext cx="1800200" cy="30223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52" name="Picture 12" descr="Картинка 2 из 5207"/>
          <p:cNvPicPr>
            <a:picLocks noChangeAspect="1" noChangeArrowheads="1"/>
          </p:cNvPicPr>
          <p:nvPr/>
        </p:nvPicPr>
        <p:blipFill>
          <a:blip r:embed="rId3" cstate="print"/>
          <a:srcRect l="74526" t="8168" b="58364"/>
          <a:stretch>
            <a:fillRect/>
          </a:stretch>
        </p:blipFill>
        <p:spPr bwMode="auto">
          <a:xfrm rot="20876282">
            <a:off x="-781" y="-42880"/>
            <a:ext cx="1842285" cy="26041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Картинка 2 из 5207"/>
          <p:cNvPicPr>
            <a:picLocks noChangeAspect="1" noChangeArrowheads="1"/>
          </p:cNvPicPr>
          <p:nvPr/>
        </p:nvPicPr>
        <p:blipFill>
          <a:blip r:embed="rId3" cstate="print"/>
          <a:srcRect l="50575" t="57386" r="25607" b="9146"/>
          <a:stretch>
            <a:fillRect/>
          </a:stretch>
        </p:blipFill>
        <p:spPr bwMode="auto">
          <a:xfrm rot="20645544">
            <a:off x="-58617" y="2048767"/>
            <a:ext cx="1944216" cy="26844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8" descr="Картинка 2 из 5207"/>
          <p:cNvPicPr>
            <a:picLocks noChangeAspect="1" noChangeArrowheads="1"/>
          </p:cNvPicPr>
          <p:nvPr/>
        </p:nvPicPr>
        <p:blipFill>
          <a:blip r:embed="rId3" cstate="print"/>
          <a:srcRect l="76157" t="57386" r="3554" b="8161"/>
          <a:stretch>
            <a:fillRect/>
          </a:stretch>
        </p:blipFill>
        <p:spPr bwMode="auto">
          <a:xfrm rot="20771153">
            <a:off x="129942" y="4041854"/>
            <a:ext cx="1856737" cy="28254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611560" y="188640"/>
            <a:ext cx="2987824" cy="6247864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B w="0" h="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Дети военных лет! Вы рано и быстро взрослели. Вы провожали на фронт отцов и старших братьев. Родина делала все, чтобы оградить, спасти вас от беды, уберечь! Вас везли по ледовой трассе из осажденного Ленинграда. Вас выносили на руках из развалин, с вами делились кусочком хлеба последним бойцы, уходившие на фронт. Вы делили со страной радости побед и горечь поражений.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latin typeface="Arial" pitchFamily="34" charset="0"/>
            </a:endParaRPr>
          </a:p>
        </p:txBody>
      </p:sp>
      <p:pic>
        <p:nvPicPr>
          <p:cNvPr id="4" name="Рисунок 3" descr="20090704-son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1920" y="1196752"/>
            <a:ext cx="5014405" cy="45119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AutoShape 2" descr="http://jokeroro.narod.ru/photo152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1979712" y="493799"/>
            <a:ext cx="5472608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Здравствуй папа!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0000"/>
                  <a:lumOff val="80000"/>
                </a:schemeClr>
              </a:solidFill>
              <a:effectLst/>
              <a:latin typeface="Bookman Old Style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Письмо мы твое получили,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0000"/>
                  <a:lumOff val="80000"/>
                </a:schemeClr>
              </a:solidFill>
              <a:effectLst/>
              <a:latin typeface="Bookman Old Style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Показали его всей родне.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0000"/>
                  <a:lumOff val="80000"/>
                </a:schemeClr>
              </a:solidFill>
              <a:effectLst/>
              <a:latin typeface="Bookman Old Style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А тебе уже орден вручили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0000"/>
                  <a:lumOff val="80000"/>
                </a:schemeClr>
              </a:solidFill>
              <a:effectLst/>
              <a:latin typeface="Bookman Old Style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За геройство на реке Десне?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0000"/>
                  <a:lumOff val="80000"/>
                </a:schemeClr>
              </a:solidFill>
              <a:effectLst/>
              <a:latin typeface="Bookman Old Style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Ты о нас не волнуйся нисколько,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0000"/>
                  <a:lumOff val="80000"/>
                </a:schemeClr>
              </a:solidFill>
              <a:effectLst/>
              <a:latin typeface="Bookman Old Style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На привалах о нас вспоминай.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0000"/>
                  <a:lumOff val="80000"/>
                </a:schemeClr>
              </a:solidFill>
              <a:effectLst/>
              <a:latin typeface="Bookman Old Style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В воскресенье Акимов Колька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0000"/>
                  <a:lumOff val="80000"/>
                </a:schemeClr>
              </a:solidFill>
              <a:effectLst/>
              <a:latin typeface="Bookman Old Style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Починил нам забор и сарай.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0000"/>
                  <a:lumOff val="80000"/>
                </a:schemeClr>
              </a:solidFill>
              <a:effectLst/>
              <a:latin typeface="Bookman Old Style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П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усть свободна уже Украина,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0000"/>
                  <a:lumOff val="80000"/>
                </a:schemeClr>
              </a:solidFill>
              <a:effectLst/>
              <a:latin typeface="Bookman Old Style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Пусть к победе стремиться прямой 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0000"/>
                  <a:lumOff val="80000"/>
                </a:schemeClr>
              </a:solidFill>
              <a:effectLst/>
              <a:latin typeface="Bookman Old Style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Верим мы: ты дойдешь до Берлина,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0000"/>
                  <a:lumOff val="80000"/>
                </a:schemeClr>
              </a:solidFill>
              <a:effectLst/>
              <a:latin typeface="Bookman Old Style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Невредимым вернешься домой.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0000"/>
                  <a:lumOff val="80000"/>
                </a:schemeClr>
              </a:solidFill>
              <a:effectLst/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23528" y="1071546"/>
            <a:ext cx="4319881" cy="5143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 descr="047.jpg"/>
          <p:cNvPicPr>
            <a:picLocks noChangeAspect="1"/>
          </p:cNvPicPr>
          <p:nvPr/>
        </p:nvPicPr>
        <p:blipFill>
          <a:blip r:embed="rId2" cstate="print"/>
          <a:srcRect l="3703" t="3125" r="2846" b="3125"/>
          <a:stretch>
            <a:fillRect/>
          </a:stretch>
        </p:blipFill>
        <p:spPr>
          <a:xfrm>
            <a:off x="5143504" y="285728"/>
            <a:ext cx="3643338" cy="3007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дети войны.jpg"/>
          <p:cNvPicPr>
            <a:picLocks noChangeAspect="1"/>
          </p:cNvPicPr>
          <p:nvPr/>
        </p:nvPicPr>
        <p:blipFill>
          <a:blip r:embed="rId3" cstate="print"/>
          <a:srcRect l="20937" t="8750" r="312" b="-2500"/>
          <a:stretch>
            <a:fillRect/>
          </a:stretch>
        </p:blipFill>
        <p:spPr>
          <a:xfrm>
            <a:off x="5148064" y="3571876"/>
            <a:ext cx="3680155" cy="3286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395536" y="1700808"/>
            <a:ext cx="432048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Дети военных лет познали тяжелую науку - войну. Она звала их в бой. Тысячи детей и подростков совершали в те годы подвиги. В боевую летопись страны навсегда внесены имена сыновей полков и партизанских соединений, маленьких разведчиков и партизан. Много юных героев погибло в борьбе за свободу нашей Родины, у них разные имена, но народ дал им общее - орлята. Орлята - значит отважные, смелые, бесстрашные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5" descr="0_2fc4a_a247d5d6_XL.htm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188640"/>
            <a:ext cx="5040560" cy="64807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Картинка 109 из 24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0"/>
            <a:ext cx="2520280" cy="3062141"/>
          </a:xfrm>
          <a:prstGeom prst="rect">
            <a:avLst/>
          </a:prstGeom>
          <a:noFill/>
        </p:spPr>
      </p:pic>
      <p:pic>
        <p:nvPicPr>
          <p:cNvPr id="51204" name="Picture 4" descr="Картинка 375 из 249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0"/>
            <a:ext cx="2915360" cy="3615655"/>
          </a:xfrm>
          <a:prstGeom prst="rect">
            <a:avLst/>
          </a:prstGeom>
          <a:noFill/>
        </p:spPr>
      </p:pic>
      <p:pic>
        <p:nvPicPr>
          <p:cNvPr id="51206" name="Picture 6" descr="http://im0-tub.yandex.net/i?id=137067698-0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56992"/>
            <a:ext cx="3059832" cy="3501008"/>
          </a:xfrm>
          <a:prstGeom prst="rect">
            <a:avLst/>
          </a:prstGeom>
          <a:noFill/>
        </p:spPr>
      </p:pic>
      <p:pic>
        <p:nvPicPr>
          <p:cNvPr id="51208" name="Picture 8" descr="Картинка 482 из 249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3140968"/>
            <a:ext cx="3203848" cy="3717032"/>
          </a:xfrm>
          <a:prstGeom prst="rect">
            <a:avLst/>
          </a:prstGeom>
          <a:noFill/>
        </p:spPr>
      </p:pic>
      <p:pic>
        <p:nvPicPr>
          <p:cNvPr id="51210" name="Picture 10" descr="Картинка 541 из 249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4288" y="0"/>
            <a:ext cx="1979712" cy="3212976"/>
          </a:xfrm>
          <a:prstGeom prst="rect">
            <a:avLst/>
          </a:prstGeom>
          <a:noFill/>
        </p:spPr>
      </p:pic>
      <p:pic>
        <p:nvPicPr>
          <p:cNvPr id="51212" name="Picture 12" descr="Картинка 626 из 249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87824" y="3473332"/>
            <a:ext cx="2952328" cy="3384668"/>
          </a:xfrm>
          <a:prstGeom prst="rect">
            <a:avLst/>
          </a:prstGeom>
          <a:noFill/>
        </p:spPr>
      </p:pic>
      <p:pic>
        <p:nvPicPr>
          <p:cNvPr id="51218" name="Picture 18" descr="Картинка 637 из 249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979712" cy="3356992"/>
          </a:xfrm>
          <a:prstGeom prst="rect">
            <a:avLst/>
          </a:prstGeom>
          <a:noFill/>
        </p:spPr>
      </p:pic>
      <p:pic>
        <p:nvPicPr>
          <p:cNvPr id="11" name="Picture 16" descr="Картинка 638 из 249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07704" y="2132856"/>
            <a:ext cx="2376264" cy="2376264"/>
          </a:xfrm>
          <a:prstGeom prst="rect">
            <a:avLst/>
          </a:prstGeom>
          <a:noFill/>
        </p:spPr>
      </p:pic>
      <p:pic>
        <p:nvPicPr>
          <p:cNvPr id="10" name="Orlyonok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 cstate="print"/>
          <a:stretch>
            <a:fillRect/>
          </a:stretch>
        </p:blipFill>
        <p:spPr>
          <a:xfrm>
            <a:off x="8271520" y="5985520"/>
            <a:ext cx="872480" cy="87248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259632" y="1844824"/>
            <a:ext cx="697285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Righ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Орлята</a:t>
            </a:r>
            <a:endParaRPr lang="ru-RU" sz="15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37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Картинка 344 из 2491"/>
          <p:cNvPicPr>
            <a:picLocks noChangeAspect="1" noChangeArrowheads="1"/>
          </p:cNvPicPr>
          <p:nvPr/>
        </p:nvPicPr>
        <p:blipFill>
          <a:blip r:embed="rId2" cstate="print"/>
          <a:srcRect t="6951"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4"/>
          <p:cNvSpPr txBox="1">
            <a:spLocks/>
          </p:cNvSpPr>
          <p:nvPr/>
        </p:nvSpPr>
        <p:spPr>
          <a:xfrm>
            <a:off x="4283968" y="1"/>
            <a:ext cx="4860032" cy="6858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ВАЛЯ КОТИК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Когда началась война Валя окончил 5 класс. Семья пыталась уйти из Шепетовки, но немцы отрезали пути. Немцы сожгли дом-музей Николая Островского, устроили возле леса лагерь для военнопленных, превратили школу в конюшню. Подпольная организация не давала немцам жить спокойно. Дети помогали взрослым</a:t>
            </a:r>
            <a:r>
              <a:rPr kumimoji="0" lang="en-US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минировали шоссе, расклеивали листовки. Валя вместе с подпольщиками поджигал нефтебазу, лесосклад, нападал на склад с продовольствие. Валя погиб весной 1944 года. С честью выполнил последнее боевое задание по охране склада с боеприпасами. За мужество, проявленное в партизанских делах Валя Котик награжден медалью «Партизану Отечественной войны </a:t>
            </a:r>
            <a:r>
              <a:rPr kumimoji="0" lang="en-US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II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степени». В 1958 г. ему посмертно присвоено звание Героя Советского Союза.</a:t>
            </a:r>
            <a:endParaRPr kumimoji="0" lang="ru-RU" sz="19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5876" r="5811"/>
          <a:stretch>
            <a:fillRect/>
          </a:stretch>
        </p:blipFill>
        <p:spPr bwMode="auto">
          <a:xfrm>
            <a:off x="0" y="0"/>
            <a:ext cx="421196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139952" y="188640"/>
            <a:ext cx="4643470" cy="619268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Calibri" pitchFamily="34" charset="0"/>
              </a:rPr>
              <a:t>Пионер-герой</a:t>
            </a:r>
            <a:r>
              <a:rPr lang="ru-RU" sz="2000" b="1" dirty="0">
                <a:solidFill>
                  <a:srgbClr val="002060"/>
                </a:solidFill>
                <a:latin typeface="Calibri" pitchFamily="34" charset="0"/>
              </a:rPr>
              <a:t>, партизан, разведчик, самый юный Герой Советского Союза</a:t>
            </a:r>
            <a:r>
              <a:rPr lang="ru-RU" sz="2000" b="1" dirty="0" smtClean="0">
                <a:solidFill>
                  <a:srgbClr val="002060"/>
                </a:solidFill>
                <a:latin typeface="Calibri" pitchFamily="34" charset="0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Calibri" pitchFamily="34" charset="0"/>
              </a:rPr>
              <a:t>Вместе </a:t>
            </a:r>
            <a:r>
              <a:rPr lang="ru-RU" sz="2000" b="1" dirty="0">
                <a:solidFill>
                  <a:srgbClr val="002060"/>
                </a:solidFill>
                <a:latin typeface="Calibri" pitchFamily="34" charset="0"/>
              </a:rPr>
              <a:t>с товарищами подрывал гранатой машину, в которой ехал начальник Шепетовской жандармерии. Став разведчиком у партизан, Валя вывел из строя связь оккупантов со ставкой Гитлера в Варшаве. </a:t>
            </a:r>
            <a:endParaRPr lang="ru-RU" sz="2000" b="1" dirty="0" smtClean="0">
              <a:solidFill>
                <a:srgbClr val="002060"/>
              </a:solidFill>
              <a:latin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Calibri" pitchFamily="34" charset="0"/>
              </a:rPr>
              <a:t>Валя </a:t>
            </a:r>
            <a:r>
              <a:rPr lang="ru-RU" sz="2000" b="1" dirty="0">
                <a:solidFill>
                  <a:srgbClr val="002060"/>
                </a:solidFill>
                <a:latin typeface="Calibri" pitchFamily="34" charset="0"/>
              </a:rPr>
              <a:t>Котик награжден орденом Отечественной войны 1 степени, медалью “Партизану Отечественной войны”. В 1944 году Валя, будучи тяжело </a:t>
            </a:r>
            <a:r>
              <a:rPr lang="ru-RU" b="1" dirty="0">
                <a:solidFill>
                  <a:srgbClr val="002060"/>
                </a:solidFill>
                <a:latin typeface="Bookman Old Style" pitchFamily="18" charset="0"/>
              </a:rPr>
              <a:t>раненым скончался на руках товарищей.</a:t>
            </a:r>
          </a:p>
        </p:txBody>
      </p:sp>
      <p:pic>
        <p:nvPicPr>
          <p:cNvPr id="5" name="Рисунок 4" descr="ValaKotyk.jpg"/>
          <p:cNvPicPr>
            <a:picLocks noChangeAspect="1"/>
          </p:cNvPicPr>
          <p:nvPr/>
        </p:nvPicPr>
        <p:blipFill>
          <a:blip r:embed="rId2" cstate="print"/>
          <a:srcRect l="7672" r="10493" b="3967"/>
          <a:stretch>
            <a:fillRect/>
          </a:stretch>
        </p:blipFill>
        <p:spPr>
          <a:xfrm>
            <a:off x="1214414" y="1357298"/>
            <a:ext cx="2286016" cy="3286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валя котик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32656"/>
            <a:ext cx="3892422" cy="63367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179512" y="4725144"/>
            <a:ext cx="3960440" cy="192882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C00000"/>
                </a:solidFill>
                <a:latin typeface="Bookman Old Style" pitchFamily="18" charset="0"/>
              </a:rPr>
              <a:t>Мы вспомним о </a:t>
            </a:r>
            <a:r>
              <a:rPr lang="ru-RU" sz="1200" b="1" dirty="0" smtClean="0">
                <a:solidFill>
                  <a:srgbClr val="C00000"/>
                </a:solidFill>
                <a:latin typeface="Bookman Old Style" pitchFamily="18" charset="0"/>
              </a:rPr>
              <a:t>боях </a:t>
            </a:r>
            <a:r>
              <a:rPr lang="ru-RU" sz="1200" b="1" dirty="0">
                <a:solidFill>
                  <a:srgbClr val="C00000"/>
                </a:solidFill>
                <a:latin typeface="Bookman Old Style" pitchFamily="18" charset="0"/>
              </a:rPr>
              <a:t>тех давних.</a:t>
            </a:r>
            <a:br>
              <a:rPr lang="ru-RU" sz="1200" b="1" dirty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ru-RU" sz="1200" b="1" dirty="0">
                <a:solidFill>
                  <a:srgbClr val="C00000"/>
                </a:solidFill>
                <a:latin typeface="Bookman Old Style" pitchFamily="18" charset="0"/>
              </a:rPr>
              <a:t>В них совершен был подвиг не один.</a:t>
            </a:r>
            <a:br>
              <a:rPr lang="ru-RU" sz="1200" b="1" dirty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ru-RU" sz="1200" b="1" dirty="0">
                <a:solidFill>
                  <a:srgbClr val="C00000"/>
                </a:solidFill>
                <a:latin typeface="Bookman Old Style" pitchFamily="18" charset="0"/>
              </a:rPr>
              <a:t>Вошёл в семью героев наших славных</a:t>
            </a:r>
            <a:br>
              <a:rPr lang="ru-RU" sz="1200" b="1" dirty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ru-RU" sz="1200" b="1" dirty="0">
                <a:solidFill>
                  <a:srgbClr val="C00000"/>
                </a:solidFill>
                <a:latin typeface="Bookman Old Style" pitchFamily="18" charset="0"/>
              </a:rPr>
              <a:t>Отважный мальчик Котик Валентин</a:t>
            </a:r>
            <a:br>
              <a:rPr lang="ru-RU" sz="1200" b="1" dirty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ru-RU" sz="1200" b="1" dirty="0">
                <a:solidFill>
                  <a:srgbClr val="C00000"/>
                </a:solidFill>
                <a:latin typeface="Bookman Old Style" pitchFamily="18" charset="0"/>
              </a:rPr>
              <a:t>Он, как при жизни, утверждает смело</a:t>
            </a:r>
            <a:br>
              <a:rPr lang="ru-RU" sz="1200" b="1" dirty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ru-RU" sz="1200" b="1" dirty="0">
                <a:solidFill>
                  <a:srgbClr val="C00000"/>
                </a:solidFill>
                <a:latin typeface="Bookman Old Style" pitchFamily="18" charset="0"/>
              </a:rPr>
              <a:t>“Бессмертна молодость, бессмертно наше дело”.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3851920" y="188640"/>
            <a:ext cx="5111750" cy="64683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МУСЯ ПИНКЕНЗОН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начале Великой Отечественной войны Муся со своими родителями эвакуировался из города Бельцы Молдавской ССР на Кубань, в станицу Усть - Лабинскую. Он прекрасно играл на скрипке. Когда в эту станицу пришли фашисты, семья Пинкензон была брошена в тюрьму. Пытки, издевательства, побои не миновали и Мусю. Но все это он перенес стойко. Часто для арестованных Муся играл на скрипке, которую он взял с собой. Семью Муси повели на расстрел. Перед расстрелом немецкий офицер приказал Мусе играть. Он бережно достал свою скрипку и заиграл « Интернационал». Короткой очередью немец убил Мусю, а затем всех остальных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3528392" cy="64553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4252020" y="260648"/>
            <a:ext cx="4712468" cy="63121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>
            <a:normAutofit fontScale="850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МАРАТ КАЗЕЙ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9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</a:t>
            </a:r>
            <a:r>
              <a:rPr kumimoji="0" lang="ru-RU" sz="19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Марат Казей – боец партизанской бригады Герой Советского Союза. Проявил храбрость и отвагу в боях с захватчиками. Однажды Марат выполнял очередное задание, на обратном пути разведчики были окружены фашистами. Когда фашисты подошли совсем близко, Марат поднялся во весь рост и с последней гранатой шагнул навстречу врагу.  Награжден орденом Отечественной войны </a:t>
            </a:r>
            <a:r>
              <a:rPr kumimoji="0" lang="en-US" sz="19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</a:t>
            </a:r>
            <a:r>
              <a:rPr kumimoji="0" lang="ru-RU" sz="19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степени, медалями «За боевые заслуги», «За отвагу».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1" i="1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Возможно бы стал Рафаэлем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А, может, Колумбом планет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Мальчишка в солдатской шинели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Неполных 15 лет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Но злобные тени фашистов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Затмили собой белый свет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 кончилось детство мальчишки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Неполных 15 лет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Фашистские танки все ближе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И, кажется выхода нет.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 встал на пути их мальчишка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Неполных 15 лет.</a:t>
            </a:r>
            <a:endParaRPr kumimoji="0" lang="ru-RU" sz="1800" b="1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3714750" cy="633670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Картинка 42 из 76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476672"/>
            <a:ext cx="4009628" cy="60144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500562" y="476672"/>
            <a:ext cx="4214842" cy="26642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2060"/>
                </a:solidFill>
                <a:latin typeface="Bookman Old Style" pitchFamily="18" charset="0"/>
              </a:rPr>
              <a:t>Марат был разведчиком у партизан. Не было случая, чтобы он не выполнил задание. </a:t>
            </a:r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  <a:t>Он </a:t>
            </a:r>
            <a:r>
              <a:rPr lang="ru-RU" sz="2000" b="1" dirty="0">
                <a:solidFill>
                  <a:srgbClr val="002060"/>
                </a:solidFill>
                <a:latin typeface="Bookman Old Style" pitchFamily="18" charset="0"/>
              </a:rPr>
              <a:t>был награжден медалями “За боевые заслуги” “За отвагу</a:t>
            </a:r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  <a:t>”.</a:t>
            </a:r>
            <a:endParaRPr lang="ru-RU" sz="20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644008" y="3717032"/>
            <a:ext cx="4214842" cy="288032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Навстречу им в своё бессмертье 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</a:b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Он сделал несколько шагов…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</a:b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И грохнул взрыв, и грозным смерчем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</a:b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Смело озлобленных врагов.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Bookman Old Style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/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В. Алексеев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/</a:t>
            </a:r>
          </a:p>
        </p:txBody>
      </p:sp>
      <p:pic>
        <p:nvPicPr>
          <p:cNvPr id="6" name="Рисунок 5" descr="казе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3110" y="404664"/>
            <a:ext cx="3932255" cy="56886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Картинка 127 из 249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60648"/>
            <a:ext cx="7286625" cy="621186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36550" y="2967335"/>
            <a:ext cx="847090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ru-RU" sz="6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Памятник Марату Казею</a:t>
            </a:r>
            <a:endParaRPr lang="ru-RU" sz="60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788024" y="274638"/>
            <a:ext cx="3898776" cy="1143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6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            </a:t>
            </a:r>
            <a:endParaRPr kumimoji="0" lang="ru-RU" sz="546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Содержимое 3"/>
          <p:cNvSpPr txBox="1">
            <a:spLocks/>
          </p:cNvSpPr>
          <p:nvPr/>
        </p:nvSpPr>
        <p:spPr>
          <a:xfrm>
            <a:off x="4499992" y="188640"/>
            <a:ext cx="4430836" cy="64807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ru-RU" sz="1500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ru-RU" sz="15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Партизаном Леня Голиков стал, когда фашисты пришли на его родную землю. Вместе со взрослыми он участвовал в сложных и опасных операциях. 13 августа 1942 года, группа партизан возвращалась в лагерь, выполнив успешно задание. Вдруг на шоссе показался вражеский автомобиль. Не растерявшись, Леня метнул в него гранату. А когда дым от взрыва рассеялся, он увидел убегающего гитлеровского генерала с портфелем под мышкой. Внимательно прицелившись, Леня выстрелил. Фашист упал. Он оказался генералом Вирту. В портфеле были найдены ценные сведения, которые немедленно отправили в Москву. 2 апреля 1944 года юному партизану было присвоено звание Героя Советского Союза. Но Леня уже не знал об этом. 24 января 1943 года он погиб смертью храбрых в неравном бою под селом Острая Лука, Полтавского района, Новгородской области.   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14313" y="188640"/>
            <a:ext cx="4071937" cy="64807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436096" y="548680"/>
            <a:ext cx="259385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Леня Голиков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79512" y="1844824"/>
            <a:ext cx="4357688" cy="13573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2">
                    <a:lumMod val="75000"/>
                  </a:schemeClr>
                </a:solidFill>
                <a:latin typeface="Bookman Old Style" pitchFamily="18" charset="0"/>
              </a:rPr>
              <a:t>Шумела гроза над землею,</a:t>
            </a:r>
            <a:br>
              <a:rPr lang="ru-RU" sz="1600" b="1" dirty="0">
                <a:solidFill>
                  <a:schemeClr val="bg2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sz="1600" b="1" dirty="0">
                <a:solidFill>
                  <a:schemeClr val="bg2">
                    <a:lumMod val="75000"/>
                  </a:schemeClr>
                </a:solidFill>
                <a:latin typeface="Bookman Old Style" pitchFamily="18" charset="0"/>
              </a:rPr>
              <a:t>Мужали мальчишки в бою…</a:t>
            </a:r>
            <a:br>
              <a:rPr lang="ru-RU" sz="1600" b="1" dirty="0">
                <a:solidFill>
                  <a:schemeClr val="bg2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sz="1600" b="1" dirty="0">
                <a:solidFill>
                  <a:schemeClr val="bg2">
                    <a:lumMod val="75000"/>
                  </a:schemeClr>
                </a:solidFill>
                <a:latin typeface="Bookman Old Style" pitchFamily="18" charset="0"/>
              </a:rPr>
              <a:t>Знает народ: пионеры – герои </a:t>
            </a:r>
            <a:br>
              <a:rPr lang="ru-RU" sz="1600" b="1" dirty="0">
                <a:solidFill>
                  <a:schemeClr val="bg2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sz="1600" b="1" dirty="0">
                <a:solidFill>
                  <a:schemeClr val="bg2">
                    <a:lumMod val="75000"/>
                  </a:schemeClr>
                </a:solidFill>
                <a:latin typeface="Bookman Old Style" pitchFamily="18" charset="0"/>
              </a:rPr>
              <a:t>Навечно остались в строю!</a:t>
            </a:r>
          </a:p>
        </p:txBody>
      </p:sp>
      <p:pic>
        <p:nvPicPr>
          <p:cNvPr id="5" name="Рисунок 4" descr="леня голиков 2.jpg"/>
          <p:cNvPicPr>
            <a:picLocks noChangeAspect="1"/>
          </p:cNvPicPr>
          <p:nvPr/>
        </p:nvPicPr>
        <p:blipFill>
          <a:blip r:embed="rId2" cstate="print"/>
          <a:srcRect l="3494" t="9844" r="3920" b="15624"/>
          <a:stretch>
            <a:fillRect/>
          </a:stretch>
        </p:blipFill>
        <p:spPr>
          <a:xfrm>
            <a:off x="4857752" y="260648"/>
            <a:ext cx="4106736" cy="63367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51520" y="260648"/>
            <a:ext cx="4357688" cy="13573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Bookman Old Style" pitchFamily="18" charset="0"/>
              </a:rPr>
              <a:t>Леонид Голиков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– «Герой Советского Союза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1520" y="3789040"/>
            <a:ext cx="4357688" cy="220505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Лёня уничтожил 78 фашистских солдат и офицеров, участвовал в подрыве 27 железнодорожных и 12 шоссейных мостов, 8 автомашин с боеприпасами</a:t>
            </a:r>
            <a:r>
              <a:rPr lang="ru-RU" sz="1600" b="1" dirty="0">
                <a:solidFill>
                  <a:srgbClr val="C00000"/>
                </a:solidFill>
                <a:latin typeface="Bookman Old Style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4" descr="голиков лен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88640"/>
            <a:ext cx="4390778" cy="6669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Скругленный прямоугольник 3"/>
          <p:cNvSpPr/>
          <p:nvPr/>
        </p:nvSpPr>
        <p:spPr>
          <a:xfrm>
            <a:off x="5143504" y="1142984"/>
            <a:ext cx="3748976" cy="48783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</a:rPr>
              <a:t>Всем сердцем в победу грядущую верил,</a:t>
            </a:r>
            <a:br>
              <a:rPr lang="ru-RU" sz="24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</a:rPr>
            </a:br>
            <a:r>
              <a:rPr lang="ru-RU" sz="24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</a:rPr>
              <a:t>В бою он отчаянным был.</a:t>
            </a:r>
            <a:br>
              <a:rPr lang="ru-RU" sz="24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</a:rPr>
            </a:br>
            <a:r>
              <a:rPr lang="ru-RU" sz="24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</a:rPr>
              <a:t>Недаром однажды фашистcкого зверя</a:t>
            </a:r>
            <a:br>
              <a:rPr lang="ru-RU" sz="24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</a:rPr>
            </a:br>
            <a:r>
              <a:rPr lang="ru-RU" sz="24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</a:rPr>
              <a:t>В чинах генеральских подбил.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14612" y="285728"/>
            <a:ext cx="4168146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Bookman Old Style" pitchFamily="18" charset="0"/>
                <a:cs typeface="+mn-cs"/>
              </a:rPr>
              <a:t>Зина Портнова</a:t>
            </a:r>
            <a:endParaRPr lang="ru-RU" sz="28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Bookman Old Style" pitchFamily="18" charset="0"/>
              <a:cs typeface="+mn-cs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572000" y="2857496"/>
            <a:ext cx="4071966" cy="342902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… Её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допрашивал четвёртый день подряд фашистский офицер, увешанный крестами, </a:t>
            </a:r>
            <a:endParaRPr lang="ru-RU" sz="1600" b="1" dirty="0" smtClean="0">
              <a:solidFill>
                <a:schemeClr val="accent2">
                  <a:lumMod val="50000"/>
                </a:schemeClr>
              </a:solidFill>
              <a:latin typeface="Bookman Old Style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Ей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руки за спину выкручивал солдат, её хлестала плеть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Её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гноили в яме. </a:t>
            </a:r>
            <a:endParaRPr lang="ru-RU" sz="1600" b="1" dirty="0" smtClean="0">
              <a:solidFill>
                <a:schemeClr val="accent2">
                  <a:lumMod val="50000"/>
                </a:schemeClr>
              </a:solidFill>
              <a:latin typeface="Bookman Old Style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Угрюмый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офицер сказал, что больше нет терпенья у него, </a:t>
            </a:r>
            <a:endParaRPr lang="ru-RU" sz="1600" b="1" dirty="0" smtClean="0">
              <a:solidFill>
                <a:schemeClr val="accent2">
                  <a:lumMod val="50000"/>
                </a:schemeClr>
              </a:solidFill>
              <a:latin typeface="Bookman Old Style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Что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это лишь начало жестоких мук, каких не видел свет….</a:t>
            </a:r>
          </a:p>
        </p:txBody>
      </p:sp>
      <p:pic>
        <p:nvPicPr>
          <p:cNvPr id="5" name="Рисунок 4" descr="portnova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1142984"/>
            <a:ext cx="3214710" cy="321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портнов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32656"/>
            <a:ext cx="4106736" cy="63367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4357686" y="928670"/>
            <a:ext cx="4357718" cy="185738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  <a:latin typeface="Bookman Old Style" pitchFamily="18" charset="0"/>
              </a:rPr>
              <a:t>«Герой Советского Союза»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2">
                    <a:lumMod val="75000"/>
                  </a:schemeClr>
                </a:solidFill>
                <a:latin typeface="Bookman Old Style" pitchFamily="18" charset="0"/>
              </a:rPr>
              <a:t>ходила в разведку, участвовала в диверсиях, распространяла листовки и сводки Совинформбюро, уничтожила не один десяток фашистов.</a:t>
            </a:r>
            <a:endParaRPr lang="ru-RU" sz="1600" b="1" dirty="0" smtClean="0">
              <a:solidFill>
                <a:schemeClr val="bg2">
                  <a:lumMod val="75000"/>
                </a:schemeClr>
              </a:solidFill>
              <a:latin typeface="Bookman Old Style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solidFill>
                <a:schemeClr val="tx2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ortnova Zi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3967065" cy="62318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4499992" y="917912"/>
            <a:ext cx="4392488" cy="532453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Работая в столовой курсов переподготовки немецких офицеров, по указанию подполья отравила пищу. Во время разбирательств, желая доказать немцам свою непричастность, съела отравленный суп. Чудом осталась жива.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С августа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 1943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года разведчик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 партизанского отряда. В декабре 1943 года, возвращаясь с задания, была схвачена в деревне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 Мостище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. На одном из допросов  схватив со стола пистолет следователя, застрелила его и ещё двух гитлеровцев, пыталась бежать, была схвачена. Замучена и расстреляна в тюрьме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179512" y="0"/>
            <a:ext cx="8786842" cy="6858000"/>
          </a:xfrm>
          <a:prstGeom prst="round2DiagRect">
            <a:avLst/>
          </a:prstGeom>
          <a:gradFill>
            <a:gsLst>
              <a:gs pos="23000">
                <a:srgbClr val="FF0000">
                  <a:alpha val="37000"/>
                </a:srgbClr>
              </a:gs>
              <a:gs pos="41000">
                <a:srgbClr val="FFFF00">
                  <a:alpha val="98000"/>
                </a:srgbClr>
              </a:gs>
              <a:gs pos="100000">
                <a:srgbClr val="00FF00"/>
              </a:gs>
              <a:gs pos="100000">
                <a:srgbClr val="FFFF00"/>
              </a:gs>
              <a:gs pos="100000">
                <a:srgbClr val="FF0000"/>
              </a:gs>
              <a:gs pos="100000">
                <a:srgbClr val="00B0F0"/>
              </a:gs>
            </a:gsLst>
            <a:lin ang="2700000" scaled="1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14348" y="714356"/>
            <a:ext cx="4643470" cy="128588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C00000"/>
                </a:solidFill>
                <a:latin typeface="Bookman Old Style" pitchFamily="18" charset="0"/>
              </a:rPr>
              <a:t>Давно уж бои отгремели,</a:t>
            </a:r>
            <a:br>
              <a:rPr lang="ru-RU" sz="1600" b="1" dirty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ru-RU" sz="1600" b="1" dirty="0">
                <a:solidFill>
                  <a:srgbClr val="C00000"/>
                </a:solidFill>
                <a:latin typeface="Bookman Old Style" pitchFamily="18" charset="0"/>
              </a:rPr>
              <a:t>Но время не вычеркнет нет!</a:t>
            </a:r>
            <a:br>
              <a:rPr lang="ru-RU" sz="1600" b="1" dirty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ru-RU" sz="1600" b="1" dirty="0">
                <a:solidFill>
                  <a:srgbClr val="C00000"/>
                </a:solidFill>
                <a:latin typeface="Bookman Old Style" pitchFamily="18" charset="0"/>
              </a:rPr>
              <a:t>Мальчишку в солдатской шинели</a:t>
            </a:r>
            <a:br>
              <a:rPr lang="ru-RU" sz="1600" b="1" dirty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ru-RU" sz="1600" b="1" dirty="0">
                <a:solidFill>
                  <a:srgbClr val="C00000"/>
                </a:solidFill>
                <a:latin typeface="Bookman Old Style" pitchFamily="18" charset="0"/>
              </a:rPr>
              <a:t>Неполных пятнадцати лет.</a:t>
            </a:r>
          </a:p>
        </p:txBody>
      </p:sp>
      <p:pic>
        <p:nvPicPr>
          <p:cNvPr id="10" name="Рисунок 9" descr="0_37be5_69ddeeeb_orig.ev1rayi0x7cco40cwcg008oc4.ejcuplo1l0oo0sk8c40s8osc4.th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420888"/>
            <a:ext cx="2427373" cy="364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91.9u9sw8gy3h8g88c0s4o8w4og4.ejcuplo1l0oo0sk8c40s8osc4.th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7824" y="2420888"/>
            <a:ext cx="2220204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156489344.jpg"/>
          <p:cNvPicPr>
            <a:picLocks noChangeAspect="1"/>
          </p:cNvPicPr>
          <p:nvPr/>
        </p:nvPicPr>
        <p:blipFill>
          <a:blip r:embed="rId4" cstate="print"/>
          <a:srcRect l="1087" t="24125"/>
          <a:stretch>
            <a:fillRect/>
          </a:stretch>
        </p:blipFill>
        <p:spPr>
          <a:xfrm>
            <a:off x="5220072" y="404664"/>
            <a:ext cx="3506307" cy="5544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5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5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5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Картинка 41 из 249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188640"/>
            <a:ext cx="2664297" cy="3816424"/>
          </a:xfrm>
          <a:prstGeom prst="rect">
            <a:avLst/>
          </a:prstGeom>
          <a:noFill/>
        </p:spPr>
      </p:pic>
      <p:pic>
        <p:nvPicPr>
          <p:cNvPr id="50180" name="Picture 4" descr="Картинка 117 из 24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88640"/>
            <a:ext cx="2628900" cy="3810000"/>
          </a:xfrm>
          <a:prstGeom prst="rect">
            <a:avLst/>
          </a:prstGeom>
          <a:noFill/>
        </p:spPr>
      </p:pic>
      <p:pic>
        <p:nvPicPr>
          <p:cNvPr id="50182" name="Picture 6" descr="Картинка 144 из 249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88640"/>
            <a:ext cx="2774294" cy="3816424"/>
          </a:xfrm>
          <a:prstGeom prst="rect">
            <a:avLst/>
          </a:prstGeom>
          <a:noFill/>
        </p:spPr>
      </p:pic>
      <p:pic>
        <p:nvPicPr>
          <p:cNvPr id="50184" name="Picture 8" descr="Картинка 227 из 249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501008"/>
            <a:ext cx="2517744" cy="3356992"/>
          </a:xfrm>
          <a:prstGeom prst="rect">
            <a:avLst/>
          </a:prstGeom>
          <a:noFill/>
        </p:spPr>
      </p:pic>
      <p:pic>
        <p:nvPicPr>
          <p:cNvPr id="50186" name="Picture 10" descr="Картинка 22 из 249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2561861"/>
            <a:ext cx="6444208" cy="42961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827584" y="1340768"/>
            <a:ext cx="6500858" cy="39290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C00000"/>
                </a:solidFill>
                <a:latin typeface="Bookman Old Style" pitchFamily="18" charset="0"/>
              </a:rPr>
              <a:t>Сколько храбрых сердец молодых</a:t>
            </a:r>
            <a:br>
              <a:rPr lang="ru-RU" b="1" dirty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Bookman Old Style" pitchFamily="18" charset="0"/>
              </a:rPr>
              <a:t>Беззаветно служили </a:t>
            </a:r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>народу!</a:t>
            </a:r>
            <a:r>
              <a:rPr lang="ru-RU" b="1" dirty="0">
                <a:solidFill>
                  <a:srgbClr val="C00000"/>
                </a:solidFill>
                <a:latin typeface="Bookman Old Style" pitchFamily="18" charset="0"/>
              </a:rPr>
              <a:t/>
            </a:r>
            <a:br>
              <a:rPr lang="ru-RU" b="1" dirty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Bookman Old Style" pitchFamily="18" charset="0"/>
              </a:rPr>
              <a:t>Пионеры и тысячи </a:t>
            </a:r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>их,</a:t>
            </a:r>
            <a:r>
              <a:rPr lang="ru-RU" b="1" dirty="0">
                <a:solidFill>
                  <a:srgbClr val="C00000"/>
                </a:solidFill>
                <a:latin typeface="Bookman Old Style" pitchFamily="18" charset="0"/>
              </a:rPr>
              <a:t/>
            </a:r>
            <a:br>
              <a:rPr lang="ru-RU" b="1" dirty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Bookman Old Style" pitchFamily="18" charset="0"/>
              </a:rPr>
              <a:t>Кто погиб за страну и свободу.</a:t>
            </a:r>
            <a:br>
              <a:rPr lang="ru-RU" b="1" dirty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Bookman Old Style" pitchFamily="18" charset="0"/>
              </a:rPr>
              <a:t>Их могилы ты всюду найдешь</a:t>
            </a:r>
            <a:br>
              <a:rPr lang="ru-RU" b="1" dirty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Bookman Old Style" pitchFamily="18" charset="0"/>
              </a:rPr>
              <a:t>На дорогах минувших пожарищ.</a:t>
            </a:r>
            <a:br>
              <a:rPr lang="ru-RU" b="1" dirty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Bookman Old Style" pitchFamily="18" charset="0"/>
              </a:rPr>
              <a:t>Если ты, юный друг, где-то </a:t>
            </a:r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>рядом пройдешь,</a:t>
            </a:r>
            <a:r>
              <a:rPr lang="ru-RU" b="1" dirty="0">
                <a:solidFill>
                  <a:srgbClr val="C00000"/>
                </a:solidFill>
                <a:latin typeface="Bookman Old Style" pitchFamily="18" charset="0"/>
              </a:rPr>
              <a:t/>
            </a:r>
            <a:br>
              <a:rPr lang="ru-RU" b="1" dirty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Bookman Old Style" pitchFamily="18" charset="0"/>
              </a:rPr>
              <a:t>То сними свою шляпу, товарищ!</a:t>
            </a:r>
          </a:p>
        </p:txBody>
      </p:sp>
      <p:pic>
        <p:nvPicPr>
          <p:cNvPr id="4" name="Picture 1" descr="D:\ВЕРА\Новое разное\АНИМАШКИ, СМАЙЛИКИ,КАРТИНКИ\анимашки звезды\1[2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24" y="0"/>
            <a:ext cx="3714776" cy="2714620"/>
          </a:xfrm>
          <a:prstGeom prst="rect">
            <a:avLst/>
          </a:prstGeom>
          <a:noFill/>
        </p:spPr>
      </p:pic>
      <p:pic>
        <p:nvPicPr>
          <p:cNvPr id="5" name="Picture 1" descr="D:\ВЕРА\Новое разное\АНИМАШКИ, СМАЙЛИКИ,КАРТИНКИ\анимашки звезды\1[2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357694"/>
            <a:ext cx="3714776" cy="2714620"/>
          </a:xfrm>
          <a:prstGeom prst="rect">
            <a:avLst/>
          </a:prstGeom>
          <a:noFill/>
        </p:spPr>
      </p:pic>
      <p:pic>
        <p:nvPicPr>
          <p:cNvPr id="7" name="Pesnya_O_Pionerakh_Geroyakh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7956376" y="551723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79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а 20 из 249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kak-ya.ru/images/photos/1782_0575029.jpg"/>
          <p:cNvPicPr>
            <a:picLocks noChangeAspect="1" noChangeArrowheads="1"/>
          </p:cNvPicPr>
          <p:nvPr/>
        </p:nvPicPr>
        <p:blipFill>
          <a:blip r:embed="rId2" cstate="print"/>
          <a:srcRect l="2677" b="4451"/>
          <a:stretch>
            <a:fillRect/>
          </a:stretch>
        </p:blipFill>
        <p:spPr bwMode="auto">
          <a:xfrm>
            <a:off x="-188" y="0"/>
            <a:ext cx="9144188" cy="6858000"/>
          </a:xfrm>
          <a:prstGeom prst="rect">
            <a:avLst/>
          </a:prstGeom>
          <a:noFill/>
        </p:spPr>
      </p:pic>
      <p:pic>
        <p:nvPicPr>
          <p:cNvPr id="2051" name="Picture 3" descr="C:\Documents and Settings\Admin\Мои документы\Марина\фотки\1 001.bmp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 rot="212439">
            <a:off x="6581139" y="1334543"/>
            <a:ext cx="1658571" cy="26522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Picture 2" descr="C:\Documents and Settings\Admin\Мои документы\Марина\фотки\1 004.bmp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 l="74123" t="46628" r="15064" b="26315"/>
          <a:stretch>
            <a:fillRect/>
          </a:stretch>
        </p:blipFill>
        <p:spPr bwMode="auto">
          <a:xfrm rot="21273912">
            <a:off x="613458" y="875934"/>
            <a:ext cx="2021662" cy="24910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2" descr="C:\Documents and Settings\Admin\Мои документы\Марина\фотки\1 004.bmp"/>
          <p:cNvPicPr>
            <a:picLocks noChangeAspect="1" noChangeArrowheads="1"/>
          </p:cNvPicPr>
          <p:nvPr/>
        </p:nvPicPr>
        <p:blipFill>
          <a:blip r:embed="rId5" cstate="print">
            <a:lum contrast="-10000"/>
          </a:blip>
          <a:srcRect/>
          <a:stretch>
            <a:fillRect/>
          </a:stretch>
        </p:blipFill>
        <p:spPr bwMode="auto">
          <a:xfrm>
            <a:off x="2928926" y="1500174"/>
            <a:ext cx="3518021" cy="25939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3" name="Picture 5" descr="C:\Documents and Settings\Admin\Мои документы\Марина\деды\1 001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3143248"/>
            <a:ext cx="2357454" cy="27180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054" name="Picture 6" descr="C:\Documents and Settings\Admin\Мои документы\Марина\деды\1 007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6" y="3786190"/>
            <a:ext cx="1552871" cy="207170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5" name="Picture 7" descr="C:\Documents and Settings\Admin\Мои документы\Марина\деды\1 005.bmp"/>
          <p:cNvPicPr>
            <a:picLocks noChangeAspect="1" noChangeArrowheads="1"/>
          </p:cNvPicPr>
          <p:nvPr/>
        </p:nvPicPr>
        <p:blipFill>
          <a:blip r:embed="rId8" cstate="print">
            <a:lum bright="-20000"/>
          </a:blip>
          <a:srcRect/>
          <a:stretch>
            <a:fillRect/>
          </a:stretch>
        </p:blipFill>
        <p:spPr bwMode="auto">
          <a:xfrm rot="158986">
            <a:off x="4793853" y="3569016"/>
            <a:ext cx="2950044" cy="226936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Прямоугольник 8"/>
          <p:cNvSpPr/>
          <p:nvPr/>
        </p:nvSpPr>
        <p:spPr>
          <a:xfrm>
            <a:off x="1187624" y="1484784"/>
            <a:ext cx="6892080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ru-RU" sz="8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Моя семья </a:t>
            </a:r>
          </a:p>
          <a:p>
            <a:pPr algn="ctr"/>
            <a:r>
              <a:rPr lang="ru-RU" sz="8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в годы войны</a:t>
            </a:r>
            <a:endParaRPr lang="ru-RU" sz="8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0"/>
            <a:ext cx="75724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juravl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7286644" y="5715016"/>
            <a:ext cx="304800" cy="3048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31640" y="4672786"/>
            <a:ext cx="63360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Представить бы их всех посмертно к ордену,</a:t>
            </a:r>
            <a:b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тех, что сказали твердо, как один:</a:t>
            </a:r>
            <a:b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Мы можем жизнь отдать за нашу Родину,</a:t>
            </a:r>
            <a:b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а Родину за жизнь не отдадим!</a:t>
            </a:r>
            <a:b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9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Картинка 164 из 21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473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603036" y="0"/>
            <a:ext cx="5247591" cy="63709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Победа</a:t>
            </a:r>
          </a:p>
          <a:p>
            <a:pPr algn="ctr"/>
            <a:endParaRPr lang="ru-RU" sz="9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96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1945 год</a:t>
            </a:r>
            <a:endParaRPr lang="ru-RU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den_pobed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7236296" y="566124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0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Картинка 26 из 45459"/>
          <p:cNvPicPr>
            <a:picLocks noChangeAspect="1" noChangeArrowheads="1"/>
          </p:cNvPicPr>
          <p:nvPr/>
        </p:nvPicPr>
        <p:blipFill>
          <a:blip r:embed="rId3" cstate="print"/>
          <a:srcRect b="3801"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pic>
        <p:nvPicPr>
          <p:cNvPr id="3" name="Детский_хор_-_Солнечный_круг_(audiopoisk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532440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0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а 164 из 84000"/>
          <p:cNvPicPr>
            <a:picLocks noChangeAspect="1" noChangeArrowheads="1"/>
          </p:cNvPicPr>
          <p:nvPr/>
        </p:nvPicPr>
        <p:blipFill>
          <a:blip r:embed="rId2" cstate="print"/>
          <a:srcRect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Картинка 2 из 249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272129">
            <a:off x="431188" y="307024"/>
            <a:ext cx="2160241" cy="2711586"/>
          </a:xfrm>
          <a:prstGeom prst="rect">
            <a:avLst/>
          </a:prstGeom>
          <a:noFill/>
        </p:spPr>
      </p:pic>
      <p:pic>
        <p:nvPicPr>
          <p:cNvPr id="49156" name="Picture 4" descr="Картинка 4 из 24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60648"/>
            <a:ext cx="2564634" cy="3089920"/>
          </a:xfrm>
          <a:prstGeom prst="rect">
            <a:avLst/>
          </a:prstGeom>
          <a:noFill/>
        </p:spPr>
      </p:pic>
      <p:pic>
        <p:nvPicPr>
          <p:cNvPr id="49160" name="Picture 8" descr="Картинка 101 из 249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16450">
            <a:off x="6335868" y="354617"/>
            <a:ext cx="2395760" cy="3187217"/>
          </a:xfrm>
          <a:prstGeom prst="rect">
            <a:avLst/>
          </a:prstGeom>
          <a:noFill/>
        </p:spPr>
      </p:pic>
      <p:pic>
        <p:nvPicPr>
          <p:cNvPr id="49162" name="Picture 10" descr="Картинка 149 из 249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496107">
            <a:off x="585223" y="2153429"/>
            <a:ext cx="1891319" cy="2420888"/>
          </a:xfrm>
          <a:prstGeom prst="rect">
            <a:avLst/>
          </a:prstGeom>
          <a:noFill/>
        </p:spPr>
      </p:pic>
      <p:pic>
        <p:nvPicPr>
          <p:cNvPr id="49166" name="Picture 14" descr="Картинка 188 из 249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885133">
            <a:off x="6778125" y="2464457"/>
            <a:ext cx="1912635" cy="2276872"/>
          </a:xfrm>
          <a:prstGeom prst="rect">
            <a:avLst/>
          </a:prstGeom>
          <a:noFill/>
        </p:spPr>
      </p:pic>
      <p:pic>
        <p:nvPicPr>
          <p:cNvPr id="9" name="Picture 4" descr="Картинка 34 из 2491"/>
          <p:cNvPicPr>
            <a:picLocks noChangeAspect="1" noChangeArrowheads="1"/>
          </p:cNvPicPr>
          <p:nvPr/>
        </p:nvPicPr>
        <p:blipFill>
          <a:blip r:embed="rId7" cstate="print"/>
          <a:srcRect b="6771"/>
          <a:stretch>
            <a:fillRect/>
          </a:stretch>
        </p:blipFill>
        <p:spPr bwMode="auto">
          <a:xfrm rot="20755437">
            <a:off x="2015407" y="2040988"/>
            <a:ext cx="1897623" cy="2304256"/>
          </a:xfrm>
          <a:prstGeom prst="rect">
            <a:avLst/>
          </a:prstGeom>
          <a:noFill/>
        </p:spPr>
      </p:pic>
      <p:pic>
        <p:nvPicPr>
          <p:cNvPr id="10" name="Picture 12" descr="Картинка 60 из 249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638306">
            <a:off x="5064604" y="1866044"/>
            <a:ext cx="2013892" cy="2403771"/>
          </a:xfrm>
          <a:prstGeom prst="rect">
            <a:avLst/>
          </a:prstGeom>
          <a:noFill/>
        </p:spPr>
      </p:pic>
      <p:pic>
        <p:nvPicPr>
          <p:cNvPr id="11" name="Picture 8" descr="Картинка 12 из 249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9770079">
            <a:off x="996405" y="4295393"/>
            <a:ext cx="1747367" cy="2276700"/>
          </a:xfrm>
          <a:prstGeom prst="rect">
            <a:avLst/>
          </a:prstGeom>
          <a:noFill/>
        </p:spPr>
      </p:pic>
      <p:pic>
        <p:nvPicPr>
          <p:cNvPr id="12" name="Picture 6" descr="Картинка 7 из 249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746760">
            <a:off x="6690209" y="4069099"/>
            <a:ext cx="1979713" cy="2462882"/>
          </a:xfrm>
          <a:prstGeom prst="rect">
            <a:avLst/>
          </a:prstGeom>
          <a:noFill/>
        </p:spPr>
      </p:pic>
      <p:pic>
        <p:nvPicPr>
          <p:cNvPr id="13" name="Picture 12" descr="Картинка 156 из 2491"/>
          <p:cNvPicPr>
            <a:picLocks noChangeAspect="1" noChangeArrowheads="1"/>
          </p:cNvPicPr>
          <p:nvPr/>
        </p:nvPicPr>
        <p:blipFill>
          <a:blip r:embed="rId11" cstate="print"/>
          <a:srcRect l="11025" t="16581" r="10226" b="14907"/>
          <a:stretch>
            <a:fillRect/>
          </a:stretch>
        </p:blipFill>
        <p:spPr bwMode="auto">
          <a:xfrm>
            <a:off x="3563888" y="3573016"/>
            <a:ext cx="2607186" cy="3024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а 66 из 840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971600" y="548680"/>
            <a:ext cx="7344816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ru-RU" sz="9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Страница первая</a:t>
            </a:r>
          </a:p>
          <a:p>
            <a:pPr algn="ctr"/>
            <a:r>
              <a:rPr lang="ru-RU" sz="9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«Война»</a:t>
            </a:r>
            <a:endParaRPr lang="ru-RU" sz="9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" name="saintwar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316416" y="623731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9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kak-ya.ru/images/photos/1782_10001214_thum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60648"/>
            <a:ext cx="4405325" cy="6407745"/>
          </a:xfrm>
          <a:prstGeom prst="rect">
            <a:avLst/>
          </a:prstGeom>
          <a:noFill/>
        </p:spPr>
      </p:pic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5580112" y="1429327"/>
            <a:ext cx="3312368" cy="193899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</a:rPr>
              <a:t>Война 1941-1945 годов была самой жестокой, самой кровопролитной войной, из всех войн, которые  только знало человечество.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55776" y="1052736"/>
            <a:ext cx="350288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Война</a:t>
            </a:r>
            <a:endParaRPr lang="ru-RU" sz="9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4" descr="Картинка 1 из 21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0"/>
            <a:ext cx="4929190" cy="4024290"/>
          </a:xfrm>
          <a:prstGeom prst="rect">
            <a:avLst/>
          </a:prstGeom>
          <a:noFill/>
        </p:spPr>
      </p:pic>
      <p:pic>
        <p:nvPicPr>
          <p:cNvPr id="6" name="Picture 6" descr="Картинка 4 из 213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4500562" cy="3700441"/>
          </a:xfrm>
          <a:prstGeom prst="rect">
            <a:avLst/>
          </a:prstGeom>
          <a:noFill/>
        </p:spPr>
      </p:pic>
      <p:pic>
        <p:nvPicPr>
          <p:cNvPr id="7" name="Picture 8" descr="Картинка 16 из 213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6315" y="3286124"/>
            <a:ext cx="4357686" cy="3571876"/>
          </a:xfrm>
          <a:prstGeom prst="rect">
            <a:avLst/>
          </a:prstGeom>
          <a:noFill/>
        </p:spPr>
      </p:pic>
      <p:pic>
        <p:nvPicPr>
          <p:cNvPr id="8" name="Picture 10" descr="Картинка 10 из 213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3714752"/>
            <a:ext cx="4786314" cy="3143248"/>
          </a:xfrm>
          <a:prstGeom prst="rect">
            <a:avLst/>
          </a:prstGeom>
          <a:noFill/>
        </p:spPr>
      </p:pic>
      <p:pic>
        <p:nvPicPr>
          <p:cNvPr id="9" name="Picture 12" descr="http://img0.liveinternet.ru/images/attach/b/2/24/393/24393496_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57488" y="2214554"/>
            <a:ext cx="4242938" cy="300036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42844" y="1628801"/>
            <a:ext cx="612732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sz="5400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sz="5400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sz="5400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sz="5400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12" name="voenne_pesni_-_esli_zavtra_voin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 cstate="print"/>
          <a:stretch>
            <a:fillRect/>
          </a:stretch>
        </p:blipFill>
        <p:spPr>
          <a:xfrm>
            <a:off x="4932040" y="386104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1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152745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000363" y="0"/>
            <a:ext cx="3786214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00306"/>
            <a:ext cx="3000364" cy="253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0"/>
            <a:ext cx="2571736" cy="32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 cstate="print"/>
          <a:srcRect t="9677" b="6451"/>
          <a:stretch>
            <a:fillRect/>
          </a:stretch>
        </p:blipFill>
        <p:spPr bwMode="auto">
          <a:xfrm>
            <a:off x="2928926" y="2571744"/>
            <a:ext cx="3667124" cy="2306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7" cstate="print"/>
          <a:srcRect t="8620" b="6896"/>
          <a:stretch>
            <a:fillRect/>
          </a:stretch>
        </p:blipFill>
        <p:spPr bwMode="auto">
          <a:xfrm>
            <a:off x="5929322" y="4821099"/>
            <a:ext cx="3214678" cy="2036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533900"/>
            <a:ext cx="3095625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71802" y="4786323"/>
            <a:ext cx="2861044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72259" y="3143248"/>
            <a:ext cx="2571741" cy="192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1000100" y="2571744"/>
            <a:ext cx="734566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Дети и война</a:t>
            </a:r>
            <a:endParaRPr lang="ru-RU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6" descr="i201884647_33010_3.jpg"/>
          <p:cNvPicPr>
            <a:picLocks noChangeAspect="1"/>
          </p:cNvPicPr>
          <p:nvPr/>
        </p:nvPicPr>
        <p:blipFill>
          <a:blip r:embed="rId2" cstate="print"/>
          <a:srcRect b="18402"/>
          <a:stretch>
            <a:fillRect/>
          </a:stretch>
        </p:blipFill>
        <p:spPr>
          <a:xfrm>
            <a:off x="251520" y="0"/>
            <a:ext cx="8693617" cy="6525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04869" y="764704"/>
            <a:ext cx="883248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   В это тяжелое время все,  от мала до велика встали на защиту</a:t>
            </a:r>
          </a:p>
          <a:p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своей Родины. Тяжелые испытания принесла война детям. </a:t>
            </a:r>
          </a:p>
          <a:p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В тылу или на фронтах войны бессмертный героизм и мужество</a:t>
            </a:r>
          </a:p>
          <a:p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проявляли тысячи ребят.</a:t>
            </a:r>
          </a:p>
          <a:p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   Многие из них не пощадили жизни для победы.</a:t>
            </a:r>
            <a:endParaRPr lang="ru-RU" sz="2400" b="1" dirty="0">
              <a:ln w="50800"/>
              <a:solidFill>
                <a:schemeClr val="bg1">
                  <a:shade val="5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652</TotalTime>
  <Words>1100</Words>
  <Application>Microsoft Office PowerPoint</Application>
  <PresentationFormat>Экран (4:3)</PresentationFormat>
  <Paragraphs>85</Paragraphs>
  <Slides>34</Slides>
  <Notes>0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1_Тема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67</cp:revision>
  <dcterms:created xsi:type="dcterms:W3CDTF">2011-02-07T20:31:20Z</dcterms:created>
  <dcterms:modified xsi:type="dcterms:W3CDTF">2011-02-20T15:46:45Z</dcterms:modified>
</cp:coreProperties>
</file>