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xlsx" ContentType="application/vnd.openxmlformats-officedocument.spreadsheetml.sheet"/>
  <Default Extension="emf" ContentType="image/x-emf"/>
  <Default Extension="rels" ContentType="application/vnd.openxmlformats-package.relationships+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76"/>
    <p:restoredTop sz="50000"/>
  </p:normalViewPr>
  <p:slideViewPr>
    <p:cSldViewPr snapToGrid="0" snapToObjects="1">
      <p:cViewPr>
        <p:scale>
          <a:sx n="51" d="100"/>
          <a:sy n="51" d="100"/>
        </p:scale>
        <p:origin x="8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Удовлетворенность учащихся, %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3">
                      <a:shade val="58000"/>
                      <a:lumMod val="60000"/>
                      <a:lumOff val="40000"/>
                    </a:schemeClr>
                  </a:gs>
                  <a:gs pos="0">
                    <a:schemeClr val="accent3">
                      <a:shade val="58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3">
                      <a:shade val="86000"/>
                      <a:lumMod val="60000"/>
                      <a:lumOff val="40000"/>
                    </a:schemeClr>
                  </a:gs>
                  <a:gs pos="0">
                    <a:schemeClr val="accent3">
                      <a:shade val="86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tint val="86000"/>
                      <a:lumMod val="60000"/>
                      <a:lumOff val="40000"/>
                    </a:schemeClr>
                  </a:gs>
                  <a:gs pos="0">
                    <a:schemeClr val="accent3">
                      <a:tint val="86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3">
                      <a:tint val="58000"/>
                      <a:lumMod val="60000"/>
                      <a:lumOff val="40000"/>
                    </a:schemeClr>
                  </a:gs>
                  <a:gs pos="0">
                    <a:schemeClr val="accent3">
                      <a:tint val="58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100000">
                    <a:schemeClr val="accent3">
                      <a:tint val="30000"/>
                      <a:lumMod val="60000"/>
                      <a:lumOff val="40000"/>
                    </a:schemeClr>
                  </a:gs>
                  <a:gs pos="0">
                    <a:schemeClr val="accent3">
                      <a:tint val="3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54807374930406"/>
                  <c:y val="-0.2125113561855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142627057981"/>
                      <c:h val="0.13608402100525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0979157718921498"/>
                  <c:y val="0.25541180570733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2"/>
                <c:pt idx="0">
                  <c:v>Нравится математика</c:v>
                </c:pt>
                <c:pt idx="1">
                  <c:v>Не нравится математика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70.0</c:v>
                </c:pt>
                <c:pt idx="1">
                  <c:v>30.0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dk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Знания отличные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8 класс</c:v>
                </c:pt>
                <c:pt idx="2">
                  <c:v>7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12.0</c:v>
                </c:pt>
                <c:pt idx="1">
                  <c:v>18.0</c:v>
                </c:pt>
                <c:pt idx="2">
                  <c:v>14.0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Знания хорошие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8 класс</c:v>
                </c:pt>
                <c:pt idx="2">
                  <c:v>7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40.0</c:v>
                </c:pt>
                <c:pt idx="1">
                  <c:v>38.0</c:v>
                </c:pt>
                <c:pt idx="2">
                  <c:v>30.0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Знания удовлетворительные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8 класс</c:v>
                </c:pt>
                <c:pt idx="2">
                  <c:v>7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43.0</c:v>
                </c:pt>
                <c:pt idx="1">
                  <c:v>32.0</c:v>
                </c:pt>
                <c:pt idx="2">
                  <c:v>46.0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Знания неудовлетворительные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9 класс</c:v>
                </c:pt>
                <c:pt idx="1">
                  <c:v>8 класс</c:v>
                </c:pt>
                <c:pt idx="2">
                  <c:v>7 класс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5.0</c:v>
                </c:pt>
                <c:pt idx="1">
                  <c:v>12.0</c:v>
                </c:pt>
                <c:pt idx="2">
                  <c:v>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-2076366256"/>
        <c:axId val="-2091775376"/>
        <c:axId val="0"/>
      </c:bar3DChart>
      <c:catAx>
        <c:axId val="-207636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91775376"/>
        <c:crosses val="autoZero"/>
        <c:auto val="1"/>
        <c:lblAlgn val="ctr"/>
        <c:lblOffset val="100"/>
        <c:noMultiLvlLbl val="0"/>
      </c:catAx>
      <c:valAx>
        <c:axId val="-209177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7636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Читают исторические сведения о развитии математики по собственной инициативе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Лист1!$A$2:$A$5</c:f>
              <c:strCache>
                <c:ptCount val="1"/>
                <c:pt idx="0">
                  <c:v>Учащиеся 7-9 классов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Недостаток времени для чтения этого материала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Лист1!$A$2:$A$5</c:f>
              <c:strCache>
                <c:ptCount val="1"/>
                <c:pt idx="0">
                  <c:v>Учащиеся 7-9 классов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23.0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Любят слушать рассказ учителя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cat>
            <c:strRef>
              <c:f>Лист1!$A$2:$A$5</c:f>
              <c:strCache>
                <c:ptCount val="1"/>
                <c:pt idx="0">
                  <c:v>Учащиеся 7-9 классов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-2073058736"/>
        <c:axId val="-2073092384"/>
        <c:axId val="0"/>
      </c:bar3DChart>
      <c:catAx>
        <c:axId val="-207305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73092384"/>
        <c:crosses val="autoZero"/>
        <c:auto val="1"/>
        <c:lblAlgn val="ctr"/>
        <c:lblOffset val="100"/>
        <c:noMultiLvlLbl val="0"/>
      </c:catAx>
      <c:valAx>
        <c:axId val="-207309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7305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EE6933-449B-5943-AA3A-B4383859EBB6}" type="doc">
      <dgm:prSet loTypeId="urn:microsoft.com/office/officeart/2005/8/layout/hList3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5077726-23BA-DD45-AF41-A489D5E2A329}">
      <dgm:prSet phldrT="[Текст]" custT="1"/>
      <dgm:spPr/>
      <dgm:t>
        <a:bodyPr/>
        <a:lstStyle/>
        <a:p>
          <a:r>
            <a:rPr lang="ru-RU" sz="2800" dirty="0" smtClean="0"/>
            <a:t>Различают</a:t>
          </a:r>
          <a:r>
            <a:rPr lang="ru-RU" sz="2400" dirty="0" smtClean="0"/>
            <a:t>:</a:t>
          </a:r>
          <a:endParaRPr lang="ru-RU" sz="2400" dirty="0"/>
        </a:p>
      </dgm:t>
    </dgm:pt>
    <dgm:pt modelId="{D48C0312-4746-0D4B-B5FF-8F3DB5D49790}" type="parTrans" cxnId="{6C4C919B-0205-474C-A725-37205D37F465}">
      <dgm:prSet/>
      <dgm:spPr/>
      <dgm:t>
        <a:bodyPr/>
        <a:lstStyle/>
        <a:p>
          <a:endParaRPr lang="ru-RU" sz="2400"/>
        </a:p>
      </dgm:t>
    </dgm:pt>
    <dgm:pt modelId="{A5CAD070-755B-084E-B7FB-9D83E7EE81D9}" type="sibTrans" cxnId="{6C4C919B-0205-474C-A725-37205D37F465}">
      <dgm:prSet/>
      <dgm:spPr/>
      <dgm:t>
        <a:bodyPr/>
        <a:lstStyle/>
        <a:p>
          <a:endParaRPr lang="ru-RU" sz="2400"/>
        </a:p>
      </dgm:t>
    </dgm:pt>
    <dgm:pt modelId="{33A17738-4CF4-4E46-8FBE-68F5C25317DA}">
      <dgm:prSet phldrT="[Текст]" custT="1"/>
      <dgm:spPr/>
      <dgm:t>
        <a:bodyPr/>
        <a:lstStyle/>
        <a:p>
          <a:r>
            <a:rPr lang="ru-RU" sz="2400" dirty="0" smtClean="0"/>
            <a:t>случай предварительного планирования объема выборки;  </a:t>
          </a:r>
          <a:endParaRPr lang="ru-RU" sz="2400" dirty="0"/>
        </a:p>
      </dgm:t>
    </dgm:pt>
    <dgm:pt modelId="{37830235-6069-6F4C-9E4C-87FED60D4B80}" type="parTrans" cxnId="{D687B78F-E574-7F47-B5B0-A22E0D1E183A}">
      <dgm:prSet/>
      <dgm:spPr/>
      <dgm:t>
        <a:bodyPr/>
        <a:lstStyle/>
        <a:p>
          <a:endParaRPr lang="ru-RU" sz="2400"/>
        </a:p>
      </dgm:t>
    </dgm:pt>
    <dgm:pt modelId="{5A1CCFB8-B695-6A45-AD3A-74255011330D}" type="sibTrans" cxnId="{D687B78F-E574-7F47-B5B0-A22E0D1E183A}">
      <dgm:prSet/>
      <dgm:spPr/>
      <dgm:t>
        <a:bodyPr/>
        <a:lstStyle/>
        <a:p>
          <a:endParaRPr lang="ru-RU" sz="2400"/>
        </a:p>
      </dgm:t>
    </dgm:pt>
    <dgm:pt modelId="{DF9451DA-37B5-9B42-A206-136CB5EE3FB7}">
      <dgm:prSet phldrT="[Текст]" custT="1"/>
      <dgm:spPr/>
      <dgm:t>
        <a:bodyPr/>
        <a:lstStyle/>
        <a:p>
          <a:r>
            <a:rPr lang="ru-RU" sz="2400" dirty="0" smtClean="0"/>
            <a:t>случай последовательного анализа, когда необходимый объем выборки выясняется в процессе эксперимента.</a:t>
          </a:r>
          <a:endParaRPr lang="ru-RU" sz="2400" dirty="0"/>
        </a:p>
      </dgm:t>
    </dgm:pt>
    <dgm:pt modelId="{8097BF13-6D83-054A-89D5-3422C94A21F2}" type="parTrans" cxnId="{2E07B58B-3868-604A-9008-C3F83A62A9B0}">
      <dgm:prSet/>
      <dgm:spPr/>
      <dgm:t>
        <a:bodyPr/>
        <a:lstStyle/>
        <a:p>
          <a:endParaRPr lang="ru-RU" sz="2400"/>
        </a:p>
      </dgm:t>
    </dgm:pt>
    <dgm:pt modelId="{4D9090F4-7065-BF48-AB37-87003C5ADA7B}" type="sibTrans" cxnId="{2E07B58B-3868-604A-9008-C3F83A62A9B0}">
      <dgm:prSet/>
      <dgm:spPr/>
      <dgm:t>
        <a:bodyPr/>
        <a:lstStyle/>
        <a:p>
          <a:endParaRPr lang="ru-RU" sz="2400"/>
        </a:p>
      </dgm:t>
    </dgm:pt>
    <dgm:pt modelId="{D7EDA69F-3317-1847-883D-0A1C45C42962}" type="pres">
      <dgm:prSet presAssocID="{46EE6933-449B-5943-AA3A-B4383859EBB6}" presName="composite" presStyleCnt="0">
        <dgm:presLayoutVars>
          <dgm:chMax val="1"/>
          <dgm:dir/>
          <dgm:resizeHandles val="exact"/>
        </dgm:presLayoutVars>
      </dgm:prSet>
      <dgm:spPr/>
    </dgm:pt>
    <dgm:pt modelId="{3AA8256B-EB92-784F-8E5F-3299C405F0D9}" type="pres">
      <dgm:prSet presAssocID="{B5077726-23BA-DD45-AF41-A489D5E2A329}" presName="roof" presStyleLbl="dkBgShp" presStyleIdx="0" presStyleCnt="2" custLinFactNeighborY="-6882"/>
      <dgm:spPr/>
    </dgm:pt>
    <dgm:pt modelId="{C1FC2AD3-D43E-6346-9205-D3CC09FA3CA8}" type="pres">
      <dgm:prSet presAssocID="{B5077726-23BA-DD45-AF41-A489D5E2A329}" presName="pillars" presStyleCnt="0"/>
      <dgm:spPr/>
    </dgm:pt>
    <dgm:pt modelId="{894C542E-8343-BC45-84C2-542CDA614E86}" type="pres">
      <dgm:prSet presAssocID="{B5077726-23BA-DD45-AF41-A489D5E2A329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35524-544B-2D4C-9D8C-6C4BEF14EE25}" type="pres">
      <dgm:prSet presAssocID="{DF9451DA-37B5-9B42-A206-136CB5EE3FB7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B9C1E5-A33A-B548-8C26-F1FF6C2EEA34}" type="pres">
      <dgm:prSet presAssocID="{B5077726-23BA-DD45-AF41-A489D5E2A329}" presName="base" presStyleLbl="dkBgShp" presStyleIdx="1" presStyleCnt="2"/>
      <dgm:spPr/>
    </dgm:pt>
  </dgm:ptLst>
  <dgm:cxnLst>
    <dgm:cxn modelId="{6C4C919B-0205-474C-A725-37205D37F465}" srcId="{46EE6933-449B-5943-AA3A-B4383859EBB6}" destId="{B5077726-23BA-DD45-AF41-A489D5E2A329}" srcOrd="0" destOrd="0" parTransId="{D48C0312-4746-0D4B-B5FF-8F3DB5D49790}" sibTransId="{A5CAD070-755B-084E-B7FB-9D83E7EE81D9}"/>
    <dgm:cxn modelId="{2E07B58B-3868-604A-9008-C3F83A62A9B0}" srcId="{B5077726-23BA-DD45-AF41-A489D5E2A329}" destId="{DF9451DA-37B5-9B42-A206-136CB5EE3FB7}" srcOrd="1" destOrd="0" parTransId="{8097BF13-6D83-054A-89D5-3422C94A21F2}" sibTransId="{4D9090F4-7065-BF48-AB37-87003C5ADA7B}"/>
    <dgm:cxn modelId="{3684D915-8142-834A-ACEE-8917CB232382}" type="presOf" srcId="{33A17738-4CF4-4E46-8FBE-68F5C25317DA}" destId="{894C542E-8343-BC45-84C2-542CDA614E86}" srcOrd="0" destOrd="0" presId="urn:microsoft.com/office/officeart/2005/8/layout/hList3"/>
    <dgm:cxn modelId="{D687B78F-E574-7F47-B5B0-A22E0D1E183A}" srcId="{B5077726-23BA-DD45-AF41-A489D5E2A329}" destId="{33A17738-4CF4-4E46-8FBE-68F5C25317DA}" srcOrd="0" destOrd="0" parTransId="{37830235-6069-6F4C-9E4C-87FED60D4B80}" sibTransId="{5A1CCFB8-B695-6A45-AD3A-74255011330D}"/>
    <dgm:cxn modelId="{A8D7D10E-3C67-4E43-9DDB-AF0AD1E27F3A}" type="presOf" srcId="{B5077726-23BA-DD45-AF41-A489D5E2A329}" destId="{3AA8256B-EB92-784F-8E5F-3299C405F0D9}" srcOrd="0" destOrd="0" presId="urn:microsoft.com/office/officeart/2005/8/layout/hList3"/>
    <dgm:cxn modelId="{848CEF09-435F-0043-8B8A-299175BA68E5}" type="presOf" srcId="{46EE6933-449B-5943-AA3A-B4383859EBB6}" destId="{D7EDA69F-3317-1847-883D-0A1C45C42962}" srcOrd="0" destOrd="0" presId="urn:microsoft.com/office/officeart/2005/8/layout/hList3"/>
    <dgm:cxn modelId="{53975166-EFE0-BF48-B64C-D716D8A5D3A4}" type="presOf" srcId="{DF9451DA-37B5-9B42-A206-136CB5EE3FB7}" destId="{19D35524-544B-2D4C-9D8C-6C4BEF14EE25}" srcOrd="0" destOrd="0" presId="urn:microsoft.com/office/officeart/2005/8/layout/hList3"/>
    <dgm:cxn modelId="{077FF558-0536-EA41-B1B7-F63F81947770}" type="presParOf" srcId="{D7EDA69F-3317-1847-883D-0A1C45C42962}" destId="{3AA8256B-EB92-784F-8E5F-3299C405F0D9}" srcOrd="0" destOrd="0" presId="urn:microsoft.com/office/officeart/2005/8/layout/hList3"/>
    <dgm:cxn modelId="{CA5833A2-96F2-9D48-98D1-4A07F70C9A4E}" type="presParOf" srcId="{D7EDA69F-3317-1847-883D-0A1C45C42962}" destId="{C1FC2AD3-D43E-6346-9205-D3CC09FA3CA8}" srcOrd="1" destOrd="0" presId="urn:microsoft.com/office/officeart/2005/8/layout/hList3"/>
    <dgm:cxn modelId="{177F4C97-8697-1B41-A872-8A1ECF84E3F0}" type="presParOf" srcId="{C1FC2AD3-D43E-6346-9205-D3CC09FA3CA8}" destId="{894C542E-8343-BC45-84C2-542CDA614E86}" srcOrd="0" destOrd="0" presId="urn:microsoft.com/office/officeart/2005/8/layout/hList3"/>
    <dgm:cxn modelId="{8D6B8751-8B19-5043-8A60-ADD7738B89E1}" type="presParOf" srcId="{C1FC2AD3-D43E-6346-9205-D3CC09FA3CA8}" destId="{19D35524-544B-2D4C-9D8C-6C4BEF14EE25}" srcOrd="1" destOrd="0" presId="urn:microsoft.com/office/officeart/2005/8/layout/hList3"/>
    <dgm:cxn modelId="{ECF4B72A-6BE8-7342-9A49-2F401369638B}" type="presParOf" srcId="{D7EDA69F-3317-1847-883D-0A1C45C42962}" destId="{08B9C1E5-A33A-B548-8C26-F1FF6C2EEA3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8256B-EB92-784F-8E5F-3299C405F0D9}">
      <dsp:nvSpPr>
        <dsp:cNvPr id="0" name=""/>
        <dsp:cNvSpPr/>
      </dsp:nvSpPr>
      <dsp:spPr>
        <a:xfrm>
          <a:off x="0" y="0"/>
          <a:ext cx="11150600" cy="1249680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Различают</a:t>
          </a:r>
          <a:r>
            <a:rPr lang="ru-RU" sz="2400" kern="1200" dirty="0" smtClean="0"/>
            <a:t>:</a:t>
          </a:r>
          <a:endParaRPr lang="ru-RU" sz="2400" kern="1200" dirty="0"/>
        </a:p>
      </dsp:txBody>
      <dsp:txXfrm>
        <a:off x="0" y="0"/>
        <a:ext cx="11150600" cy="1249680"/>
      </dsp:txXfrm>
    </dsp:sp>
    <dsp:sp modelId="{894C542E-8343-BC45-84C2-542CDA614E86}">
      <dsp:nvSpPr>
        <dsp:cNvPr id="0" name=""/>
        <dsp:cNvSpPr/>
      </dsp:nvSpPr>
      <dsp:spPr>
        <a:xfrm>
          <a:off x="0" y="1249680"/>
          <a:ext cx="5575299" cy="262432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случай предварительного планирования объема выборки;  </a:t>
          </a:r>
          <a:endParaRPr lang="ru-RU" sz="2400" kern="1200" dirty="0"/>
        </a:p>
      </dsp:txBody>
      <dsp:txXfrm>
        <a:off x="0" y="1249680"/>
        <a:ext cx="5575299" cy="2624328"/>
      </dsp:txXfrm>
    </dsp:sp>
    <dsp:sp modelId="{19D35524-544B-2D4C-9D8C-6C4BEF14EE25}">
      <dsp:nvSpPr>
        <dsp:cNvPr id="0" name=""/>
        <dsp:cNvSpPr/>
      </dsp:nvSpPr>
      <dsp:spPr>
        <a:xfrm>
          <a:off x="5575300" y="1249680"/>
          <a:ext cx="5575299" cy="2624328"/>
        </a:xfrm>
        <a:prstGeom prst="rect">
          <a:avLst/>
        </a:prstGeom>
        <a:gradFill rotWithShape="0">
          <a:gsLst>
            <a:gs pos="0">
              <a:schemeClr val="accent3">
                <a:hueOff val="-1234064"/>
                <a:satOff val="-21671"/>
                <a:lumOff val="-392"/>
                <a:alphaOff val="0"/>
                <a:satMod val="100000"/>
                <a:lumMod val="100000"/>
              </a:schemeClr>
            </a:gs>
            <a:gs pos="50000">
              <a:schemeClr val="accent3">
                <a:hueOff val="-1234064"/>
                <a:satOff val="-21671"/>
                <a:lumOff val="-392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-1234064"/>
                <a:satOff val="-21671"/>
                <a:lumOff val="-392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случай последовательного анализа, когда необходимый объем выборки выясняется в процессе эксперимента.</a:t>
          </a:r>
          <a:endParaRPr lang="ru-RU" sz="2400" kern="1200" dirty="0"/>
        </a:p>
      </dsp:txBody>
      <dsp:txXfrm>
        <a:off x="5575300" y="1249680"/>
        <a:ext cx="5575299" cy="2624328"/>
      </dsp:txXfrm>
    </dsp:sp>
    <dsp:sp modelId="{08B9C1E5-A33A-B548-8C26-F1FF6C2EEA34}">
      <dsp:nvSpPr>
        <dsp:cNvPr id="0" name=""/>
        <dsp:cNvSpPr/>
      </dsp:nvSpPr>
      <dsp:spPr>
        <a:xfrm>
          <a:off x="0" y="3874008"/>
          <a:ext cx="11150600" cy="291592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3C7C7-2DEF-3F49-AEB6-D7DA4220F1BC}" type="datetimeFigureOut">
              <a:rPr lang="ru-RU" smtClean="0"/>
              <a:t>13.09.19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4BDD6-4779-F34D-AD94-F751A9F0F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4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7074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98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63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6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182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530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603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59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957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05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4BDD6-4779-F34D-AD94-F751A9F0F8F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42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tiff"/><Relationship Id="rId5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/>
              <a:t>ФОРМИРОВАНИЕ ПРОЕКТНЫХ НАВЫКОВ МЕТОДАМИ МАТЕМАТИЧЕСКОЙ СТАТИСТИКИ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2100" y="4242816"/>
            <a:ext cx="9070848" cy="1572768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Выполнила</a:t>
            </a:r>
          </a:p>
          <a:p>
            <a:pPr algn="r"/>
            <a:r>
              <a:rPr lang="ru-RU" dirty="0" smtClean="0"/>
              <a:t>Калиниченко </a:t>
            </a:r>
            <a:r>
              <a:rPr lang="ru-RU" dirty="0" smtClean="0"/>
              <a:t>Е.В</a:t>
            </a:r>
            <a:r>
              <a:rPr lang="ru-RU" dirty="0" smtClean="0"/>
              <a:t>.</a:t>
            </a:r>
          </a:p>
          <a:p>
            <a:pPr algn="r"/>
            <a:r>
              <a:rPr lang="ru-RU" dirty="0" smtClean="0"/>
              <a:t>Учитель математики, </a:t>
            </a:r>
            <a:r>
              <a:rPr lang="ru-RU" dirty="0" err="1" smtClean="0"/>
              <a:t>к.э.н</a:t>
            </a:r>
            <a:r>
              <a:rPr lang="ru-RU" dirty="0" smtClean="0"/>
              <a:t> </a:t>
            </a:r>
          </a:p>
          <a:p>
            <a:pPr algn="r"/>
            <a:r>
              <a:rPr lang="ru-RU" dirty="0"/>
              <a:t>МБОУ СОШ №10 им. </a:t>
            </a:r>
            <a:r>
              <a:rPr lang="ru-RU" dirty="0" err="1"/>
              <a:t>Б.Ф.Сафонова</a:t>
            </a:r>
            <a:endParaRPr lang="ru-RU" dirty="0"/>
          </a:p>
          <a:p>
            <a:pPr algn="r"/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585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15594"/>
            <a:ext cx="10058400" cy="158752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Анализ некоторых проблем изучения </a:t>
            </a:r>
            <a:r>
              <a:rPr lang="ru-RU" sz="2800" b="1" dirty="0" smtClean="0"/>
              <a:t>математики</a:t>
            </a:r>
            <a:br>
              <a:rPr lang="ru-RU" sz="28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000" i="1" dirty="0" smtClean="0"/>
              <a:t>Результаты </a:t>
            </a:r>
            <a:r>
              <a:rPr lang="ru-RU" sz="2000" i="1" dirty="0"/>
              <a:t>опроса учащихся </a:t>
            </a:r>
            <a:r>
              <a:rPr lang="ru-RU" sz="2000" i="1" dirty="0" smtClean="0"/>
              <a:t>8-9 классов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1854200"/>
            <a:ext cx="113538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Когда легче или труднее всего было изучать алгебру и геометрию?</a:t>
            </a:r>
          </a:p>
          <a:p>
            <a:pPr marL="0" indent="0" algn="ctr">
              <a:buNone/>
            </a:pPr>
            <a:r>
              <a:rPr lang="ru-RU" sz="2000" dirty="0" smtClean="0"/>
              <a:t>(1 балл - легко, 2 балла – средне, 3 балла – тяжело)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491" y="2881487"/>
            <a:ext cx="3877116" cy="31535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4600" y="2836554"/>
            <a:ext cx="734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charset="0"/>
                <a:ea typeface="Times New Roman" charset="0"/>
              </a:rPr>
              <a:t> </a:t>
            </a:r>
            <a:r>
              <a:rPr lang="ru-RU" sz="2000" dirty="0" smtClean="0">
                <a:latin typeface="Times New Roman" charset="0"/>
                <a:ea typeface="Times New Roman" charset="0"/>
              </a:rPr>
              <a:t>Алгебра                                                                          Геометрия</a:t>
            </a:r>
            <a:r>
              <a:rPr lang="ru-RU" sz="2000" dirty="0">
                <a:latin typeface="Times New Roman" charset="0"/>
                <a:ea typeface="Times New Roman" charset="0"/>
              </a:rPr>
              <a:t>	</a:t>
            </a:r>
            <a:endParaRPr lang="ru-RU" sz="2000" dirty="0"/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152" y="3036609"/>
            <a:ext cx="5051103" cy="234439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216400" y="5478790"/>
            <a:ext cx="73152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</a:pPr>
            <a:r>
              <a:rPr lang="ru-RU" b="1" dirty="0"/>
              <a:t>Т</a:t>
            </a:r>
            <a:r>
              <a:rPr lang="ru-RU" b="1" dirty="0" smtClean="0"/>
              <a:t>рудности </a:t>
            </a:r>
            <a:r>
              <a:rPr lang="ru-RU" b="1" dirty="0"/>
              <a:t>изучения материала </a:t>
            </a:r>
            <a:r>
              <a:rPr lang="ru-RU" b="1" dirty="0" smtClean="0"/>
              <a:t>курса</a:t>
            </a:r>
            <a:endParaRPr lang="ru-RU" b="1" dirty="0"/>
          </a:p>
          <a:p>
            <a:pPr indent="449580" algn="ctr"/>
            <a:r>
              <a:rPr lang="ru-RU" dirty="0" smtClean="0">
                <a:latin typeface="Times New Roman" charset="0"/>
                <a:ea typeface="Times New Roman" charset="0"/>
              </a:rPr>
              <a:t>Алгебра</a:t>
            </a:r>
            <a:r>
              <a:rPr lang="ru-RU" dirty="0">
                <a:latin typeface="Times New Roman" charset="0"/>
                <a:ea typeface="Times New Roman" charset="0"/>
              </a:rPr>
              <a:t>. </a:t>
            </a:r>
            <a:r>
              <a:rPr lang="ru-RU" dirty="0" smtClean="0">
                <a:latin typeface="Times New Roman" charset="0"/>
                <a:ea typeface="Times New Roman" charset="0"/>
              </a:rPr>
              <a:t>9,7,8 классы. </a:t>
            </a:r>
          </a:p>
          <a:p>
            <a:pPr indent="449580" algn="ctr"/>
            <a:r>
              <a:rPr lang="ru-RU" dirty="0" smtClean="0">
                <a:latin typeface="Times New Roman" charset="0"/>
                <a:ea typeface="Times New Roman" charset="0"/>
              </a:rPr>
              <a:t>Геометрия</a:t>
            </a:r>
            <a:r>
              <a:rPr lang="ru-RU" dirty="0">
                <a:latin typeface="Times New Roman" charset="0"/>
                <a:ea typeface="Times New Roman" charset="0"/>
              </a:rPr>
              <a:t>. </a:t>
            </a:r>
            <a:r>
              <a:rPr lang="ru-RU" dirty="0" smtClean="0">
                <a:latin typeface="Times New Roman" charset="0"/>
                <a:ea typeface="Times New Roman" charset="0"/>
              </a:rPr>
              <a:t>9,8,7 классы</a:t>
            </a:r>
            <a:endParaRPr lang="ru-RU" dirty="0">
              <a:latin typeface="Times New Roman" charset="0"/>
              <a:ea typeface="Times New Roman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endParaRPr lang="ru-RU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1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10058400" cy="121920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/>
              <a:t>Причины трудностей, возникающих при обучении математике.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1422400"/>
            <a:ext cx="5511800" cy="128853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Font typeface="Arial" charset="0"/>
              <a:buChar char="•"/>
            </a:pPr>
            <a:r>
              <a:rPr lang="ru-RU" sz="1900" dirty="0"/>
              <a:t>Несерьезное отношение к учебе. (17%).</a:t>
            </a:r>
          </a:p>
          <a:p>
            <a:pPr lvl="0">
              <a:spcBef>
                <a:spcPts val="0"/>
              </a:spcBef>
              <a:buFont typeface="Arial" charset="0"/>
              <a:buChar char="•"/>
            </a:pPr>
            <a:r>
              <a:rPr lang="ru-RU" sz="1900" dirty="0"/>
              <a:t>Трудности при изучении </a:t>
            </a:r>
            <a:endParaRPr lang="ru-RU" sz="1900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ru-RU" sz="1900" dirty="0" smtClean="0"/>
              <a:t>   учебного материала (21</a:t>
            </a:r>
            <a:r>
              <a:rPr lang="ru-RU" sz="1900" dirty="0"/>
              <a:t>%).</a:t>
            </a:r>
          </a:p>
          <a:p>
            <a:pPr lvl="0">
              <a:spcBef>
                <a:spcPts val="0"/>
              </a:spcBef>
              <a:buFont typeface="Arial" charset="0"/>
              <a:buChar char="•"/>
            </a:pPr>
            <a:r>
              <a:rPr lang="ru-RU" sz="1900" dirty="0"/>
              <a:t>Отсутствие интереса к предмету. (12%)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6550" y="2799139"/>
            <a:ext cx="539089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i="1">
                <a:latin typeface="Times New Roman" charset="0"/>
                <a:ea typeface="Times New Roman" charset="0"/>
              </a:rPr>
              <a:t>Результаты опроса среди учащихся 9 классов ( в %).</a:t>
            </a:r>
            <a:endParaRPr lang="ru-RU" sz="1200">
              <a:effectLst/>
              <a:latin typeface="Times New Roman" charset="0"/>
              <a:ea typeface="Times New Rom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2000" y="1510605"/>
            <a:ext cx="530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dirty="0"/>
              <a:t>Увлеченность другим делом. (15%)</a:t>
            </a:r>
          </a:p>
          <a:p>
            <a:pPr marL="285750" indent="-285750">
              <a:buFont typeface="Arial" charset="0"/>
              <a:buChar char="•"/>
            </a:pPr>
            <a:r>
              <a:rPr lang="ru-RU" dirty="0"/>
              <a:t>Слабая математическая подготовка. (18%)</a:t>
            </a:r>
          </a:p>
          <a:p>
            <a:pPr marL="285750" indent="-285750">
              <a:buFont typeface="Arial" charset="0"/>
              <a:buChar char="•"/>
            </a:pPr>
            <a:r>
              <a:rPr lang="ru-RU" dirty="0"/>
              <a:t>Другие причины.  (17%) .</a:t>
            </a: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87800" y="36761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551" y="3395175"/>
            <a:ext cx="5390898" cy="290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7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64794"/>
            <a:ext cx="10058400" cy="65280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/>
              <a:t>Результативность обучения математике.</a:t>
            </a:r>
            <a:br>
              <a:rPr lang="ru-RU" sz="2800" b="1" i="1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226367"/>
              </p:ext>
            </p:extLst>
          </p:nvPr>
        </p:nvGraphicFramePr>
        <p:xfrm>
          <a:off x="2705100" y="1295400"/>
          <a:ext cx="6781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3057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90194"/>
            <a:ext cx="10058400" cy="6782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Внеклассная работа по математике</a:t>
            </a:r>
            <a:r>
              <a:rPr lang="ru-RU" sz="3200" b="1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459508"/>
              </p:ext>
            </p:extLst>
          </p:nvPr>
        </p:nvGraphicFramePr>
        <p:xfrm>
          <a:off x="1066800" y="1498600"/>
          <a:ext cx="10058400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2101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4800" y="914400"/>
            <a:ext cx="10058400" cy="446024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635810"/>
              </p:ext>
            </p:extLst>
          </p:nvPr>
        </p:nvGraphicFramePr>
        <p:xfrm>
          <a:off x="711200" y="711200"/>
          <a:ext cx="10922000" cy="56134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922000"/>
              </a:tblGrid>
              <a:tr h="1134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Основные выводы</a:t>
                      </a:r>
                    </a:p>
                    <a:p>
                      <a:endParaRPr lang="ru-RU" sz="2400" dirty="0"/>
                    </a:p>
                  </a:txBody>
                  <a:tcPr anchor="ctr"/>
                </a:tc>
              </a:tr>
              <a:tr h="199019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dirty="0" smtClean="0"/>
                        <a:t>1. Формирование проектных навыков с помощью методов математической статистики оказывает большую методическую помощь учителям математики в выявлении трудностей и в ликвидации проблем учащихся. </a:t>
                      </a:r>
                    </a:p>
                  </a:txBody>
                  <a:tcPr/>
                </a:tc>
              </a:tr>
              <a:tr h="24887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dirty="0" smtClean="0"/>
                        <a:t>2. Анкетирование учащихся, сравнение распределения учащимися 9  классов предметов по степени заинтересованности, </a:t>
                      </a:r>
                      <a:r>
                        <a:rPr lang="ru-RU" sz="2000" b="0" i="0" dirty="0" smtClean="0"/>
                        <a:t>а</a:t>
                      </a:r>
                      <a:r>
                        <a:rPr lang="ru-RU" sz="2400" b="0" i="0" dirty="0" smtClean="0"/>
                        <a:t>нализ некоторых проблем изучения математики, а</a:t>
                      </a:r>
                      <a:r>
                        <a:rPr lang="ru-RU" sz="2400" b="0" i="0" baseline="0" dirty="0" smtClean="0"/>
                        <a:t> также рассмотрение п</a:t>
                      </a:r>
                      <a:r>
                        <a:rPr lang="ru-RU" sz="2400" b="0" i="0" dirty="0" smtClean="0"/>
                        <a:t>ричины трудностей, возникающих при обучении математике показали, что учащиеся заинтересованы в изучении математики. </a:t>
                      </a:r>
                    </a:p>
                    <a:p>
                      <a:pPr algn="just"/>
                      <a:endParaRPr lang="ru-RU" sz="2400" b="0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97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8174"/>
            <a:ext cx="10058400" cy="53589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История математической статистики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53026" y="2538676"/>
            <a:ext cx="2362200" cy="3429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53026" y="5967676"/>
            <a:ext cx="22134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NewRomanPSMT" charset="0"/>
              </a:rPr>
              <a:t>Карл Фридрих Гаусс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NewRomanPSMT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NewRomanPSMT" charset="0"/>
              </a:rPr>
              <a:t>(1777-1855)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9226" y="824066"/>
            <a:ext cx="4749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charset="0"/>
                <a:ea typeface="Times New Roman" charset="0"/>
              </a:rPr>
              <a:t>На </a:t>
            </a:r>
            <a:r>
              <a:rPr lang="ru-RU" sz="2000" dirty="0">
                <a:latin typeface="Times New Roman" charset="0"/>
                <a:ea typeface="Times New Roman" charset="0"/>
              </a:rPr>
              <a:t>основе теории вероятностей исследовал и обосновал метод наименьших квадратов, созданный им в 1795 г. и примененный для обработки астрономических </a:t>
            </a:r>
            <a:r>
              <a:rPr lang="ru-RU" sz="2000" dirty="0" smtClean="0">
                <a:latin typeface="Times New Roman" charset="0"/>
                <a:ea typeface="Times New Roman" charset="0"/>
              </a:rPr>
              <a:t>данных.</a:t>
            </a:r>
            <a:endParaRPr lang="ru-RU" sz="2000" dirty="0"/>
          </a:p>
        </p:txBody>
      </p:sp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550" y="925776"/>
            <a:ext cx="2527300" cy="3225800"/>
          </a:xfrm>
          <a:prstGeom prst="rect">
            <a:avLst/>
          </a:prstGeom>
        </p:spPr>
      </p:pic>
      <p:pic>
        <p:nvPicPr>
          <p:cNvPr id="8" name="Изображение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1400" y="849576"/>
            <a:ext cx="2413000" cy="33782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752552" y="4329486"/>
            <a:ext cx="5004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charset="0"/>
                <a:ea typeface="Times New Roman" charset="0"/>
              </a:rPr>
              <a:t>К.Пирсон</a:t>
            </a:r>
            <a:r>
              <a:rPr lang="ru-RU" dirty="0">
                <a:latin typeface="Times New Roman" charset="0"/>
                <a:ea typeface="Times New Roman" charset="0"/>
              </a:rPr>
              <a:t> (1857-1936) и </a:t>
            </a:r>
            <a:r>
              <a:rPr lang="ru-RU" dirty="0" err="1">
                <a:latin typeface="Times New Roman" charset="0"/>
                <a:ea typeface="Times New Roman" charset="0"/>
              </a:rPr>
              <a:t>Р.А.Фишер</a:t>
            </a:r>
            <a:r>
              <a:rPr lang="ru-RU" dirty="0">
                <a:latin typeface="Times New Roman" charset="0"/>
                <a:ea typeface="Times New Roman" charset="0"/>
              </a:rPr>
              <a:t> (1890-1962).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22850" y="4851146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000" dirty="0" smtClean="0">
                <a:latin typeface="Times New Roman" charset="0"/>
                <a:ea typeface="Times New Roman" charset="0"/>
              </a:rPr>
              <a:t>К. Пирсон </a:t>
            </a:r>
            <a:r>
              <a:rPr lang="ru-RU" sz="2000" dirty="0">
                <a:latin typeface="Times New Roman" charset="0"/>
                <a:ea typeface="Times New Roman" charset="0"/>
              </a:rPr>
              <a:t>разработал критерий «хи-квадрат» проверки статистических гипотез, а </a:t>
            </a:r>
            <a:r>
              <a:rPr lang="ru-RU" sz="2000" dirty="0" smtClean="0">
                <a:latin typeface="Times New Roman" charset="0"/>
                <a:ea typeface="Times New Roman" charset="0"/>
              </a:rPr>
              <a:t>Р. Фишер </a:t>
            </a:r>
            <a:r>
              <a:rPr lang="ru-RU" sz="2000" dirty="0">
                <a:latin typeface="Times New Roman" charset="0"/>
                <a:ea typeface="Times New Roman" charset="0"/>
              </a:rPr>
              <a:t>– дисперсионный анализ, теорию планирования эксперимента, метод максимального правдоподобия оценки параметров.</a:t>
            </a:r>
            <a:endParaRPr lang="ru-RU" sz="20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11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47093"/>
              </p:ext>
            </p:extLst>
          </p:nvPr>
        </p:nvGraphicFramePr>
        <p:xfrm>
          <a:off x="533400" y="642592"/>
          <a:ext cx="11074400" cy="57759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74400"/>
              </a:tblGrid>
              <a:tr h="1059264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Четыре принципиально новых направления исследований </a:t>
                      </a:r>
                      <a:endParaRPr lang="ru-RU" sz="3200" dirty="0"/>
                    </a:p>
                  </a:txBody>
                  <a:tcPr/>
                </a:tc>
              </a:tr>
              <a:tr h="1142986">
                <a:tc>
                  <a:txBody>
                    <a:bodyPr/>
                    <a:lstStyle/>
                    <a:p>
                      <a:pPr lvl="0"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внедрение математических методов планирования экспериментов;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42986">
                <a:tc>
                  <a:txBody>
                    <a:bodyPr/>
                    <a:lstStyle/>
                    <a:p>
                      <a:pPr lvl="0"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статистики объектов нечисловой природы как самостоятельного направления в прикладной математической статистике;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429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статистических методов, устойчивых по отношению к малым отклонениям от используемой вероятностной модели;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1142986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широкое развертывание работ по созданию компьютерных пакетов программ, предназначенных для проведения статистического анализа данных.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69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200" y="-110503"/>
            <a:ext cx="10058400" cy="22100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642594"/>
            <a:ext cx="10058400" cy="5392446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/>
              <a:t>Проектная деятельность </a:t>
            </a:r>
            <a:r>
              <a:rPr lang="ru-RU" sz="2400" dirty="0"/>
              <a:t>учащихся и является одним из методов развивающего обучения, направленным на выработку самостоятельных исследовательских умений (постановка проблемы, сбор и обработка информации, проведение экспериментов, анализ полученных результатов). </a:t>
            </a:r>
            <a:endParaRPr lang="ru-RU" sz="2400" dirty="0" smtClean="0"/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b="1" dirty="0" smtClean="0"/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/>
              <a:t>Математическая статистика </a:t>
            </a:r>
            <a:r>
              <a:rPr lang="ru-RU" sz="2400" dirty="0"/>
              <a:t>– наука о математических методах систематизации, обработки и использовании статистических данных для научных и практических выводов.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18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055577"/>
              </p:ext>
            </p:extLst>
          </p:nvPr>
        </p:nvGraphicFramePr>
        <p:xfrm>
          <a:off x="533400" y="457198"/>
          <a:ext cx="11150600" cy="59690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50600"/>
              </a:tblGrid>
              <a:tr h="1541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Слово «статистика» происходит от латинского </a:t>
                      </a:r>
                      <a:r>
                        <a:rPr lang="en-GB" sz="3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r>
                        <a:rPr lang="ru-RU" sz="3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(состояние, положение вещей),  и в современном русском языке используется в следующих значениях:</a:t>
                      </a:r>
                    </a:p>
                  </a:txBody>
                  <a:tcPr/>
                </a:tc>
              </a:tr>
              <a:tr h="168467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Статистика – это научное направление (комплекс наук), объединяющее принципы и методы работы с числовыми данными, характеризующими массовые явления. Оно включает в себя математическую статистику, общую теорию статистики и целый ряд отраслевых статистик.</a:t>
                      </a:r>
                    </a:p>
                  </a:txBody>
                  <a:tcPr/>
                </a:tc>
              </a:tr>
              <a:tr h="10850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Статистика – это отрасль практической деятельности, направленной на сбор, обработку, анализ статистических данных.</a:t>
                      </a:r>
                    </a:p>
                  </a:txBody>
                  <a:tcPr/>
                </a:tc>
              </a:tr>
              <a:tr h="942276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Статистика – это совокупность статистических данных, характеризующих какое-нибудь явление или процесс.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5096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Статистика – это любая функция от результатов наблюдений.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30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642594"/>
            <a:ext cx="11150600" cy="1371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Выборочный метод </a:t>
            </a:r>
            <a:r>
              <a:rPr lang="ru-RU" sz="2800" dirty="0"/>
              <a:t>- основной метод математической статистики, состоящий в принятии статистических решений на основании выборки. 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05129"/>
              </p:ext>
            </p:extLst>
          </p:nvPr>
        </p:nvGraphicFramePr>
        <p:xfrm>
          <a:off x="508000" y="2260600"/>
          <a:ext cx="111506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9316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600" y="1092200"/>
            <a:ext cx="10972800" cy="4942840"/>
          </a:xfrm>
        </p:spPr>
        <p:txBody>
          <a:bodyPr/>
          <a:lstStyle/>
          <a:p>
            <a:pPr marL="0" indent="457200">
              <a:lnSpc>
                <a:spcPct val="150000"/>
              </a:lnSpc>
              <a:buNone/>
            </a:pPr>
            <a:r>
              <a:rPr lang="ru-RU" sz="2400" b="1" dirty="0"/>
              <a:t>В </a:t>
            </a:r>
            <a:r>
              <a:rPr lang="ru-RU" sz="2400" b="1" dirty="0" smtClean="0"/>
              <a:t>проектной </a:t>
            </a:r>
            <a:r>
              <a:rPr lang="ru-RU" sz="2400" b="1" dirty="0"/>
              <a:t>работе </a:t>
            </a:r>
            <a:r>
              <a:rPr lang="ru-RU" sz="2400" b="1" dirty="0" smtClean="0"/>
              <a:t>мы применяли следующие </a:t>
            </a:r>
            <a:r>
              <a:rPr lang="ru-RU" sz="2400" b="1" dirty="0"/>
              <a:t>методы: </a:t>
            </a:r>
            <a:endParaRPr lang="ru-RU" sz="2400" b="1" dirty="0" smtClean="0"/>
          </a:p>
          <a:p>
            <a:pPr marL="0" indent="457200">
              <a:lnSpc>
                <a:spcPct val="150000"/>
              </a:lnSpc>
              <a:buNone/>
            </a:pPr>
            <a:r>
              <a:rPr lang="ru-RU" sz="2400" dirty="0" smtClean="0"/>
              <a:t>1.Статистический </a:t>
            </a:r>
            <a:r>
              <a:rPr lang="ru-RU" sz="2400" dirty="0"/>
              <a:t>опрос</a:t>
            </a:r>
            <a:r>
              <a:rPr lang="ru-RU" sz="2400" dirty="0" smtClean="0"/>
              <a:t>.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ru-RU" sz="2400" dirty="0" smtClean="0"/>
              <a:t>2.Обработка </a:t>
            </a:r>
            <a:r>
              <a:rPr lang="ru-RU" sz="2400" dirty="0"/>
              <a:t>полученных данных, построение графиков и диаграмм с использованием компьютерной программы </a:t>
            </a:r>
            <a:r>
              <a:rPr lang="en-US" sz="2400" dirty="0"/>
              <a:t>MS Excel</a:t>
            </a:r>
            <a:r>
              <a:rPr lang="ru-RU" sz="2400" dirty="0" smtClean="0"/>
              <a:t>.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ru-RU" sz="2400" dirty="0" smtClean="0"/>
              <a:t>3.Анализ</a:t>
            </a:r>
            <a:r>
              <a:rPr lang="ru-RU" sz="2400" dirty="0"/>
              <a:t>, обобщение и сравнение полученных результатов.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246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200" y="431800"/>
            <a:ext cx="10896600" cy="1193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Исследование отношения учащихся к школьной математике.</a:t>
            </a:r>
            <a:r>
              <a:rPr lang="ru-RU" sz="2800" b="1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895691"/>
              </p:ext>
            </p:extLst>
          </p:nvPr>
        </p:nvGraphicFramePr>
        <p:xfrm>
          <a:off x="1066800" y="1803400"/>
          <a:ext cx="10058400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818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200" y="633704"/>
            <a:ext cx="11328400" cy="127129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/>
              <a:t>Сравнение распределения учащимися 9  классов предметов по степени </a:t>
            </a:r>
            <a:r>
              <a:rPr lang="ru-RU" sz="2400" b="1" i="1" dirty="0" smtClean="0"/>
              <a:t>заинтересованности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 (опрошены учащиеся 9 класса-22 человека).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2193467"/>
            <a:ext cx="2514600" cy="43942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1. Алгебра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2. Геометрия.                                              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3. Литература.                                             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4. Химия.                                                     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5. Физика.                                                    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6. История.                                                   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7. Русский язык.                                                                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90900" y="1904999"/>
            <a:ext cx="3048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 smtClean="0"/>
              <a:t>8. Биология</a:t>
            </a:r>
            <a:r>
              <a:rPr lang="ru-RU" sz="2000" dirty="0"/>
              <a:t>.                                                                       </a:t>
            </a:r>
          </a:p>
          <a:p>
            <a:pPr>
              <a:lnSpc>
                <a:spcPct val="200000"/>
              </a:lnSpc>
            </a:pPr>
            <a:r>
              <a:rPr lang="ru-RU" sz="2000" dirty="0"/>
              <a:t>9. Иностранный язык.                                                       </a:t>
            </a:r>
          </a:p>
          <a:p>
            <a:pPr>
              <a:lnSpc>
                <a:spcPct val="200000"/>
              </a:lnSpc>
            </a:pPr>
            <a:r>
              <a:rPr lang="ru-RU" sz="2000" dirty="0"/>
              <a:t>10. География.                                                                   </a:t>
            </a:r>
          </a:p>
          <a:p>
            <a:pPr>
              <a:lnSpc>
                <a:spcPct val="200000"/>
              </a:lnSpc>
            </a:pPr>
            <a:r>
              <a:rPr lang="ru-RU" sz="2000" dirty="0"/>
              <a:t>11. Обществознание.                                                         </a:t>
            </a:r>
          </a:p>
          <a:p>
            <a:pPr>
              <a:lnSpc>
                <a:spcPct val="200000"/>
              </a:lnSpc>
            </a:pPr>
            <a:r>
              <a:rPr lang="ru-RU" sz="2000" dirty="0"/>
              <a:t>12. Физкультура. </a:t>
            </a:r>
            <a:r>
              <a:rPr lang="ru-RU" sz="2000" dirty="0" smtClean="0"/>
              <a:t>                                                               </a:t>
            </a:r>
            <a:endParaRPr lang="ru-RU" sz="2000" dirty="0"/>
          </a:p>
          <a:p>
            <a:pPr>
              <a:lnSpc>
                <a:spcPct val="200000"/>
              </a:lnSpc>
            </a:pPr>
            <a:r>
              <a:rPr lang="ru-RU" sz="2000" dirty="0" smtClean="0"/>
              <a:t>13. Технология.                                                         </a:t>
            </a:r>
          </a:p>
          <a:p>
            <a:pPr>
              <a:lnSpc>
                <a:spcPct val="200000"/>
              </a:lnSpc>
            </a:pPr>
            <a:r>
              <a:rPr lang="ru-RU" sz="2000" dirty="0" smtClean="0"/>
              <a:t>14</a:t>
            </a:r>
            <a:r>
              <a:rPr lang="ru-RU" sz="2000" dirty="0"/>
              <a:t>. ОБЖ.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67500" y="2592863"/>
            <a:ext cx="492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charset="0"/>
                <a:ea typeface="Times New Roman" charset="0"/>
              </a:rPr>
              <a:t> </a:t>
            </a:r>
            <a:r>
              <a:rPr lang="ru-RU" sz="2000" dirty="0">
                <a:latin typeface="Times New Roman" charset="0"/>
                <a:ea typeface="Times New Roman" charset="0"/>
              </a:rPr>
              <a:t>Модой ряда  является – </a:t>
            </a:r>
            <a:r>
              <a:rPr lang="ru-RU" sz="2000" i="1" dirty="0">
                <a:latin typeface="Times New Roman" charset="0"/>
                <a:ea typeface="Times New Roman" charset="0"/>
              </a:rPr>
              <a:t>алгебра.</a:t>
            </a:r>
            <a:endParaRPr lang="ru-RU" sz="1400" dirty="0">
              <a:effectLst/>
              <a:latin typeface="Times New Roman" charset="0"/>
              <a:ea typeface="Times New Roman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92900" y="3421071"/>
            <a:ext cx="4902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endParaRPr lang="ru-RU" sz="2000" i="1" dirty="0" smtClean="0">
              <a:latin typeface="Times New Roman" charset="0"/>
              <a:ea typeface="Times New Roman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i="1" dirty="0" smtClean="0">
                <a:latin typeface="Times New Roman" charset="0"/>
                <a:ea typeface="Times New Roman" charset="0"/>
              </a:rPr>
              <a:t>Модой </a:t>
            </a:r>
            <a:r>
              <a:rPr lang="ru-RU" sz="2000" dirty="0">
                <a:latin typeface="Times New Roman" charset="0"/>
                <a:ea typeface="Times New Roman" charset="0"/>
              </a:rPr>
              <a:t>обычно называют число ряда, которое встречается в этом ряду наиболее часто.</a:t>
            </a:r>
            <a:endParaRPr lang="ru-RU" sz="14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462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1249</TotalTime>
  <Words>683</Words>
  <Application>Microsoft Macintosh PowerPoint</Application>
  <PresentationFormat>Широкоэкранный</PresentationFormat>
  <Paragraphs>87</Paragraphs>
  <Slides>14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Calibri</vt:lpstr>
      <vt:lpstr>Century Gothic</vt:lpstr>
      <vt:lpstr>Garamond</vt:lpstr>
      <vt:lpstr>Times New Roman</vt:lpstr>
      <vt:lpstr>TimesNewRomanPSMT</vt:lpstr>
      <vt:lpstr>Arial</vt:lpstr>
      <vt:lpstr>Савон</vt:lpstr>
      <vt:lpstr>ФОРМИРОВАНИЕ ПРОЕКТНЫХ НАВЫКОВ МЕТОДАМИ МАТЕМАТИЧЕСКОЙ СТАТИСТИКИ </vt:lpstr>
      <vt:lpstr>История математической статистики </vt:lpstr>
      <vt:lpstr>Презентация PowerPoint</vt:lpstr>
      <vt:lpstr>Презентация PowerPoint</vt:lpstr>
      <vt:lpstr>Презентация PowerPoint</vt:lpstr>
      <vt:lpstr>Выборочный метод - основной метод математической статистики, состоящий в принятии статистических решений на основании выборки. </vt:lpstr>
      <vt:lpstr>Презентация PowerPoint</vt:lpstr>
      <vt:lpstr>Исследование отношения учащихся к школьной математике. </vt:lpstr>
      <vt:lpstr>Сравнение распределения учащимися 9  классов предметов по степени заинтересованности  (опрошены учащиеся 9 класса-22 человека). </vt:lpstr>
      <vt:lpstr>Анализ некоторых проблем изучения математики  Результаты опроса учащихся 8-9 классов </vt:lpstr>
      <vt:lpstr>Причины трудностей, возникающих при обучении математике. </vt:lpstr>
      <vt:lpstr>Результативность обучения математике. </vt:lpstr>
      <vt:lpstr>Внеклассная работа по математике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ПРОЕКТНЫХ НАВЫКОВ МЕТОДАМИ МАТЕМАТИЧЕСКОЙ СТАТИСТИКИ </dc:title>
  <dc:creator>Пользователь Microsoft Office</dc:creator>
  <cp:lastModifiedBy>Пользователь Microsoft Office</cp:lastModifiedBy>
  <cp:revision>43</cp:revision>
  <dcterms:created xsi:type="dcterms:W3CDTF">2019-09-13T10:02:45Z</dcterms:created>
  <dcterms:modified xsi:type="dcterms:W3CDTF">2019-09-14T07:12:29Z</dcterms:modified>
</cp:coreProperties>
</file>