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charts/style1.xml" ContentType="application/vnd.ms-office.chartstyl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gif" ContentType="image/gif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sldIdLst>
    <p:sldId id="256" r:id="rId2"/>
    <p:sldId id="267" r:id="rId3"/>
    <p:sldId id="268" r:id="rId4"/>
    <p:sldId id="272" r:id="rId5"/>
    <p:sldId id="273" r:id="rId6"/>
    <p:sldId id="274" r:id="rId7"/>
    <p:sldId id="271" r:id="rId8"/>
    <p:sldId id="275" r:id="rId9"/>
    <p:sldId id="266" r:id="rId10"/>
    <p:sldId id="260" r:id="rId11"/>
    <p:sldId id="259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004" autoAdjust="0"/>
    <p:restoredTop sz="94660"/>
  </p:normalViewPr>
  <p:slideViewPr>
    <p:cSldViewPr snapToGrid="0">
      <p:cViewPr varScale="1">
        <p:scale>
          <a:sx n="59" d="100"/>
          <a:sy n="59" d="100"/>
        </p:scale>
        <p:origin x="-69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5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A3F-444F-B457-F251F5682117}"/>
              </c:ext>
            </c:extLst>
          </c:dPt>
          <c:dPt>
            <c:idx val="1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8A3F-444F-B457-F251F5682117}"/>
              </c:ext>
            </c:extLst>
          </c:dPt>
          <c:dPt>
            <c:idx val="2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A3F-444F-B457-F251F5682117}"/>
              </c:ext>
            </c:extLst>
          </c:dPt>
          <c:dPt>
            <c:idx val="3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8A3F-444F-B457-F251F5682117}"/>
              </c:ext>
            </c:extLst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dLbl>
              <c:idx val="1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2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dLbl>
              <c:idx val="2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3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dLbl>
              <c:idx val="3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4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1CADE4"/>
                </a:solidFill>
                <a:round/>
              </a:ln>
              <a:effectLst>
                <a:outerShdw blurRad="50800" dist="38100" dir="2700000" algn="tl" rotWithShape="0">
                  <a:srgbClr val="1CADE4">
                    <a:lumMod val="75000"/>
                    <a:alpha val="40000"/>
                  </a:srgb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accent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CatName val="1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3б класс - 678,5 кг</c:v>
                </c:pt>
                <c:pt idx="1">
                  <c:v>2а класс - 476 кг</c:v>
                </c:pt>
                <c:pt idx="2">
                  <c:v>6а класс - 274,6 кг</c:v>
                </c:pt>
                <c:pt idx="3">
                  <c:v>учителя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A3F-444F-B457-F251F5682117}"/>
            </c:ext>
          </c:extLst>
        </c:ser>
        <c:dLbls>
          <c:showCatName val="1"/>
        </c:dLbls>
      </c:pie3D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2/3/2020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2/3/2020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2/3/2020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2/3/2020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2/3/2020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2/3/2020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6568" y="255495"/>
            <a:ext cx="8760161" cy="578224"/>
          </a:xfrm>
        </p:spPr>
        <p:txBody>
          <a:bodyPr>
            <a:noAutofit/>
          </a:bodyPr>
          <a:lstStyle/>
          <a:p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МКОУ «</a:t>
            </a:r>
            <a:r>
              <a:rPr lang="ru-RU" alt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Чуноярская</a:t>
            </a: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средняя 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№13»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6884" y="1640540"/>
            <a:ext cx="7106653" cy="4924171"/>
          </a:xfrm>
        </p:spPr>
        <p:txBody>
          <a:bodyPr>
            <a:normAutofit fontScale="92500" lnSpcReduction="10000"/>
          </a:bodyPr>
          <a:lstStyle/>
          <a:p>
            <a:endParaRPr lang="ru-RU" altLang="ru-RU" sz="3600" b="1" dirty="0" smtClean="0">
              <a:solidFill>
                <a:srgbClr val="FFFF00"/>
              </a:solidFill>
            </a:endParaRPr>
          </a:p>
          <a:p>
            <a:r>
              <a:rPr lang="ru-RU" altLang="ru-RU" sz="4300" b="1" dirty="0" smtClean="0">
                <a:solidFill>
                  <a:srgbClr val="FFFF00"/>
                </a:solidFill>
              </a:rPr>
              <a:t>Зачем собирают макулатуру?</a:t>
            </a:r>
          </a:p>
          <a:p>
            <a:endParaRPr lang="ru-RU" altLang="ru-RU" sz="3600" b="1" dirty="0">
              <a:solidFill>
                <a:srgbClr val="FFFF00"/>
              </a:solidFill>
            </a:endParaRPr>
          </a:p>
          <a:p>
            <a:endParaRPr lang="ru-RU" altLang="ru-RU" sz="3600" b="1" dirty="0">
              <a:solidFill>
                <a:srgbClr val="FFFF00"/>
              </a:solidFill>
            </a:endParaRPr>
          </a:p>
          <a:p>
            <a:endParaRPr lang="ru-RU" altLang="ru-RU" sz="2400" b="1" dirty="0">
              <a:solidFill>
                <a:srgbClr val="C00000"/>
              </a:solidFill>
            </a:endParaRPr>
          </a:p>
          <a:p>
            <a:endParaRPr lang="ru-RU" altLang="ru-RU" sz="2400" b="1" dirty="0">
              <a:solidFill>
                <a:srgbClr val="C00000"/>
              </a:solidFill>
            </a:endParaRPr>
          </a:p>
          <a:p>
            <a:pPr algn="l"/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ученица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«Б» класса </a:t>
            </a:r>
          </a:p>
          <a:p>
            <a:pPr algn="l"/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Брюханова Елена</a:t>
            </a:r>
          </a:p>
          <a:p>
            <a:pPr algn="l"/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учитель начальных классов </a:t>
            </a:r>
            <a:endParaRPr lang="ru-RU" alt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alt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Полонянкина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Светлана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Николаевна                                              </a:t>
            </a: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609601" y="1861457"/>
            <a:ext cx="6868886" cy="23676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altLang="ru-RU" sz="3200" b="1" dirty="0" smtClean="0">
              <a:solidFill>
                <a:srgbClr val="0070C0"/>
              </a:solidFill>
            </a:endParaRPr>
          </a:p>
          <a:p>
            <a:endParaRPr lang="ru-RU" altLang="ru-RU" sz="3200" b="1" dirty="0" smtClean="0">
              <a:solidFill>
                <a:srgbClr val="0070C0"/>
              </a:solidFill>
            </a:endParaRPr>
          </a:p>
          <a:p>
            <a:endParaRPr lang="ru-RU" altLang="ru-RU" sz="2800" b="1" dirty="0" smtClean="0">
              <a:solidFill>
                <a:srgbClr val="C00000"/>
              </a:solidFill>
            </a:endParaRPr>
          </a:p>
          <a:p>
            <a:r>
              <a:rPr lang="ru-RU" altLang="ru-RU" sz="2800" b="1" dirty="0" smtClean="0">
                <a:solidFill>
                  <a:srgbClr val="C00000"/>
                </a:solidFill>
              </a:rPr>
              <a:t>исследовательская работа</a:t>
            </a:r>
          </a:p>
          <a:p>
            <a:pPr algn="l"/>
            <a:endParaRPr lang="ru-RU" altLang="ru-RU" sz="2400" dirty="0" smtClean="0">
              <a:solidFill>
                <a:schemeClr val="tx1"/>
              </a:solidFill>
            </a:endParaRPr>
          </a:p>
          <a:p>
            <a:pPr algn="l"/>
            <a:endParaRPr lang="ru-RU" altLang="ru-RU" sz="2400" b="1" dirty="0" smtClean="0">
              <a:solidFill>
                <a:srgbClr val="C00000"/>
              </a:solidFill>
            </a:endParaRPr>
          </a:p>
          <a:p>
            <a:endParaRPr lang="ru-RU" altLang="ru-RU" sz="3200" b="1" dirty="0" smtClean="0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98129" y="1658144"/>
            <a:ext cx="5442858" cy="4082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3398625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6141" y="448235"/>
            <a:ext cx="9875520" cy="1356360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ВЫВОД: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4094" y="2057400"/>
            <a:ext cx="11335871" cy="40386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3200" dirty="0">
                <a:solidFill>
                  <a:srgbClr val="7030A0"/>
                </a:solidFill>
              </a:rPr>
              <a:t>я</a:t>
            </a:r>
            <a:r>
              <a:rPr lang="ru-RU" sz="3200" dirty="0" smtClean="0">
                <a:solidFill>
                  <a:srgbClr val="7030A0"/>
                </a:solidFill>
              </a:rPr>
              <a:t> узнала, </a:t>
            </a:r>
            <a:r>
              <a:rPr lang="ru-RU" sz="3200" dirty="0">
                <a:solidFill>
                  <a:srgbClr val="7030A0"/>
                </a:solidFill>
              </a:rPr>
              <a:t>что такое макулатура, </a:t>
            </a:r>
            <a:r>
              <a:rPr lang="ru-RU" sz="3200" dirty="0" smtClean="0">
                <a:solidFill>
                  <a:srgbClr val="7030A0"/>
                </a:solidFill>
              </a:rPr>
              <a:t>провела с одноклассниками  </a:t>
            </a:r>
            <a:r>
              <a:rPr lang="ru-RU" sz="3200" dirty="0">
                <a:solidFill>
                  <a:srgbClr val="7030A0"/>
                </a:solidFill>
              </a:rPr>
              <a:t>в школе акцию по сбору макулатуры, </a:t>
            </a:r>
            <a:r>
              <a:rPr lang="ru-RU" sz="3200" dirty="0" smtClean="0">
                <a:solidFill>
                  <a:srgbClr val="7030A0"/>
                </a:solidFill>
              </a:rPr>
              <a:t>выявила </a:t>
            </a:r>
            <a:r>
              <a:rPr lang="ru-RU" sz="3200" dirty="0">
                <a:solidFill>
                  <a:srgbClr val="7030A0"/>
                </a:solidFill>
              </a:rPr>
              <a:t>экологическую пользу от сбора макулатуры.</a:t>
            </a:r>
          </a:p>
          <a:p>
            <a:pPr marL="0" indent="0" algn="just">
              <a:buFont typeface="Wingdings 2" panose="05020102010507070707" pitchFamily="18" charset="2"/>
              <a:buNone/>
            </a:pPr>
            <a:r>
              <a:rPr lang="ru-RU" altLang="ru-RU" sz="3200" dirty="0" smtClean="0">
                <a:solidFill>
                  <a:srgbClr val="7030A0"/>
                </a:solidFill>
              </a:rPr>
              <a:t>Таким </a:t>
            </a:r>
            <a:r>
              <a:rPr lang="ru-RU" altLang="ru-RU" sz="3200" dirty="0">
                <a:solidFill>
                  <a:srgbClr val="7030A0"/>
                </a:solidFill>
              </a:rPr>
              <a:t>образом, задачи исследовательской работы решены, поставленная цель достигнута, выдвинутая проблема выяснена.</a:t>
            </a:r>
          </a:p>
          <a:p>
            <a:pPr algn="just"/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85430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2677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35" y="484093"/>
            <a:ext cx="10494085" cy="2357077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120" y="2583627"/>
            <a:ext cx="4849223" cy="36369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36" y="3042531"/>
            <a:ext cx="5108922" cy="3406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3132320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0647" y="609600"/>
            <a:ext cx="11376212" cy="1356360"/>
          </a:xfrm>
        </p:spPr>
        <p:txBody>
          <a:bodyPr>
            <a:noAutofit/>
          </a:bodyPr>
          <a:lstStyle/>
          <a:p>
            <a:r>
              <a:rPr lang="ru-RU" altLang="ru-RU" sz="3600" b="1" dirty="0">
                <a:solidFill>
                  <a:srgbClr val="FF0000"/>
                </a:solidFill>
              </a:rPr>
              <a:t>Цель:</a:t>
            </a:r>
            <a:r>
              <a:rPr lang="ru-RU" altLang="ru-RU" sz="2800" b="1" dirty="0">
                <a:solidFill>
                  <a:srgbClr val="7030A0"/>
                </a:solidFill>
              </a:rPr>
              <a:t> </a:t>
            </a:r>
            <a:r>
              <a:rPr lang="ru-RU" altLang="ru-RU" sz="3200" dirty="0" smtClean="0">
                <a:solidFill>
                  <a:srgbClr val="7030A0"/>
                </a:solidFill>
              </a:rPr>
              <a:t>собрать макулатуру, уменьшив этим вырубку лесов.</a:t>
            </a:r>
            <a:r>
              <a:rPr lang="ru-RU" altLang="ru-RU" sz="2400" dirty="0">
                <a:solidFill>
                  <a:srgbClr val="7030A0"/>
                </a:solidFill>
              </a:rPr>
              <a:t/>
            </a:r>
            <a:br>
              <a:rPr lang="ru-RU" altLang="ru-RU" sz="2400" dirty="0">
                <a:solidFill>
                  <a:srgbClr val="7030A0"/>
                </a:solidFill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6176" y="2057400"/>
            <a:ext cx="10679695" cy="40386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ru-RU" altLang="ru-RU" sz="3200" b="1" dirty="0">
                <a:solidFill>
                  <a:srgbClr val="FF0000"/>
                </a:solidFill>
              </a:rPr>
              <a:t>Задачи:</a:t>
            </a:r>
            <a:endParaRPr lang="ru-RU" altLang="ru-RU" sz="3200" dirty="0">
              <a:solidFill>
                <a:srgbClr val="FF0000"/>
              </a:solidFill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3200" dirty="0">
                <a:solidFill>
                  <a:srgbClr val="7030A0"/>
                </a:solidFill>
              </a:rPr>
              <a:t>у</a:t>
            </a:r>
            <a:r>
              <a:rPr lang="ru-RU" sz="3200" dirty="0" smtClean="0">
                <a:solidFill>
                  <a:srgbClr val="7030A0"/>
                </a:solidFill>
              </a:rPr>
              <a:t>знать, что такое макулатура и зачем её собирают;</a:t>
            </a:r>
            <a:endParaRPr lang="ru-RU" sz="3200" dirty="0">
              <a:solidFill>
                <a:srgbClr val="7030A0"/>
              </a:solidFill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3200" dirty="0">
                <a:solidFill>
                  <a:srgbClr val="7030A0"/>
                </a:solidFill>
              </a:rPr>
              <a:t>п</a:t>
            </a:r>
            <a:r>
              <a:rPr lang="ru-RU" sz="3200" dirty="0" smtClean="0">
                <a:solidFill>
                  <a:srgbClr val="7030A0"/>
                </a:solidFill>
              </a:rPr>
              <a:t>ровести в школе акцию по сбору макулатуры;</a:t>
            </a:r>
            <a:endParaRPr lang="ru-RU" sz="3200" dirty="0">
              <a:solidFill>
                <a:srgbClr val="7030A0"/>
              </a:solidFill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3200" dirty="0">
                <a:solidFill>
                  <a:srgbClr val="7030A0"/>
                </a:solidFill>
              </a:rPr>
              <a:t>в</a:t>
            </a:r>
            <a:r>
              <a:rPr lang="ru-RU" sz="3200" dirty="0" smtClean="0">
                <a:solidFill>
                  <a:srgbClr val="7030A0"/>
                </a:solidFill>
              </a:rPr>
              <a:t>ыявить экологическую пользу от сбора макулатуры.</a:t>
            </a:r>
            <a:endParaRPr lang="ru-RU" sz="3200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ru-RU" altLang="ru-RU" sz="2800" dirty="0">
              <a:solidFill>
                <a:srgbClr val="002060"/>
              </a:solidFill>
            </a:endParaRPr>
          </a:p>
          <a:p>
            <a:pPr marL="4572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223593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0988" y="632011"/>
            <a:ext cx="10507532" cy="4814047"/>
          </a:xfrm>
        </p:spPr>
        <p:txBody>
          <a:bodyPr>
            <a:noAutofit/>
          </a:bodyPr>
          <a:lstStyle/>
          <a:p>
            <a: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 исследования</a:t>
            </a:r>
            <a:r>
              <a:rPr lang="ru-RU" alt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alt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0988" y="1257300"/>
            <a:ext cx="10504883" cy="4582025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ru-RU" sz="3200" dirty="0">
              <a:solidFill>
                <a:srgbClr val="7030A0"/>
              </a:solidFill>
            </a:endParaRPr>
          </a:p>
          <a:p>
            <a:pPr marL="45720" indent="0">
              <a:buNone/>
            </a:pPr>
            <a:r>
              <a:rPr lang="ru-RU" altLang="ru-RU" sz="2400" dirty="0">
                <a:solidFill>
                  <a:srgbClr val="7030A0"/>
                </a:solidFill>
                <a:latin typeface="Georgia" panose="02040502050405020303" pitchFamily="18" charset="0"/>
              </a:rPr>
              <a:t/>
            </a:r>
            <a:br>
              <a:rPr lang="ru-RU" altLang="ru-RU" sz="2400" dirty="0">
                <a:solidFill>
                  <a:srgbClr val="7030A0"/>
                </a:solidFill>
                <a:latin typeface="Georgia" panose="02040502050405020303" pitchFamily="18" charset="0"/>
              </a:rPr>
            </a:br>
            <a:endParaRPr lang="ru-RU" sz="2400" dirty="0">
              <a:solidFill>
                <a:srgbClr val="7030A0"/>
              </a:solidFill>
            </a:endParaRPr>
          </a:p>
          <a:p>
            <a:pPr>
              <a:buNone/>
            </a:pPr>
            <a:endParaRPr lang="ru-RU" sz="3600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ru-RU" sz="3600" b="1" dirty="0" smtClean="0">
                <a:solidFill>
                  <a:srgbClr val="7030A0"/>
                </a:solidFill>
              </a:rPr>
              <a:t>е</a:t>
            </a:r>
            <a:r>
              <a:rPr lang="ru-RU" sz="3600" b="1" dirty="0" smtClean="0">
                <a:solidFill>
                  <a:srgbClr val="7030A0"/>
                </a:solidFill>
              </a:rPr>
              <a:t>сли </a:t>
            </a:r>
            <a:r>
              <a:rPr lang="ru-RU" sz="3600" b="1" dirty="0" smtClean="0">
                <a:solidFill>
                  <a:srgbClr val="7030A0"/>
                </a:solidFill>
              </a:rPr>
              <a:t>мы будем собирать макулатуру, то можем сберечь часть деревьев от </a:t>
            </a:r>
            <a:r>
              <a:rPr lang="ru-RU" sz="3600" b="1" dirty="0" smtClean="0">
                <a:solidFill>
                  <a:srgbClr val="7030A0"/>
                </a:solidFill>
              </a:rPr>
              <a:t>вырубки.</a:t>
            </a:r>
            <a:endParaRPr lang="ru-RU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0781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859" y="268941"/>
            <a:ext cx="7143271" cy="1788459"/>
          </a:xfrm>
        </p:spPr>
        <p:txBody>
          <a:bodyPr>
            <a:normAutofit/>
          </a:bodyPr>
          <a:lstStyle/>
          <a:p>
            <a:endParaRPr lang="ru-RU" sz="36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6859" y="391886"/>
            <a:ext cx="4285769" cy="6025243"/>
          </a:xfrm>
        </p:spPr>
        <p:txBody>
          <a:bodyPr>
            <a:normAutofit fontScale="92500"/>
          </a:bodyPr>
          <a:lstStyle/>
          <a:p>
            <a:pPr marL="45720" indent="0" algn="just">
              <a:buNone/>
            </a:pPr>
            <a:r>
              <a:rPr lang="ru-RU" sz="2800" dirty="0">
                <a:solidFill>
                  <a:srgbClr val="7030A0"/>
                </a:solidFill>
              </a:rPr>
              <a:t>Каждый день после уроков в нашем классе в урне оказывается много ненужной бумаги, различных обрезков. Что происходит с бумагой, выброшенной в мусор? </a:t>
            </a:r>
            <a:r>
              <a:rPr lang="ru-RU" sz="2800" dirty="0" smtClean="0">
                <a:solidFill>
                  <a:srgbClr val="7030A0"/>
                </a:solidFill>
              </a:rPr>
              <a:t>Её </a:t>
            </a:r>
            <a:r>
              <a:rPr lang="ru-RU" sz="2800" dirty="0">
                <a:solidFill>
                  <a:srgbClr val="7030A0"/>
                </a:solidFill>
              </a:rPr>
              <a:t>увозят на свалку, где она месяцами гниет вместе с остальными отходами, засоряя окружающую среду. Мы решили попробовать собирать бумагу в коробки. К нам присоединились и наши родители.</a:t>
            </a:r>
          </a:p>
          <a:p>
            <a:pPr marL="45720" indent="0" algn="just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02628" y="930729"/>
            <a:ext cx="4310743" cy="32330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82881" y="2774677"/>
            <a:ext cx="4031343" cy="30235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42428355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754" y="408214"/>
            <a:ext cx="8308360" cy="2939143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3752" y="609600"/>
            <a:ext cx="8063433" cy="3028950"/>
          </a:xfrm>
        </p:spPr>
        <p:txBody>
          <a:bodyPr>
            <a:normAutofit fontScale="92500" lnSpcReduction="10000"/>
          </a:bodyPr>
          <a:lstStyle/>
          <a:p>
            <a:pPr marL="45720" indent="0" algn="just">
              <a:buNone/>
            </a:pPr>
            <a:endParaRPr lang="ru-RU" sz="3600" dirty="0">
              <a:solidFill>
                <a:srgbClr val="7030A0"/>
              </a:solidFill>
            </a:endParaRPr>
          </a:p>
          <a:p>
            <a:pPr marL="45720" indent="0" algn="just">
              <a:buNone/>
            </a:pPr>
            <a:r>
              <a:rPr lang="ru-RU" sz="3600" dirty="0" smtClean="0">
                <a:solidFill>
                  <a:srgbClr val="7030A0"/>
                </a:solidFill>
              </a:rPr>
              <a:t> </a:t>
            </a:r>
            <a:r>
              <a:rPr lang="ru-RU" sz="3200" dirty="0">
                <a:solidFill>
                  <a:srgbClr val="7030A0"/>
                </a:solidFill>
              </a:rPr>
              <a:t>Теперь в нашем классе появилась коробка для сбора макулатуры, в которую мы начали складывать бумагу и остатки картона, тетради с заданиями, журналы и книги. Так родилась новая полезная и добрая традиция в нашем классе!</a:t>
            </a:r>
          </a:p>
          <a:p>
            <a:pPr marL="45720" indent="0" algn="just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777843" y="3638550"/>
            <a:ext cx="3880757" cy="29105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83226" y="3638550"/>
            <a:ext cx="3880758" cy="2910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5065618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4094" y="712694"/>
            <a:ext cx="11282082" cy="538330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800" dirty="0">
                <a:solidFill>
                  <a:srgbClr val="7030A0"/>
                </a:solidFill>
              </a:rPr>
              <a:t>Макулатура (нем. </a:t>
            </a:r>
            <a:r>
              <a:rPr lang="ru-RU" sz="2800" dirty="0" err="1">
                <a:solidFill>
                  <a:srgbClr val="7030A0"/>
                </a:solidFill>
              </a:rPr>
              <a:t>Makulatur</a:t>
            </a:r>
            <a:r>
              <a:rPr lang="ru-RU" sz="2800" dirty="0">
                <a:solidFill>
                  <a:srgbClr val="7030A0"/>
                </a:solidFill>
              </a:rPr>
              <a:t>, от лат. </a:t>
            </a:r>
            <a:r>
              <a:rPr lang="ru-RU" sz="2800" dirty="0" err="1">
                <a:solidFill>
                  <a:srgbClr val="7030A0"/>
                </a:solidFill>
              </a:rPr>
              <a:t>maculo</a:t>
            </a:r>
            <a:r>
              <a:rPr lang="ru-RU" sz="2800" dirty="0">
                <a:solidFill>
                  <a:srgbClr val="7030A0"/>
                </a:solidFill>
              </a:rPr>
              <a:t> — пачкаю) — отходы производства, переработки и потребления всех видов бумаги и картона, пригодных для дальнейшего использования в качестве волокнистого сырья</a:t>
            </a:r>
            <a:r>
              <a:rPr lang="ru-RU" sz="2800" dirty="0" smtClean="0">
                <a:solidFill>
                  <a:srgbClr val="7030A0"/>
                </a:solidFill>
              </a:rPr>
              <a:t>.</a:t>
            </a:r>
            <a:r>
              <a:rPr lang="ru-RU" dirty="0"/>
              <a:t> </a:t>
            </a:r>
            <a:r>
              <a:rPr lang="ru-RU" sz="2800" dirty="0">
                <a:solidFill>
                  <a:srgbClr val="7030A0"/>
                </a:solidFill>
              </a:rPr>
              <a:t>А ведь сбор и переработка макулатуры – хороший способ не только сократить количество мусора, но и уменьшить вырубку лесов.</a:t>
            </a:r>
          </a:p>
          <a:p>
            <a:pPr marL="45720" indent="0" algn="just">
              <a:buNone/>
            </a:pP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432" y="3526517"/>
            <a:ext cx="3378200" cy="2533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5582" y="3480252"/>
            <a:ext cx="3367677" cy="25257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39345" y="3430629"/>
            <a:ext cx="3487786" cy="26158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5791406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4543" y="609600"/>
            <a:ext cx="11234057" cy="1356360"/>
          </a:xfrm>
        </p:spPr>
        <p:txBody>
          <a:bodyPr>
            <a:noAutofit/>
          </a:bodyPr>
          <a:lstStyle/>
          <a:p>
            <a:pPr algn="just"/>
            <a:r>
              <a:rPr lang="ru-RU" sz="2800" dirty="0">
                <a:solidFill>
                  <a:srgbClr val="7030A0"/>
                </a:solidFill>
              </a:rPr>
              <a:t>Мы решили провести в школе акцию по сбору макулатуры. Самыми активными оказались 2а и 4б классы. Также макулатуру принесли ребята из 6а класса. На нашу акцию откликнулись и учителя.</a:t>
            </a:r>
            <a:br>
              <a:rPr lang="ru-RU" sz="2800" dirty="0">
                <a:solidFill>
                  <a:srgbClr val="7030A0"/>
                </a:solidFill>
              </a:rPr>
            </a:b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4543" y="1965960"/>
            <a:ext cx="5384800" cy="4038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5" name="Рисунок 8" descr="http://im2-tub-ru.yandex.net/i?id=24990013-08-72&amp;n=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1522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13620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22383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0" y="30861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0" y="4133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kumimoji="0" lang="ru-RU" altLang="ru-RU" sz="13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kumimoji="0" lang="ru-RU" altLang="ru-RU" sz="13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kumimoji="0" lang="ru-RU" altLang="ru-RU" sz="13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0" y="51244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0" y="89439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37064" y="2535193"/>
            <a:ext cx="4553859" cy="34153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5702487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5557" y="669471"/>
            <a:ext cx="4114800" cy="5225144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7030A0"/>
                </a:solidFill>
              </a:rPr>
              <a:t>Собрав  более одной тонны макулатуры, мы спасли небольшой лесок  в 19 деревьев от вырубания. 60 кг собранной макулатуры сохраняют одно взрослое дерево, меньше загрязняется окружающая среда, улучшается экологическая ситуация.</a:t>
            </a:r>
            <a:br>
              <a:rPr lang="ru-RU" sz="2800" dirty="0">
                <a:solidFill>
                  <a:srgbClr val="7030A0"/>
                </a:solidFill>
              </a:rPr>
            </a:br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506186"/>
            <a:ext cx="2416629" cy="5257800"/>
          </a:xfrm>
        </p:spPr>
        <p:txBody>
          <a:bodyPr/>
          <a:lstStyle/>
          <a:p>
            <a:pPr marL="45720" indent="0">
              <a:buNone/>
            </a:pPr>
            <a:endParaRPr lang="ru-RU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="" xmlns:p14="http://schemas.microsoft.com/office/powerpoint/2010/main" val="2351011530"/>
              </p:ext>
            </p:extLst>
          </p:nvPr>
        </p:nvGraphicFramePr>
        <p:xfrm>
          <a:off x="4490357" y="506186"/>
          <a:ext cx="6939643" cy="5731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21002294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6518" y="609599"/>
            <a:ext cx="7947211" cy="6006353"/>
          </a:xfrm>
        </p:spPr>
        <p:txBody>
          <a:bodyPr>
            <a:normAutofit/>
          </a:bodyPr>
          <a:lstStyle/>
          <a:p>
            <a:pPr lvl="0" algn="just" fontAlgn="base">
              <a:lnSpc>
                <a:spcPct val="100000"/>
              </a:lnSpc>
              <a:spcAft>
                <a:spcPct val="0"/>
              </a:spcAft>
            </a:pPr>
            <a:r>
              <a:rPr lang="ru-RU" altLang="ru-RU" sz="3600" dirty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3600" dirty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36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6518" y="473529"/>
            <a:ext cx="7947211" cy="5622471"/>
          </a:xfrm>
        </p:spPr>
        <p:txBody>
          <a:bodyPr/>
          <a:lstStyle/>
          <a:p>
            <a:pPr marL="45720" indent="0">
              <a:buNone/>
            </a:pPr>
            <a:r>
              <a:rPr lang="ru-RU" sz="2800" dirty="0" smtClean="0">
                <a:solidFill>
                  <a:srgbClr val="7030A0"/>
                </a:solidFill>
              </a:rPr>
              <a:t>	Финансы</a:t>
            </a:r>
            <a:r>
              <a:rPr lang="ru-RU" sz="2800" dirty="0">
                <a:solidFill>
                  <a:srgbClr val="7030A0"/>
                </a:solidFill>
              </a:rPr>
              <a:t>, вырученные с собранной бумаги, можно использовать для покупки поощрительных призов для активных участников, либо потратить на текущие нужды.</a:t>
            </a:r>
          </a:p>
          <a:p>
            <a:pPr marL="45720" indent="0">
              <a:buNone/>
            </a:pPr>
            <a:r>
              <a:rPr lang="ru-RU" sz="2800" dirty="0">
                <a:solidFill>
                  <a:srgbClr val="7030A0"/>
                </a:solidFill>
              </a:rPr>
              <a:t>     Огромное спасибо всем учащимся и учителям за участие в сборе макулатуры</a:t>
            </a:r>
            <a:r>
              <a:rPr lang="ru-RU" sz="2800" dirty="0" smtClean="0">
                <a:solidFill>
                  <a:srgbClr val="7030A0"/>
                </a:solidFill>
              </a:rPr>
              <a:t>!</a:t>
            </a:r>
            <a:endParaRPr lang="ru-RU" sz="2800" dirty="0">
              <a:solidFill>
                <a:srgbClr val="7030A0"/>
              </a:solidFill>
            </a:endParaRPr>
          </a:p>
          <a:p>
            <a:pPr marL="45720" indent="0">
              <a:buNone/>
            </a:pPr>
            <a:r>
              <a:rPr lang="ru-RU" sz="2800" dirty="0" smtClean="0">
                <a:solidFill>
                  <a:srgbClr val="7030A0"/>
                </a:solidFill>
              </a:rPr>
              <a:t>	Мы </a:t>
            </a:r>
            <a:r>
              <a:rPr lang="ru-RU" sz="2800" dirty="0">
                <a:solidFill>
                  <a:srgbClr val="7030A0"/>
                </a:solidFill>
              </a:rPr>
              <a:t>с ребятами решили не останавливаться на достигнутом,  и будем  дальше продолжать это благородное дело!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38647" y="1556202"/>
            <a:ext cx="4249057" cy="31867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3020534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Basis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asis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asis" id="{5665723A-49BA-4B57-8411-A56F8F207965}" vid="{D9D01AC2-EE7D-4E49-99EE-8E62E4E7E8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TM03457444[[fn=Основа]]</Template>
  <TotalTime>274</TotalTime>
  <Words>267</Words>
  <Application>Microsoft Office PowerPoint</Application>
  <PresentationFormat>Произвольный</PresentationFormat>
  <Paragraphs>44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Базис</vt:lpstr>
      <vt:lpstr>МКОУ «Чуноярская средняя школа №13»</vt:lpstr>
      <vt:lpstr>Цель: собрать макулатуру, уменьшив этим вырубку лесов. </vt:lpstr>
      <vt:lpstr>Гипотеза исследования:  </vt:lpstr>
      <vt:lpstr>Слайд 4</vt:lpstr>
      <vt:lpstr>Слайд 5</vt:lpstr>
      <vt:lpstr>Слайд 6</vt:lpstr>
      <vt:lpstr>Мы решили провести в школе акцию по сбору макулатуры. Самыми активными оказались 2а и 4б классы. Также макулатуру принесли ребята из 6а класса. На нашу акцию откликнулись и учителя. </vt:lpstr>
      <vt:lpstr>Собрав  более одной тонны макулатуры, мы спасли небольшой лесок  в 19 деревьев от вырубания. 60 кг собранной макулатуры сохраняют одно взрослое дерево, меньше загрязняется окружающая среда, улучшается экологическая ситуация. </vt:lpstr>
      <vt:lpstr> </vt:lpstr>
      <vt:lpstr>ВЫВОД:</vt:lpstr>
      <vt:lpstr>Слайд 11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ЛЕНА</dc:title>
  <dc:creator>RePack by Diakov</dc:creator>
  <cp:lastModifiedBy>Светлана</cp:lastModifiedBy>
  <cp:revision>31</cp:revision>
  <dcterms:created xsi:type="dcterms:W3CDTF">2018-01-28T18:25:17Z</dcterms:created>
  <dcterms:modified xsi:type="dcterms:W3CDTF">2020-02-03T05:42:00Z</dcterms:modified>
</cp:coreProperties>
</file>