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B5D4-9884-43B0-9564-28369406F795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06D7-A1D8-4CBD-9BD9-2FCE84FDA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lasicizm.com/content/r_lomonosov/foto/4.jpg-" TargetMode="External"/><Relationship Id="rId13" Type="http://schemas.openxmlformats.org/officeDocument/2006/relationships/hyperlink" Target="http://www.sibstrin.ru/files/library/i_news/lomonosov2.jpg" TargetMode="External"/><Relationship Id="rId18" Type="http://schemas.openxmlformats.org/officeDocument/2006/relationships/hyperlink" Target="http://www.lomonosov300.ru/pict/4e5cf3c18651d.jpg" TargetMode="External"/><Relationship Id="rId3" Type="http://schemas.openxmlformats.org/officeDocument/2006/relationships/hyperlink" Target="http://nsportal.ru/shkola/literatura/library/prezentatsiya-k-uroku-literatury-v-9-klasse-po-teme-mvlomonosov" TargetMode="External"/><Relationship Id="rId21" Type="http://schemas.openxmlformats.org/officeDocument/2006/relationships/hyperlink" Target="http://www.gopiter.ru/assets/images/1000let.jpg" TargetMode="External"/><Relationship Id="rId7" Type="http://schemas.openxmlformats.org/officeDocument/2006/relationships/hyperlink" Target="http://www.ras.ru/rasawards/092c4590-5530-49e2-9259-e17fe11ee488.aspx" TargetMode="External"/><Relationship Id="rId12" Type="http://schemas.openxmlformats.org/officeDocument/2006/relationships/hyperlink" Target="http://lib.usu.ru/public/images/virt_ex_travel/2.4_07.jpg" TargetMode="External"/><Relationship Id="rId17" Type="http://schemas.openxmlformats.org/officeDocument/2006/relationships/hyperlink" Target="http://upload.wikimedia.org/wikipedia/commons/thumb/4/44/Medal_Lomonosov_AN_SU.gif/220px-Medal_Lomonosov_AN_SU.gif" TargetMode="External"/><Relationship Id="rId2" Type="http://schemas.openxmlformats.org/officeDocument/2006/relationships/hyperlink" Target="http://ru.wikipedia.org/wiki/" TargetMode="External"/><Relationship Id="rId16" Type="http://schemas.openxmlformats.org/officeDocument/2006/relationships/hyperlink" Target="http://www.artrussia.ru/pic_k/k881_100.jpg" TargetMode="External"/><Relationship Id="rId20" Type="http://schemas.openxmlformats.org/officeDocument/2006/relationships/hyperlink" Target="http://upload.wikimedia.org/wikipedia/commons/thumb/a/a7/Lomonosov_s_house_on_Moyka_river_in_St.jpg/300px-Lomonosov_s_house_on_Moyka_river_in_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u.ru/lomonosov/science/art.html" TargetMode="External"/><Relationship Id="rId11" Type="http://schemas.openxmlformats.org/officeDocument/2006/relationships/hyperlink" Target="http://www.lib4all.ru/base/B3337/img/B3337p8-1.jpg" TargetMode="External"/><Relationship Id="rId24" Type="http://schemas.openxmlformats.org/officeDocument/2006/relationships/slide" Target="slide1.xml"/><Relationship Id="rId5" Type="http://schemas.openxmlformats.org/officeDocument/2006/relationships/hyperlink" Target="http://www.ras.ru/lomonosov/85a50d90-3dab-411e-919d-b532dd9ab2b7.aspx" TargetMode="External"/><Relationship Id="rId15" Type="http://schemas.openxmlformats.org/officeDocument/2006/relationships/hyperlink" Target="http://www1.seun.ru/everyone/104ebd0efd1eed4x1-z~123.jpg" TargetMode="External"/><Relationship Id="rId23" Type="http://schemas.openxmlformats.org/officeDocument/2006/relationships/image" Target="../media/image32.jpeg"/><Relationship Id="rId10" Type="http://schemas.openxmlformats.org/officeDocument/2006/relationships/hyperlink" Target="http://dutum.narod.ru/element/lomonsv.jpg" TargetMode="External"/><Relationship Id="rId19" Type="http://schemas.openxmlformats.org/officeDocument/2006/relationships/hyperlink" Target="http://img-fotki.yandex.ru/get/4201/nika-nowgorodczewa.0/0_2d455_596eff23_L" TargetMode="External"/><Relationship Id="rId4" Type="http://schemas.openxmlformats.org/officeDocument/2006/relationships/hyperlink" Target="http://rusnauka.narod.ru/lib/lomonosov_m/lomonosov.htm" TargetMode="External"/><Relationship Id="rId9" Type="http://schemas.openxmlformats.org/officeDocument/2006/relationships/hyperlink" Target="http://az.lib.ru/l/lomonosow_m_w/.photo2.jpg" TargetMode="External"/><Relationship Id="rId14" Type="http://schemas.openxmlformats.org/officeDocument/2006/relationships/hyperlink" Target="http://bugaeff.ru/wp-content/uploads/2010/11/24.jpg" TargetMode="External"/><Relationship Id="rId22" Type="http://schemas.openxmlformats.org/officeDocument/2006/relationships/hyperlink" Target="http://img-fotki.yandex.ru/get/5820/38229061.67/0_64728_fccef2d5_-1-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Lo9-004-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700372" cy="31683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Круглая лента лицом вверх 6">
            <a:hlinkClick r:id="rId4" action="ppaction://hlinksldjump"/>
          </p:cNvPr>
          <p:cNvSpPr/>
          <p:nvPr/>
        </p:nvSpPr>
        <p:spPr>
          <a:xfrm>
            <a:off x="2051720" y="5517232"/>
            <a:ext cx="4968552" cy="1152128"/>
          </a:xfrm>
          <a:prstGeom prst="ellipseRibbon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Михаил Васильевич Ломоносов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(1711 - 1765 гг.)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Лента лицом вниз 12">
            <a:hlinkClick r:id="rId5" action="ppaction://hlinksldjump"/>
          </p:cNvPr>
          <p:cNvSpPr/>
          <p:nvPr/>
        </p:nvSpPr>
        <p:spPr>
          <a:xfrm>
            <a:off x="5004048" y="260648"/>
            <a:ext cx="3528392" cy="1296144"/>
          </a:xfrm>
          <a:prstGeom prst="ribbon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Памятники архитектуры Федерального значения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Лента лицом вниз 13">
            <a:hlinkClick r:id="rId6" action="ppaction://hlinksldjump"/>
          </p:cNvPr>
          <p:cNvSpPr/>
          <p:nvPr/>
        </p:nvSpPr>
        <p:spPr>
          <a:xfrm>
            <a:off x="6012160" y="2204864"/>
            <a:ext cx="2915816" cy="1368152"/>
          </a:xfrm>
          <a:prstGeom prst="ribbon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Открытия Ломоносова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Лента лицом вниз 14">
            <a:hlinkClick r:id="rId7" action="ppaction://hlinksldjump"/>
          </p:cNvPr>
          <p:cNvSpPr/>
          <p:nvPr/>
        </p:nvSpPr>
        <p:spPr>
          <a:xfrm>
            <a:off x="395536" y="260648"/>
            <a:ext cx="3851920" cy="1224136"/>
          </a:xfrm>
          <a:prstGeom prst="ribbon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Естествознание и гуманитарные науки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Лента лицом вниз 15">
            <a:hlinkClick r:id="rId8" action="ppaction://hlinksldjump"/>
          </p:cNvPr>
          <p:cNvSpPr/>
          <p:nvPr/>
        </p:nvSpPr>
        <p:spPr>
          <a:xfrm>
            <a:off x="179512" y="4077072"/>
            <a:ext cx="3059832" cy="1368152"/>
          </a:xfrm>
          <a:prstGeom prst="ribbon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Литература и искусство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Лента лицом вниз 16">
            <a:hlinkClick r:id="rId9" action="ppaction://hlinksldjump"/>
          </p:cNvPr>
          <p:cNvSpPr/>
          <p:nvPr/>
        </p:nvSpPr>
        <p:spPr>
          <a:xfrm>
            <a:off x="179512" y="1988840"/>
            <a:ext cx="2880320" cy="1368152"/>
          </a:xfrm>
          <a:prstGeom prst="ribbon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Награды имени Ломоносова</a:t>
            </a:r>
          </a:p>
        </p:txBody>
      </p:sp>
      <p:sp>
        <p:nvSpPr>
          <p:cNvPr id="18" name="Лента лицом вниз 17">
            <a:hlinkClick r:id="rId10" action="ppaction://hlinksldjump"/>
          </p:cNvPr>
          <p:cNvSpPr/>
          <p:nvPr/>
        </p:nvSpPr>
        <p:spPr>
          <a:xfrm>
            <a:off x="5652120" y="4293096"/>
            <a:ext cx="3312368" cy="1296144"/>
          </a:xfrm>
          <a:prstGeom prst="ribbon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Биография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(краткая хронология)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http://ru.wikipedia.org/wiki/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http://nsportal.ru/shkola/literatura/library/prezentatsiya-k-uroku-literatury-v-9-klasse-po-teme-mvlomonosov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http://rusnauka.narod.ru/lib/lomonosov_m/lomonosov.htm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http://www.ras.ru/lomonosov/85a50d90-3dab-411e-919d-b532dd9ab2b7.aspx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http://www.msu.ru/lomonosov/science/art.html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http://www.ras.ru/rasawards/092c4590-5530-49e2-9259-e17fe11ee488.aspx#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8"/>
              </a:rPr>
              <a:t>http://clasicizm.com/content/r_lomonosov/foto/4.jpg-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9"/>
              </a:rPr>
              <a:t>http://az.lib.ru/l/lomonosow_m_w/.photo2.jpg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0"/>
              </a:rPr>
              <a:t>http://dutum.narod.ru/element/lomonsv.jpg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1"/>
              </a:rPr>
              <a:t>http://www.lib4all.ru/base/B3337/img/B3337p8-1.jpg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2"/>
              </a:rPr>
              <a:t>http://lib.usu.ru/public/images/virt_ex_travel/2.4_07.jpg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3"/>
              </a:rPr>
              <a:t>http://www.sibstrin.ru/files/library/i_news/lomonosov2.jpg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4"/>
              </a:rPr>
              <a:t>http://bugaeff.ru/wp-content/uploads/2010/11/24.jpg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5"/>
              </a:rPr>
              <a:t>http://www1.seun.ru/everyone/104ebd0efd1eed4x1-z~123.jpg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6"/>
              </a:rPr>
              <a:t>http://www.artrussia.ru/pic_k/k881_100.jpg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7"/>
              </a:rPr>
              <a:t>http://upload.wikimedia.org/wikipedia/commons/thumb/4/44/Medal_Lomonosov_AN_SU.gif/220px-Medal_Lomonosov_AN_SU.gif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8"/>
              </a:rPr>
              <a:t>http://www.lomonosov300.ru/pict/4e5cf3c18651d.jpg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19"/>
              </a:rPr>
              <a:t>http://img-fotki.yandex.ru/get/4201/nika-nowgorodczewa.0/0_2d455_596eff23_L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20"/>
              </a:rPr>
              <a:t>http://upload.wikimedia.org/wikipedia/commons/thumb/a/a7/Lomonosov_s_house_on_Moyka_river_in_St.jpg/300px-Lomonosov_s_house_on_Moyka_river_in_St.jpg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21"/>
              </a:rPr>
              <a:t>http://www.gopiter.ru/assets/images/1000let.jpg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hlinkClick r:id="rId22"/>
              </a:rPr>
              <a:t>http://img-fotki.yandex.ru/get/5820/38229061.67/0_64728_fccef2d5_-1-L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Используемые ресурсы :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5" descr="kniga70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4263">
            <a:off x="6988798" y="-9153"/>
            <a:ext cx="1772416" cy="13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kniga70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2134">
            <a:off x="95974" y="141652"/>
            <a:ext cx="1227520" cy="9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24" action="ppaction://hlinksldjump"/>
          </p:cNvPr>
          <p:cNvSpPr/>
          <p:nvPr/>
        </p:nvSpPr>
        <p:spPr>
          <a:xfrm rot="10800000">
            <a:off x="7884368" y="6165304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388424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    </a:t>
            </a:r>
            <a:r>
              <a:rPr lang="ru-RU" sz="2400" b="1" dirty="0" smtClean="0">
                <a:solidFill>
                  <a:srgbClr val="800000"/>
                </a:solidFill>
              </a:rPr>
              <a:t>М. В. Ломоносов - великий русский учёный энциклопедист, естествоиспытатель и филолог, поэт и художник, философ, организатор отечественной науки и естествознания.</a:t>
            </a:r>
            <a:endParaRPr lang="ru-RU" sz="2400" b="1" dirty="0"/>
          </a:p>
        </p:txBody>
      </p:sp>
      <p:pic>
        <p:nvPicPr>
          <p:cNvPr id="4" name="Picture 71" descr="ramk8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2025" y="4913313"/>
            <a:ext cx="18319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7" descr="ramk8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1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9" descr="ramk8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2025" y="0"/>
            <a:ext cx="1831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0" descr="ramk8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13313"/>
            <a:ext cx="18319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 rot="10800000">
            <a:off x="7308304" y="6093296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1247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Михаил (Михайло) Васильевич Ломоносов (8 (19) ноября 1711 г., деревня Мишанинская, Россия — 4 (15) апреля 1765., Санкт-Петербург, Российская империя).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C:\Users\User\Desktop\httpaz.lib.rullomonosow_m_w.photo2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077072"/>
            <a:ext cx="1954419" cy="209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63888" y="3645024"/>
            <a:ext cx="1809027" cy="25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User\Desktop\httpwww.lib4all.rubaseB3337imgB3337p8-1.jp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3789040"/>
            <a:ext cx="1647134" cy="224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07704" y="0"/>
            <a:ext cx="5376793" cy="5232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Васильевич Ломоносов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48680"/>
            <a:ext cx="2232248" cy="4001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( 1711 г. – 1765г. 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61248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1730</a:t>
            </a:r>
            <a:r>
              <a:rPr lang="ru-RU" sz="4300" dirty="0" smtClean="0"/>
              <a:t> — 7 декабря в Холмогорской воеводской канцелярии получил паспорт.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1730</a:t>
            </a:r>
            <a:r>
              <a:rPr lang="ru-RU" sz="4300" dirty="0" smtClean="0"/>
              <a:t> — 15 (?) декабря отправился пешком в Москву.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1731</a:t>
            </a:r>
            <a:r>
              <a:rPr lang="ru-RU" sz="4300" dirty="0" smtClean="0"/>
              <a:t> — 15 января зачислен учеником в Московскую Славяно-греко-латинскую академию.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1731—1735</a:t>
            </a:r>
            <a:r>
              <a:rPr lang="ru-RU" sz="4300" dirty="0" smtClean="0"/>
              <a:t> — учёба в Московской Славяно-греко-латинской академии.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1734</a:t>
            </a:r>
            <a:r>
              <a:rPr lang="ru-RU" sz="4300" dirty="0" smtClean="0"/>
              <a:t> — учёба в Киево-Могилянской академии.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1736</a:t>
            </a:r>
            <a:r>
              <a:rPr lang="ru-RU" sz="4300" dirty="0" smtClean="0"/>
              <a:t> — 12 января зачислен студентом в Санкт-Петербургский академический университет.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1736</a:t>
            </a:r>
            <a:r>
              <a:rPr lang="ru-RU" sz="4300" dirty="0" smtClean="0"/>
              <a:t> — 4 октября для обучения горному делу и металлургии направлен в Германию.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1736—1739 </a:t>
            </a:r>
            <a:r>
              <a:rPr lang="ru-RU" sz="4300" dirty="0" smtClean="0"/>
              <a:t>— обучался в Марбургском университете.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1737</a:t>
            </a:r>
            <a:r>
              <a:rPr lang="ru-RU" sz="4300" dirty="0" smtClean="0"/>
              <a:t> — с января слушает курс механики профессора Х. Вольфа и курс теоретической химии профессора Ю. Г. Дуйзинга.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1739</a:t>
            </a:r>
            <a:r>
              <a:rPr lang="ru-RU" sz="4300" dirty="0" smtClean="0"/>
              <a:t> — в феврале женился на дочери квартирной хозяйки Елизавете-Христине Цильх.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1739</a:t>
            </a:r>
            <a:r>
              <a:rPr lang="ru-RU" sz="4300" dirty="0" smtClean="0"/>
              <a:t> — 8 ноября родилась дочь; 9 ноября — крещена в церкви реформатской общины с именем Екатерина-Елизавета.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1739—1740</a:t>
            </a:r>
            <a:r>
              <a:rPr lang="ru-RU" sz="4300" dirty="0" smtClean="0"/>
              <a:t> — под руководством </a:t>
            </a:r>
            <a:r>
              <a:rPr lang="ru-RU" sz="4300" dirty="0"/>
              <a:t>И. Ф. Генкеля</a:t>
            </a:r>
            <a:r>
              <a:rPr lang="ru-RU" sz="4300" dirty="0" smtClean="0"/>
              <a:t> обучался горному делу.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1740</a:t>
            </a:r>
            <a:r>
              <a:rPr lang="ru-RU" sz="4300" dirty="0" smtClean="0"/>
              <a:t> — 26 мая обвенчался в церкви реформатской общины Марбурга с Елизаветой-Христиной Цильх.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1740</a:t>
            </a:r>
            <a:r>
              <a:rPr lang="ru-RU" sz="4300" dirty="0" smtClean="0"/>
              <a:t> — в конце мая, направляясь на родину, под Дюссельдорфом «показался пруссакам годною рыбою на их уду» и обманом «забрит» был в рекруты, но в октябре бежал, прибыл чрез Арнгейм и Утрехт в Амстердам, далее — в Гаагу и, только после возвращения вновь в Амстердам, оттуда отправился морем в Россию. 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1741</a:t>
            </a:r>
            <a:r>
              <a:rPr lang="ru-RU" sz="4300" dirty="0" smtClean="0"/>
              <a:t> — 8 июня вернулся в Санкт-Петербург.</a:t>
            </a:r>
          </a:p>
          <a:p>
            <a:pPr>
              <a:buFont typeface="Wingdings" pitchFamily="2" charset="2"/>
              <a:buChar char="v"/>
            </a:pPr>
            <a:r>
              <a:rPr lang="ru-RU" sz="4300" b="1" dirty="0" smtClean="0"/>
              <a:t>1741</a:t>
            </a:r>
            <a:r>
              <a:rPr lang="ru-RU" sz="4300" dirty="0" smtClean="0"/>
              <a:t> — 22 декабря в Марбурге у Ломоносова родился сын, названный при крещении Иваном. </a:t>
            </a:r>
          </a:p>
          <a:p>
            <a:pPr>
              <a:buNone/>
            </a:pPr>
            <a:endParaRPr lang="ru-RU" sz="43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0"/>
            <a:ext cx="9324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Биография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(краткая хронология)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244408" y="6165304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1742</a:t>
            </a:r>
            <a:r>
              <a:rPr lang="ru-RU" dirty="0" smtClean="0"/>
              <a:t> — 8 января определён адъюнктом физического класса Академии наук и художеств.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1745</a:t>
            </a:r>
            <a:r>
              <a:rPr lang="ru-RU" dirty="0" smtClean="0"/>
              <a:t> — 25 июля назначен профессором химии Академии наук и художеств.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1746</a:t>
            </a:r>
            <a:r>
              <a:rPr lang="ru-RU" dirty="0" smtClean="0"/>
              <a:t> — 20 июня впервые читает на русском языке публичные лекции по физике.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1748</a:t>
            </a:r>
            <a:r>
              <a:rPr lang="ru-RU" dirty="0" smtClean="0"/>
              <a:t> — создал первую в России научно-исследовательскую и учебную химическую лабораторию.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1748—1757</a:t>
            </a:r>
            <a:r>
              <a:rPr lang="ru-RU" dirty="0" smtClean="0"/>
              <a:t> — проводил в химической лаборатории работы по изготовлению цветных стёкол и красок, химическому анализу руд.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1749</a:t>
            </a:r>
            <a:r>
              <a:rPr lang="ru-RU" dirty="0" smtClean="0"/>
              <a:t> — 21 февраля родилась дочь Елена.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1752—1753</a:t>
            </a:r>
            <a:r>
              <a:rPr lang="ru-RU" dirty="0" smtClean="0"/>
              <a:t> — в химической лаборатории читал первый в истории курс лекций по физической химии.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1753</a:t>
            </a:r>
            <a:r>
              <a:rPr lang="ru-RU" dirty="0" smtClean="0"/>
              <a:t> — основана стекольная фабрика в деревне Усть-Рудица.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1755</a:t>
            </a:r>
            <a:r>
              <a:rPr lang="ru-RU" dirty="0" smtClean="0"/>
              <a:t> — по проекту М. В. Ломоносова учреждён Московский университет.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1757</a:t>
            </a:r>
            <a:r>
              <a:rPr lang="ru-RU" dirty="0" smtClean="0"/>
              <a:t> — назначен советником Академической канцелярии.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1758</a:t>
            </a:r>
            <a:r>
              <a:rPr lang="ru-RU" dirty="0" smtClean="0"/>
              <a:t> — становится руководителем Исторического собрания, Географического департамента, академических университета и гимназии.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1760</a:t>
            </a:r>
            <a:r>
              <a:rPr lang="ru-RU" dirty="0" smtClean="0"/>
              <a:t> — 30 апреля Шведская королевская академия наук избрала М. В. Ломоносова своим почётным членом.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1763</a:t>
            </a:r>
            <a:r>
              <a:rPr lang="ru-RU" dirty="0" smtClean="0"/>
              <a:t> — 10 октября избран членом Академии трёх знатнейших художеств (за мозаичные работы).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1764</a:t>
            </a:r>
            <a:r>
              <a:rPr lang="ru-RU" dirty="0" smtClean="0"/>
              <a:t> — 17 (?) апреля избран почётным членом Академии наук Болонского института.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1765</a:t>
            </a:r>
            <a:r>
              <a:rPr lang="ru-RU" dirty="0" smtClean="0"/>
              <a:t> — 4 апреля скончался от воспаления лёгких в собственном доме на реке Мойке.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1765</a:t>
            </a:r>
            <a:r>
              <a:rPr lang="ru-RU" dirty="0" smtClean="0"/>
              <a:t> — 8 апреля похоронен на Лазаревском кладбище Александро-Невской лавры. 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rot="10800000">
            <a:off x="7956376" y="6165304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81336"/>
            <a:ext cx="5112568" cy="59766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Организовал первую в России химическую лабораторию.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Развивал атомно-молекулярные представления о строении вещества.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 Создал ряд оптических приборов.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Открыл атмосферу на Венере.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 Описал строение Земли.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Объяснил происхождение многих полезных ископаемых и минералов.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 Опубликовал руководство по металлургии.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 Подчеркивал важность исследования Северного морского пути и освоения Сибири.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 Автор трудов по русской истории.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200" b="1" i="1" dirty="0" smtClean="0">
                <a:latin typeface="Times New Roman" pitchFamily="18" charset="0"/>
              </a:rPr>
              <a:t> По инициативе Ломоносова основан Московский университет (1755 г).</a:t>
            </a:r>
            <a:r>
              <a:rPr lang="ru-RU" sz="2200" i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Открытия Ломоносова: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84">
            <a:off x="5292549" y="1300433"/>
            <a:ext cx="3487738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6516216" y="6165304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332656"/>
            <a:ext cx="9144000" cy="2304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latin typeface="+mj-lt"/>
              </a:rPr>
              <a:t>     </a:t>
            </a:r>
            <a:r>
              <a:rPr lang="ru-RU" sz="1400" dirty="0" smtClean="0"/>
              <a:t>    </a:t>
            </a:r>
            <a:r>
              <a:rPr lang="ru-RU" sz="1400" b="1" dirty="0" smtClean="0"/>
              <a:t>Основной областью своей деятельности М. В. Ломоносов считал химию, но как показывает его наследие, эта дисциплина, вступая на разных этапах его творчества во взаимодействие с другими разделами естествознания, оставалась в неразрывной связи с ними в контексте всего разнообразия его исследований, которые, в свою очередь, пребывали во взаимосвязи между собой. Такое логическое единство является следствием понимания им единства природы и существования немногих фундаментальных законов, лежащих в основе всего целостного многообразия явлений. Это логическое единство демонстрируют не только его труды, относящиеся к естественным наукам и философии — оно прослеживается между ними и его поэтическим творчеством.</a:t>
            </a:r>
          </a:p>
          <a:p>
            <a:pPr>
              <a:buNone/>
            </a:pPr>
            <a:r>
              <a:rPr lang="ru-RU" sz="1500" dirty="0" smtClean="0"/>
              <a:t>        </a:t>
            </a:r>
            <a:endParaRPr lang="ru-RU" sz="15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3717032"/>
            <a:ext cx="9144000" cy="1944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        </a:t>
            </a:r>
            <a:r>
              <a:rPr lang="ru-RU" sz="1400" b="1" dirty="0" smtClean="0">
                <a:latin typeface="+mj-lt"/>
              </a:rPr>
              <a:t>С пятидесятых годов учёный облекает плоды размышлений и исследований в живую форму своих речей, произносимых на собраниях Академии и в качестве представителя науки перед общественностью — когда он свободно высказывает свои теоретические взгляды, не стесняясь требований полноты и строгости академического мемуара — и здесь, объединив в своём лице оратора, естествоиспытателя, популяризатора научного знания и литератора — он «даёт указания, выражает надежды, вырабатывает планы новых снарядов и опытов, приводит …результаты собственных изысканий в лаборатории и кабинете». (Любимов Н. Жизнь и труды Ломоносова. Часть первая. Москва. Университетская типография (Катков и К°), на Страстном бульваре. 1872г. )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Естествознание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56992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Гуманитарные науки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6" descr="350x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16832"/>
            <a:ext cx="2160240" cy="162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lomonos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2132856"/>
            <a:ext cx="1167216" cy="1534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Автогра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808312" cy="150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MCj02900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080120" cy="138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право 15">
            <a:hlinkClick r:id="rId6" action="ppaction://hlinksldjump"/>
          </p:cNvPr>
          <p:cNvSpPr/>
          <p:nvPr/>
        </p:nvSpPr>
        <p:spPr>
          <a:xfrm rot="10800000">
            <a:off x="8028384" y="6165304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lomonosov_krasnorechi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157192"/>
            <a:ext cx="2520280" cy="155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книг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84066">
            <a:off x="5591321" y="5163346"/>
            <a:ext cx="1214934" cy="150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2" descr="feather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56210">
            <a:off x="7182514" y="5289679"/>
            <a:ext cx="1341416" cy="98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27984" cy="3312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i="1" dirty="0" smtClean="0"/>
              <a:t>         В литературном творчестве Ломоносова видное место занимают оды и стихотворные надписи к проектам иллюминаций, которые устраивались в честь различных событий. Произведения Ломоносова были проникнуты идеями Просвещения, стремлением прославить свой народ и Родину. </a:t>
            </a:r>
          </a:p>
          <a:p>
            <a:pPr>
              <a:buNone/>
            </a:pPr>
            <a:r>
              <a:rPr lang="ru-RU" sz="1400" i="1" dirty="0" smtClean="0"/>
              <a:t>         Ломоносов начал писать стихи еще во время учебы в Славяно-греко-латинской академии. Он разработал собственную систему стихосложения. Свои предложения он изложил в «Письме о правилах российского стихотворства», которое в 1739 году прислал из Фрейберга в Петербург. К «Письму…» как образец своего способа стихосложения была приложена ода «На взятие Хотина», полная патриотического воодушевления, вызванного победой русских войск.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7984" y="3429000"/>
            <a:ext cx="4716016" cy="3429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dirty="0" smtClean="0"/>
              <a:t>         </a:t>
            </a:r>
            <a:r>
              <a:rPr lang="ru-RU" sz="1400" i="1" dirty="0" smtClean="0"/>
              <a:t>Деятельность Ломоносова как художника представляет собой яркую страницу в истории русского искусства. Мозаичные картины, выполненные самим Ломоносовым и сотрудниками его мастерской, сыграли новаторскую роль в русской культуре XVIII века – они возродили искусство мозаики, утраченное в России после XIII века.</a:t>
            </a:r>
          </a:p>
          <a:p>
            <a:pPr>
              <a:buNone/>
            </a:pPr>
            <a:r>
              <a:rPr lang="ru-RU" sz="1400" i="1" dirty="0" smtClean="0"/>
              <a:t>         В своём художественно-изобразительном творчестве Ломоносов соединил выдающийся талант химика и мастерство художника: разработанные им в Химической лаборатории рецептура и технология изготовления цветных непрозрачных стёкол, смальты и скрепляющего раствора позволили создать в его мозаичной мастерской самобытные произведения изобразительного искусства.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572000" cy="47667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Литературное творчество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996952"/>
            <a:ext cx="4572000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Изобразительное искусство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User\Desktop\httpwww.sibstrin.rufileslibraryi_newslomonosov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3288365" cy="246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httpindfri.ruimg3288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757">
            <a:off x="7373395" y="233742"/>
            <a:ext cx="1472377" cy="2075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User\Desktop\httpwww1.seun.rueveryone104ebd0efd1eed4x1-z~123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92327"/>
            <a:ext cx="1754007" cy="245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ser\Desktop\httpwww.artrussia.rupic_kk881_100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2006">
            <a:off x="251520" y="3861049"/>
            <a:ext cx="2956601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трелка вправо 15">
            <a:hlinkClick r:id="rId6" action="ppaction://hlinksldjump"/>
          </p:cNvPr>
          <p:cNvSpPr/>
          <p:nvPr/>
        </p:nvSpPr>
        <p:spPr>
          <a:xfrm rot="10800000">
            <a:off x="8100392" y="6165304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b="1" dirty="0" smtClean="0"/>
              <a:t>Большая золотая медаль имени М.В. Ломоносова </a:t>
            </a:r>
            <a:r>
              <a:rPr lang="ru-RU" sz="1800" dirty="0" smtClean="0"/>
              <a:t>присуждается за выдающиеся достижения в области естественных и гуманитарных наук.</a:t>
            </a:r>
          </a:p>
          <a:p>
            <a:pPr>
              <a:buBlip>
                <a:blip r:embed="rId2"/>
              </a:buBlip>
            </a:pPr>
            <a:endParaRPr lang="ru-RU" sz="1800" dirty="0" smtClean="0"/>
          </a:p>
          <a:p>
            <a:pPr>
              <a:buBlip>
                <a:blip r:embed="rId2"/>
              </a:buBlip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Blip>
                <a:blip r:embed="rId2"/>
              </a:buBlip>
            </a:pPr>
            <a:endParaRPr lang="ru-RU" sz="1800" dirty="0" smtClean="0"/>
          </a:p>
          <a:p>
            <a:pPr>
              <a:buBlip>
                <a:blip r:embed="rId2"/>
              </a:buBlip>
            </a:pPr>
            <a:endParaRPr lang="ru-RU" sz="1800" dirty="0" smtClean="0"/>
          </a:p>
          <a:p>
            <a:pPr>
              <a:buBlip>
                <a:blip r:embed="rId2"/>
              </a:buBlip>
            </a:pPr>
            <a:endParaRPr lang="ru-RU" sz="1800" b="1" i="1" dirty="0" smtClean="0">
              <a:latin typeface="Monotype Corsiva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800" b="1" dirty="0" smtClean="0">
                <a:latin typeface="+mj-lt"/>
              </a:rPr>
              <a:t>Орденом М. В. Ломоносова </a:t>
            </a:r>
            <a:r>
              <a:rPr lang="ru-RU" sz="1800" dirty="0" smtClean="0"/>
              <a:t>награждаются граждане за высокие достижения в государственной, производственной, научно- исследовательской, социальной, культурной, общественной и благотворительной деятельности, в области науки, литературы и искусства.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Награды имени Ломоносова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User\Desktop\MAImage3c8fac05_1d96_475a_8187_7a93e25e1472_slide_092c4590-5530-49e2-9259-e17fe11ee48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185582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User\Desktop\MAImage3c8fac05_1d96_475a_8187_7a93e25e1472_slide_092c4590-5530-49e2-9259-e17fe11ee48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2"/>
            <a:ext cx="193935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User\Desktop\httpstud.ibi.spb.ru101lopairiimgnagrada2.gi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65104"/>
            <a:ext cx="2204864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User\Desktop\httpwww.lomonosov300.rupict4e5cf3c18651d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05064"/>
            <a:ext cx="1462088" cy="270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User\Desktop\httpupload.wikimedia.orgwikipediacommonsthumb444Medal_Lomonosov_AN_SU.gif220px-Medal_Lomonosov_AN_SU.gif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149080"/>
            <a:ext cx="20955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>
            <a:hlinkClick r:id="rId8" action="ppaction://hlinksldjump"/>
          </p:cNvPr>
          <p:cNvSpPr/>
          <p:nvPr/>
        </p:nvSpPr>
        <p:spPr>
          <a:xfrm rot="10800000">
            <a:off x="7884368" y="6093296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архитектуры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Федерального значения: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User\Desktop\httpwww.gopiter.ruassetsimages1000let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275214" cy="303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httpimg-fotki.yandex.ruget582038229061.670_64728_fccef2d5_-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1889840" cy="263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79715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Великом Новгороде на Памятнике «1000-летие России» среди 129 фигур самых выдающихся личностей в российской истории (на 1862 год) есть фигура М. В. Ломоносова.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Усадьба М. В. Ломоносова на Мойке — Большая Морская</a:t>
            </a:r>
          </a:p>
        </p:txBody>
      </p:sp>
      <p:pic>
        <p:nvPicPr>
          <p:cNvPr id="4101" name="Picture 5" descr="C:\Users\User\Desktop\httpimg-fotki.yandex.ruget4201nika-nowgorodczewa.00_2d455_596eff23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User\Desktop\httpupload.wikimedia.orgwikipediacommonsthumbaa7Lomonosov_s_house_on_Moyka_river_in_St.jpg300px-Lomonosov_s_house_on_Moyka_river_in_St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01008"/>
            <a:ext cx="3096344" cy="217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 rot="10800000">
            <a:off x="611560" y="6093296"/>
            <a:ext cx="648072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512</Words>
  <Application>Microsoft Office PowerPoint</Application>
  <PresentationFormat>Экран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2012-01-04T04:00:49Z</dcterms:created>
  <dcterms:modified xsi:type="dcterms:W3CDTF">2012-01-05T06:34:28Z</dcterms:modified>
</cp:coreProperties>
</file>