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60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icdlib.nspu.ru/catalogs/details/icdlib/645181.php" TargetMode="External"/><Relationship Id="rId3" Type="http://schemas.openxmlformats.org/officeDocument/2006/relationships/hyperlink" Target="https://icdlib.nspu.ru/view/icdlib/3246/read.php" TargetMode="External"/><Relationship Id="rId7" Type="http://schemas.openxmlformats.org/officeDocument/2006/relationships/hyperlink" Target="https://icdlib.nspu.ru/view/icdlib/3247/read.ph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dlib.nspu.ru/catalogs/details/icdlib/645179.php" TargetMode="External"/><Relationship Id="rId5" Type="http://schemas.openxmlformats.org/officeDocument/2006/relationships/hyperlink" Target="https://icdlib.nspu.ru/view/icdlib/3245/read.php" TargetMode="External"/><Relationship Id="rId4" Type="http://schemas.openxmlformats.org/officeDocument/2006/relationships/hyperlink" Target="https://icdlib.nspu.ru/catalogs/details/icdlib/645180.ph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.l.litvina@utmn.r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0" y="14127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ru-RU" sz="6000" b="1" dirty="0">
                <a:latin typeface="Times New Roman"/>
                <a:ea typeface="Times New Roman"/>
                <a:cs typeface="Times New Roman"/>
                <a:sym typeface="Times New Roman"/>
              </a:rPr>
              <a:t>Методика преподавания технологии в начальной школе</a:t>
            </a: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323528" y="31979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Всестороннее и гармоничное развитие </a:t>
            </a:r>
            <a:b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личности школьников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971600" y="3933056"/>
            <a:ext cx="1828800" cy="5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Умственное развитие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651456" y="1881813"/>
            <a:ext cx="2057400" cy="89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Эстетическое развитие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724128" y="1844824"/>
            <a:ext cx="3247556" cy="89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Духовно-нравственное развитие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228184" y="3789040"/>
            <a:ext cx="2057400" cy="89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развитие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2" descr="http://www.msuzie-opt.ru/upload/big1025.jpg"/>
          <p:cNvPicPr preferRelativeResize="0"/>
          <p:nvPr/>
        </p:nvPicPr>
        <p:blipFill rotWithShape="1">
          <a:blip r:embed="rId3">
            <a:alphaModFix/>
          </a:blip>
          <a:srcRect l="13820" t="3016" r="11340" b="4041"/>
          <a:stretch/>
        </p:blipFill>
        <p:spPr>
          <a:xfrm>
            <a:off x="3275856" y="1844824"/>
            <a:ext cx="2093271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-19000" y="-99392"/>
            <a:ext cx="866986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Times New Roman"/>
              <a:buNone/>
            </a:pPr>
            <a:r>
              <a:rPr lang="ru-RU" sz="3509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№3</a:t>
            </a:r>
            <a:endParaRPr sz="3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187624" y="0"/>
            <a:ext cx="6806580" cy="6582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Эстетическое развитие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179512" y="764704"/>
            <a:ext cx="878497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Эффективно при условии организации проектно-конструкторской деятельности, т.к.: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всех ее этапах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(от формирования проектного замысла или анализа образцов до предметной реализации идеи)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проявляют эстетическое отношение к объектам, условиям, процессу и результатам деятельности;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предполагает учет основ композиции, средств ее гармонизации, правил художественной комбинаторики, особенностей художественного стиля;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содержание работы строится с учетом определенных художественно-конструкторских правил (дизайна)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создаются благоприятные условия для формирования представлений о наиболее гармоничных вещах и среде в целом, выработки эстетического восприятия и оценки, художественного вкуса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4067944" y="4509120"/>
            <a:ext cx="86409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7886700" cy="6926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Умственное развитие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95536" y="1052736"/>
            <a:ext cx="84249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требуется соединять практические действия с выполнением мыслительных операций;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требует умений устанавливать взаимосвязи между элементами создаваемой конструкции на идеальном уровне и в соответствии с этим устанавливать связи между возможными действиями и их результатами, определять последовательность действий;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способствует выработке таких важных качеств мышления, как конструктивность и гибкость, активно формирует познавательные процессы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 учетом возрастных особенностей младших школьников, значительно эффективнее способствует их интеллектуальному развитию, чем сугубо отвлеченная умственная деятельность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4067944" y="4005064"/>
            <a:ext cx="136815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115616" y="44624"/>
            <a:ext cx="7238628" cy="7955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Духовно-нравственное развитие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928992" cy="456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содержание направлено на освоение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проблемы гармоничной среды обитания человека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= дети получают устойчивые и систематические представления о достойном человека образе жизни в гармонии с окружающим миром;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активно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изучаются образы и конструкций природных объектов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, которые являются неисчерпаемым источником идей для художника-конструктора.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поскольку мир вещей возникает из мира природы и существует рядом с ней, уроки дизайна побуждают детей задуматься о взаимосвязи этих двух миров, о способах их сосуществования.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предоставляют возможность рассмотреть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проблему «человек и природа»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с достаточной глубиной и вместе с тем на доступном для младшего школьника материале;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знакомятся с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народными ремеслами, изучают народные традиции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получают знания о том,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как в культуре любого народа отражались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глубокие и мудрые представления об устройстве мироздания; как гармонична была связь всего уклада жизни человека с жизнью природы; каким высоконравственным было отношение к природе, вещам и проч.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683568" y="29479"/>
            <a:ext cx="7886700" cy="68760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развитие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179512" y="908720"/>
            <a:ext cx="87849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Выполнение практических заданий связано с определенной мускульной работой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дети 6 – 7 лет с трудом выполняют работы, связанные с деятельностью мелкой мускулатуры; не сформировался узел связи предплечья и кисти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активизируются обменные процессы в организме, а вместе с ними – рост клеток и развитие мускулов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Истоки способностей и дарований детей – на кончиках пальцев, от них, образно говоря, идут тончайшие ручейки, которые питают источник творческой мысли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В.А. Сухомлинсикий</a:t>
            </a: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3995936" y="2186676"/>
            <a:ext cx="1008112" cy="4320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107504" y="1772816"/>
            <a:ext cx="8928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ru-RU" sz="5400" b="1">
                <a:latin typeface="Times New Roman"/>
                <a:ea typeface="Times New Roman"/>
                <a:cs typeface="Times New Roman"/>
                <a:sym typeface="Times New Roman"/>
              </a:rPr>
              <a:t>Тема 2. </a:t>
            </a:r>
            <a:br>
              <a:rPr lang="ru-RU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400" b="1">
                <a:latin typeface="Times New Roman"/>
                <a:ea typeface="Times New Roman"/>
                <a:cs typeface="Times New Roman"/>
                <a:sym typeface="Times New Roman"/>
              </a:rPr>
              <a:t>ФГОС НОО о предметной области «Технология»</a:t>
            </a:r>
            <a:endParaRPr sz="48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Times New Roman"/>
              <a:buNone/>
            </a:pPr>
            <a:r>
              <a:rPr lang="ru-RU" sz="2970" b="1">
                <a:latin typeface="Times New Roman"/>
                <a:ea typeface="Times New Roman"/>
                <a:cs typeface="Times New Roman"/>
                <a:sym typeface="Times New Roman"/>
              </a:rPr>
              <a:t>Предметные результаты освоения основной образовательной программы</a:t>
            </a:r>
            <a:endParaRPr sz="29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928992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1) получение первоначальных представлений о созидательном и нравственном значении труда в жизни человека и общества; о мире профессий и важности правильного выбора профессии;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2) усвоение первоначальных представлений о материальной культуре как продукте предметно-преобразующей деятельности человека;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3) приобретение навыков самообслуживания; овладение технологическими приемами ручной обработки материалов; усвоение правил техники безопасности;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4) использование приобретенных знаний и умений для творческого решения несложных конструкторских, художественно-конструкторских (дизайнерских), технологических и организационных задач;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5) приобретение первоначальных навыков совместной продуктивной деятельности, сотрудничества, взаимопомощи, планирования и организации;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6) приобретение первоначальных знаний о правилах создания предметной и информационной среды и умений применять их для выполнения учебно-познавательных и проектных художественно-конструкторских задач</a:t>
            </a: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Требования к учителю </a:t>
            </a:r>
            <a:b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(специальные компетенции)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1080" y="1124744"/>
            <a:ext cx="91429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ПОЛИДИСЦИПЛИНАРНОСТЬ.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Учитель должен быть способен применять знание теоретических основ и технологий начального языкового, литературного, математического, естественно-научного, художественно-эстетического образования и формировать единую интегрированную траекторию обучения младших школьников.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НЕПРЕРЫВНОСТЬ.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Учитель должен уметь реализовывать преемственность воспитания, обучения и социализации детей.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КОММУНИКАТИВНОСТЬ.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Учитель должен быть готов к формированию детских сообществ, к организации коллективной творческой деятельности.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ОРИЕНТИРОВАННОСТЬ НА ЛИЧНОСТЬ РЕБЕНКА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. Учитель должен быть готов к использованию педагогических технологий, которые основаны на дифференциации требований к подготовке учащихся, и оценивать учебные достижения школьников с учетом траектории индивидуального развития каждого ученика и норм в развитии его личности.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539552" y="2060848"/>
            <a:ext cx="8280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Тема 3. </a:t>
            </a:r>
            <a:b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принципы технологического образования </a:t>
            </a:r>
            <a:b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младших школьников</a:t>
            </a:r>
            <a:endParaRPr sz="40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683568" y="31981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принципы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395536" y="1052736"/>
            <a:ext cx="8640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Принципы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– общие нормы организации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принципы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– руководящие положения, лежащие в основе обучения и определяющие его содержание, методы и формы организации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Если </a:t>
            </a:r>
            <a:r>
              <a:rPr lang="ru-RU" sz="2400" b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</a:t>
            </a: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 обучения определяют </a:t>
            </a:r>
            <a:r>
              <a:rPr lang="ru-RU" sz="2400" b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чему</a:t>
            </a: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 следует учить,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то </a:t>
            </a: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</a:t>
            </a: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 обучения устанавливают </a:t>
            </a: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ru-RU" sz="2400" i="1">
                <a:latin typeface="Times New Roman"/>
                <a:ea typeface="Times New Roman"/>
                <a:cs typeface="Times New Roman"/>
                <a:sym typeface="Times New Roman"/>
              </a:rPr>
              <a:t> это следует сделать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11560" y="548680"/>
            <a:ext cx="7886700" cy="6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Темы курса: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07504" y="1268760"/>
            <a:ext cx="8856984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Технологическое образование на современном этапе развития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ФГОС НОО о предметной области «Технология»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принципы технологического образования младших школьников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Урок технологии: особенности, типы, структура, конспект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Знакомство с программами по технологии: В.Д. Симоненко;            О.А. Куревиной и Е.А. Латуцевой; Т.М. Геронимус;                            Н.М. Конышевой; в системе Л.В. Занкова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683568" y="21095"/>
            <a:ext cx="7886700" cy="8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Принцип наглядности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179512" y="764704"/>
            <a:ext cx="8784976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«Золотое правило наглядности» – в чувственном восприятии преподносится все, что только можно предоставить для восприятия чувствами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(слух, зрение, обоняние и т.п.)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 «Если какие-либо предметы сразу можно воспринимать несколькими чувствами, пусть они сразу схватываются несколькими чувствами…» </a:t>
            </a:r>
            <a:endParaRPr/>
          </a:p>
          <a:p>
            <a:pPr marL="0" lvl="0" indent="0" algn="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Я.А. Каменский «Великая дидактика»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НАГЛЯДНОСТЬ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323528" y="3140968"/>
            <a:ext cx="2520280" cy="237626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Предметная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Непосредственное восприятие предметов (образцов изделия, материалов и т.п.) и приемов работы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3278358" y="3645024"/>
            <a:ext cx="2589786" cy="237626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Изобразительная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учебно-наглядных пособий, моделей, макетов, технологических карт, видео и т.п.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6228184" y="3140968"/>
            <a:ext cx="2520280" cy="237626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Словесная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Яркая, образная, живая речь педагога, вызывающая конкретные представления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8" name="Google Shape;228;p32"/>
          <p:cNvCxnSpPr/>
          <p:nvPr/>
        </p:nvCxnSpPr>
        <p:spPr>
          <a:xfrm flipH="1">
            <a:off x="2915816" y="3068960"/>
            <a:ext cx="1622682" cy="28803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229;p32"/>
          <p:cNvCxnSpPr/>
          <p:nvPr/>
        </p:nvCxnSpPr>
        <p:spPr>
          <a:xfrm>
            <a:off x="4538498" y="3068960"/>
            <a:ext cx="0" cy="50405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32"/>
          <p:cNvCxnSpPr/>
          <p:nvPr/>
        </p:nvCxnSpPr>
        <p:spPr>
          <a:xfrm>
            <a:off x="4538498" y="3068960"/>
            <a:ext cx="1617678" cy="252028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03649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Принцип систематичности и последовательности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107504" y="1052736"/>
            <a:ext cx="8928992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Систематичность в работе по достижению цели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Соблюдение строгой логики в обучении, чтобы учащиеся последовательно овладевали ЗУНами (переход к новому на основе изученного)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 i="1">
                <a:latin typeface="Times New Roman"/>
                <a:ea typeface="Times New Roman"/>
                <a:cs typeface="Times New Roman"/>
                <a:sym typeface="Times New Roman"/>
              </a:rPr>
              <a:t>ПРАВИЛА: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 изучении конкретного раздела необходимо расчленить материал по урокам, на равномерные «порции»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Перед изучением нового материала необходимо определение достигнутого результата и его систематическое применение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Устанавливать содержательный центр урока и в связи с ним представлять систему практических действий, знаний, умений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 первых уроков приобщать к самостоятельной работе, создавая ситуацию, в которой дети сами выявят пробелы в своих знаниях и восполнят их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611560" y="2704"/>
            <a:ext cx="8064896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Принцип доступности и посильности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7849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ПРАВИЛА: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обучении следует переходить от того, что ученику близко, к тому, что до сих пор было ему чуждо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обучении следует переходить от легкого к более трудному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(предъявление непосильных требований подрывает веру в свои силы, снижает мотивацию; учитель должен помочь понять причины трудностей и найти пути их преодоления)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обучении следует переходить от уже известного к новому, неизвестному                                                                                                           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(мы не делаем обучение легким!!! Мы наращиваем трудность, приучая к ее преодолению)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процессе обучение нужно учитывать различия в скорости индивидуальной работы и продвинутости в учебе отдельных учащихся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i="1">
                <a:latin typeface="Times New Roman"/>
                <a:ea typeface="Times New Roman"/>
                <a:cs typeface="Times New Roman"/>
                <a:sym typeface="Times New Roman"/>
              </a:rPr>
              <a:t>Я.А. Каменский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683568" y="188640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Times New Roman"/>
              <a:buNone/>
            </a:pPr>
            <a:r>
              <a:rPr lang="ru-RU" sz="2970" b="1">
                <a:latin typeface="Times New Roman"/>
                <a:ea typeface="Times New Roman"/>
                <a:cs typeface="Times New Roman"/>
                <a:sym typeface="Times New Roman"/>
              </a:rPr>
              <a:t>Принцип сознательности и активности участия учащихся в процессе обучения</a:t>
            </a:r>
            <a:endParaRPr sz="29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251520" y="1484784"/>
            <a:ext cx="8640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ПРАВИЛА: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Учитель должен знать индивидуальные интересы учащихся и развивать их таким образом, чтобы во все большей мере учитывались объективные потребности общества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Учитель должен ставить учеников в ситуации, требующие от них умения анализировать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Учитель должен создавать условия, содействующие приобщению учеников к коллективным формам работы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(развивает творческое групповое мышление + навыки сотрудничества и взаимодействия)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611560" y="12711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Принцип прочности знаний учащихся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251520" y="764704"/>
            <a:ext cx="8712968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ПРОЧЕН     </a:t>
            </a: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≠ 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ВЕЧЕН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Запоминание и воспроизведение во многом зависят от отношения личности к материалу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С.А. Рубинштейн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ИСПОЛЬЗУЕМ: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~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упражнения, нацеленные на закрепление проработанного материала;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~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частую проверку;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~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приемы систематизации знаний;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~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опытную проверку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611560" y="2359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Принцип научности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179512" y="1916833"/>
            <a:ext cx="374948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Учитывать возрастные особенности детей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2771800" y="921397"/>
            <a:ext cx="352000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Учителю необходимо</a:t>
            </a: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4860032" y="1916832"/>
            <a:ext cx="374948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Соблюдать принятые научные и технические определения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1615480" y="3023727"/>
            <a:ext cx="583264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Сложные для детей аспекты нужно излагать, не избавляясь от научной ценности материала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1643066" y="4365104"/>
            <a:ext cx="583264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должны владеть общепринятой терминологией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37"/>
          <p:cNvCxnSpPr>
            <a:endCxn id="260" idx="0"/>
          </p:cNvCxnSpPr>
          <p:nvPr/>
        </p:nvCxnSpPr>
        <p:spPr>
          <a:xfrm flipH="1">
            <a:off x="2054256" y="1412833"/>
            <a:ext cx="2477400" cy="5040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37"/>
          <p:cNvCxnSpPr>
            <a:stCxn id="262" idx="0"/>
          </p:cNvCxnSpPr>
          <p:nvPr/>
        </p:nvCxnSpPr>
        <p:spPr>
          <a:xfrm rot="10800000">
            <a:off x="4531876" y="1412832"/>
            <a:ext cx="2202900" cy="5040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37"/>
          <p:cNvCxnSpPr>
            <a:stCxn id="263" idx="0"/>
            <a:endCxn id="260" idx="2"/>
          </p:cNvCxnSpPr>
          <p:nvPr/>
        </p:nvCxnSpPr>
        <p:spPr>
          <a:xfrm rot="10800000">
            <a:off x="2054404" y="2637027"/>
            <a:ext cx="2477400" cy="386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37"/>
          <p:cNvCxnSpPr>
            <a:stCxn id="262" idx="2"/>
            <a:endCxn id="263" idx="0"/>
          </p:cNvCxnSpPr>
          <p:nvPr/>
        </p:nvCxnSpPr>
        <p:spPr>
          <a:xfrm flipH="1">
            <a:off x="4531876" y="2636912"/>
            <a:ext cx="2202900" cy="3867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37"/>
          <p:cNvSpPr/>
          <p:nvPr/>
        </p:nvSpPr>
        <p:spPr>
          <a:xfrm>
            <a:off x="3779912" y="3804895"/>
            <a:ext cx="1296144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611560" y="1196752"/>
            <a:ext cx="7886700" cy="27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Тема 4.</a:t>
            </a:r>
            <a:b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Урок технологии: особенности, типы, структура, конспект</a:t>
            </a:r>
            <a:endParaRPr sz="44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539552" y="-171400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Особенности </a:t>
            </a:r>
            <a:endParaRPr sz="4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39"/>
          <p:cNvSpPr txBox="1">
            <a:spLocks noGrp="1"/>
          </p:cNvSpPr>
          <p:nvPr>
            <p:ph type="body" idx="1"/>
          </p:nvPr>
        </p:nvSpPr>
        <p:spPr>
          <a:xfrm>
            <a:off x="54410" y="692696"/>
            <a:ext cx="8856984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Ученики приобретают чувственный опыт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Требование тратить основное время (80%) на практическую работу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Учитель должен считаться с тем, что все дети работают с разной скоростью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Деловая обстановка на уроке только на основе плотного, насыщенного (но не быстрого) темпа, на высоком уровне заинтересованности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Интерес зависит от: получается работа, задание и план работы понятны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Обстановка психологической разгрузки (размеренная деятельность, нормальный эмоциональный тонус, смена видов деятельности)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Развитие мелкой моторики способствует развитию умственных способностей, в особенности речи детей</a:t>
            </a: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596956" y="15415"/>
            <a:ext cx="7886700" cy="6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Типы урока технологии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395536" y="1052736"/>
            <a:ext cx="8352928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Уроки-опыты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– изучаются свойства материалов, с которыми предстоит работать учащимся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Уроки-практикумы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– происходит «открытие» детьми новых знаний и технологических умений, а затем их закрепление через изготовление изделий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Урок свободного творчества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- реализуются творческие замыслы детей, базирующиеся на уже приобретенных на предыдущих уроках знаниях и умениях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467544" y="-99392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Структура урока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1035577" y="1022785"/>
            <a:ext cx="3238181" cy="36004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момент</a:t>
            </a:r>
            <a:endParaRPr/>
          </a:p>
        </p:txBody>
      </p:sp>
      <p:sp>
        <p:nvSpPr>
          <p:cNvPr id="293" name="Google Shape;293;p41"/>
          <p:cNvSpPr txBox="1"/>
          <p:nvPr/>
        </p:nvSpPr>
        <p:spPr>
          <a:xfrm>
            <a:off x="5558745" y="2330207"/>
            <a:ext cx="2772308" cy="432048"/>
          </a:xfrm>
          <a:prstGeom prst="rect">
            <a:avLst/>
          </a:prstGeom>
          <a:solidFill>
            <a:srgbClr val="D6A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Опыты и наблюдение</a:t>
            </a:r>
            <a:endParaRPr/>
          </a:p>
        </p:txBody>
      </p:sp>
      <p:sp>
        <p:nvSpPr>
          <p:cNvPr id="294" name="Google Shape;294;p41"/>
          <p:cNvSpPr txBox="1"/>
          <p:nvPr/>
        </p:nvSpPr>
        <p:spPr>
          <a:xfrm>
            <a:off x="181691" y="2132856"/>
            <a:ext cx="3238181" cy="432048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Беседа и сообщение темы</a:t>
            </a:r>
            <a:endParaRPr/>
          </a:p>
        </p:txBody>
      </p:sp>
      <p:sp>
        <p:nvSpPr>
          <p:cNvPr id="295" name="Google Shape;295;p41"/>
          <p:cNvSpPr txBox="1"/>
          <p:nvPr/>
        </p:nvSpPr>
        <p:spPr>
          <a:xfrm>
            <a:off x="4860032" y="1214713"/>
            <a:ext cx="2655912" cy="495672"/>
          </a:xfrm>
          <a:prstGeom prst="rect">
            <a:avLst/>
          </a:prstGeom>
          <a:solidFill>
            <a:srgbClr val="F4B08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 работа</a:t>
            </a:r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1068151" y="4306479"/>
            <a:ext cx="2950149" cy="364012"/>
          </a:xfrm>
          <a:prstGeom prst="rect">
            <a:avLst/>
          </a:prstGeom>
          <a:solidFill>
            <a:srgbClr val="FF4B4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образца изделия</a:t>
            </a:r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3419872" y="5063504"/>
            <a:ext cx="4248472" cy="448479"/>
          </a:xfrm>
          <a:prstGeom prst="rect">
            <a:avLst/>
          </a:prstGeom>
          <a:solidFill>
            <a:srgbClr val="FFE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к практической работе</a:t>
            </a:r>
            <a:endParaRPr/>
          </a:p>
        </p:txBody>
      </p:sp>
      <p:sp>
        <p:nvSpPr>
          <p:cNvPr id="298" name="Google Shape;298;p41"/>
          <p:cNvSpPr txBox="1"/>
          <p:nvPr/>
        </p:nvSpPr>
        <p:spPr>
          <a:xfrm>
            <a:off x="4895326" y="3634403"/>
            <a:ext cx="2465362" cy="391851"/>
          </a:xfrm>
          <a:prstGeom prst="rect">
            <a:avLst/>
          </a:prstGeom>
          <a:solidFill>
            <a:srgbClr val="EC98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Подведение итогов</a:t>
            </a:r>
            <a:endParaRPr/>
          </a:p>
        </p:txBody>
      </p:sp>
      <p:sp>
        <p:nvSpPr>
          <p:cNvPr id="299" name="Google Shape;299;p41"/>
          <p:cNvSpPr txBox="1"/>
          <p:nvPr/>
        </p:nvSpPr>
        <p:spPr>
          <a:xfrm>
            <a:off x="1619672" y="3059384"/>
            <a:ext cx="2655912" cy="391851"/>
          </a:xfrm>
          <a:prstGeom prst="rect">
            <a:avLst/>
          </a:prstGeom>
          <a:solidFill>
            <a:srgbClr val="85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Уборка рабочих мест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23528" y="1844824"/>
            <a:ext cx="86409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Тема 1. </a:t>
            </a:r>
            <a:b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Технологическое образование на современном этапе развития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20080" y="980728"/>
            <a:ext cx="8856984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УСТАНАВЛИВАЕМ ДИСЦИПЛИНУ!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 несколько секунд оставить их стоять возле своих столов, после чего тихо посадить;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сочетание установление порядка с проверкой готовности к уроку;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перед самым звонком учитель еще за дверью класса предлагает им тихо войти и сразу занять свои места. Входя, они, скажем, слышат какую-то музыку или попадают в затемненный класс с включенным диапроектором – и с самого начала настраиваются на урок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ВРЕМЯ: от трех до пяти минут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приучаем детей перед началом работы все проверять, настраиваться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           теряем время урока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1043608" y="116632"/>
            <a:ext cx="7200800" cy="576064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момент</a:t>
            </a:r>
            <a:endParaRPr/>
          </a:p>
        </p:txBody>
      </p:sp>
      <p:sp>
        <p:nvSpPr>
          <p:cNvPr id="306" name="Google Shape;306;p42"/>
          <p:cNvSpPr/>
          <p:nvPr/>
        </p:nvSpPr>
        <p:spPr>
          <a:xfrm>
            <a:off x="467544" y="4509120"/>
            <a:ext cx="360040" cy="36004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479714" y="4869160"/>
            <a:ext cx="360040" cy="374746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107504" y="692696"/>
            <a:ext cx="8928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– создание у учеников четкого представления содержания работы на уроке и ее дидактический смысл, а также понимания  результата работы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Формулировки темы и задач урока для детей должны быть изложены по возможности просто, понятно и привлекательно (антураж).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МОЖНО: тема =  название изделия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Что обсуждаем?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~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для каких конкретно целей изготавливается изделие (назначение)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~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учебные задачи урока (какие новые знания планируется усвоить на уроке, каким новым умениям научиться, вспомнить или закрепить ранее усвоенные ЗУНы) 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~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какова предстоящая работа по длительности, на сколько уроков она рассчитана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1691680" y="116632"/>
            <a:ext cx="5256584" cy="504056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Беседа и сообщение темы</a:t>
            </a:r>
            <a:endParaRPr/>
          </a:p>
        </p:txBody>
      </p:sp>
      <p:sp>
        <p:nvSpPr>
          <p:cNvPr id="314" name="Google Shape;314;p43"/>
          <p:cNvSpPr/>
          <p:nvPr/>
        </p:nvSpPr>
        <p:spPr>
          <a:xfrm>
            <a:off x="287524" y="4448511"/>
            <a:ext cx="5292588" cy="20162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для УЧИТЕЛЯ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~"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способу разметки ткани путем продергивания нити.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~"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приему выполнения бахромы в изделиях из ткани с полотняным переплетением.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~"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умения выполнять шов «вперед иголку», ознакомление с его декоративными свойствами.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~"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приема отмеривания нити для ручного шитья и вышивки.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~"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Ознакомление с полотняным переплетением нитей в ткани.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43"/>
          <p:cNvSpPr/>
          <p:nvPr/>
        </p:nvSpPr>
        <p:spPr>
          <a:xfrm>
            <a:off x="5796136" y="4448511"/>
            <a:ext cx="3096343" cy="20162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для УЧЕНИКОВ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работы вы научитесь выполнять разметку на ткани особым способом, без карандаша, украшать изделие бахромой и вышивкой. Вы повторите, как правильно отмерять нить для шитья или вышивания. Кроме того, узнаете новое о некоторых видах ткани и вышивки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43"/>
          <p:cNvSpPr/>
          <p:nvPr/>
        </p:nvSpPr>
        <p:spPr>
          <a:xfrm>
            <a:off x="271876" y="3512407"/>
            <a:ext cx="8620603" cy="8640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урока: «Разметка ткани продергиванием нити. Шов «вперед иголку»; изделие – салфетка с бахромой.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урока для детей - изготовить красивую салфетку с вышивкой, которую затем можно будет использовать во время завтрака. </a:t>
            </a:r>
            <a:endParaRPr/>
          </a:p>
        </p:txBody>
      </p:sp>
      <p:sp>
        <p:nvSpPr>
          <p:cNvPr id="317" name="Google Shape;317;p43"/>
          <p:cNvSpPr txBox="1"/>
          <p:nvPr/>
        </p:nvSpPr>
        <p:spPr>
          <a:xfrm>
            <a:off x="3851920" y="19888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341530" y="2852936"/>
            <a:ext cx="3564396" cy="2088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со свойствами материалов и инструментов (теория, практика)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2123728" y="260648"/>
            <a:ext cx="4608512" cy="576064"/>
          </a:xfrm>
          <a:prstGeom prst="rect">
            <a:avLst/>
          </a:prstGeom>
          <a:solidFill>
            <a:srgbClr val="D6A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Опыты и наблюдение</a:t>
            </a:r>
            <a:endParaRPr/>
          </a:p>
        </p:txBody>
      </p:sp>
      <p:sp>
        <p:nvSpPr>
          <p:cNvPr id="324" name="Google Shape;324;p44"/>
          <p:cNvSpPr txBox="1"/>
          <p:nvPr/>
        </p:nvSpPr>
        <p:spPr>
          <a:xfrm>
            <a:off x="5076056" y="2887184"/>
            <a:ext cx="3312368" cy="21150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технологии новых приемов работы, апробация!!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1151011" y="1201721"/>
            <a:ext cx="6553945" cy="11697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Изучение/ повторение техники безопасности при работе с материалами и инструментами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856984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– создание представления  о конкретных требованиях, которые предъявляются к процессу работы и к изделиям, над которыми предстоит трудиться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Что обсуждаем?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Выделяем основные части (количество, названия, формы, материал, цвет)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Устанавливаем пространственное расположение частей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Выделяем основные детали в частях (количество, названия, формы, материал, цвет)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Устанавливаем пространственное расположение деталей и способы их соединений между собой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Рекомендации: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У учителя должен быть готов образец в натуральную величину и увеличенный образец</a:t>
            </a:r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1835696" y="116632"/>
            <a:ext cx="4896544" cy="504056"/>
          </a:xfrm>
          <a:prstGeom prst="rect">
            <a:avLst/>
          </a:prstGeom>
          <a:solidFill>
            <a:srgbClr val="FF4B4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образца изделия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7849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Составление плана работы по изготовлению изделия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Можно дополнить зрительными ориентирами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(технологические карты по изготовлению изделия, карты технологии отдельных операций, видео ряд и т.п.)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1043608" y="188640"/>
            <a:ext cx="6768752" cy="576064"/>
          </a:xfrm>
          <a:prstGeom prst="rect">
            <a:avLst/>
          </a:prstGeom>
          <a:solidFill>
            <a:srgbClr val="FFE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к практической работе</a:t>
            </a:r>
            <a:endParaRPr/>
          </a:p>
        </p:txBody>
      </p:sp>
      <p:pic>
        <p:nvPicPr>
          <p:cNvPr id="338" name="Google Shape;338;p46" descr="http://detsad-kitty.ru/uploads/posts/2009-11/1258551852_screenhunter_06-nov.-18-22.0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3156397"/>
            <a:ext cx="1836609" cy="244507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9" name="Google Shape;339;p46" descr="http://www.servis-resurs.ru/file/product/photo_big25286.jpg"/>
          <p:cNvPicPr preferRelativeResize="0"/>
          <p:nvPr/>
        </p:nvPicPr>
        <p:blipFill rotWithShape="1">
          <a:blip r:embed="rId4">
            <a:alphaModFix/>
          </a:blip>
          <a:srcRect l="4198" t="18542" r="3822" b="18459"/>
          <a:stretch/>
        </p:blipFill>
        <p:spPr>
          <a:xfrm>
            <a:off x="2623930" y="3645024"/>
            <a:ext cx="315395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8408" y="3128672"/>
            <a:ext cx="2934072" cy="220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928992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«Жесткий контроль» учителя за комплектованием рабочего места учащимися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99% самостоятельности учеников                          все операции понятны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Если показываем новые операция, то только отдельным группам, а не всему классу!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Формы работы: индивидуальна, групповая, коллективная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Демонстрация необычных решений детей всему классу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Times New Roman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Если много одинаковых ошибок, останавливаем всех и показываем еще раз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2051720" y="188640"/>
            <a:ext cx="4464496" cy="495672"/>
          </a:xfrm>
          <a:prstGeom prst="rect">
            <a:avLst/>
          </a:prstGeom>
          <a:solidFill>
            <a:srgbClr val="F4B08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 работа</a:t>
            </a:r>
            <a:endParaRPr/>
          </a:p>
        </p:txBody>
      </p:sp>
      <p:sp>
        <p:nvSpPr>
          <p:cNvPr id="347" name="Google Shape;347;p47"/>
          <p:cNvSpPr/>
          <p:nvPr/>
        </p:nvSpPr>
        <p:spPr>
          <a:xfrm>
            <a:off x="4644008" y="2204864"/>
            <a:ext cx="1440160" cy="21602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107504" y="620282"/>
            <a:ext cx="892899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привлечение внимания детей к полученным результатам, общая оценка достижений;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повторение и обобщение пройденного на уроке;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формирование умения рассматривать и оценивать произведения друг друга;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развитие интереса и внимательного отношения к творчеству других;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формирование доброжелательных взаимоотношений в коллективе.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!ТРЕБУЕТ САМОГО ТВОРЧЕСКОГО ПОДХОДА!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Необходимо отметить, насколько в целом удалось выполнить поставленных задач урока (обобщающие вопросы по пройденной теме, задачи, основанные на изученном материале)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 тех случаях, когда изготовление изделия осуществляется в течение нескольких уроков, подведение итогов и оценка полученных результатов должны тем не менее проводиться по завершении каждого из этих уроков.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8"/>
          <p:cNvSpPr txBox="1"/>
          <p:nvPr/>
        </p:nvSpPr>
        <p:spPr>
          <a:xfrm>
            <a:off x="2267744" y="116632"/>
            <a:ext cx="3960440" cy="504056"/>
          </a:xfrm>
          <a:prstGeom prst="rect">
            <a:avLst/>
          </a:prstGeom>
          <a:solidFill>
            <a:srgbClr val="EC98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Подведение итогов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179512" y="980728"/>
            <a:ext cx="87129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Каждый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ученик должен 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обязательно привести в порядок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рабочие инструменты, собрать со стола мусор и сложить пригодные к дальнейшей работе материалы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!Учитель определит порядок уборки!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Форма: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индивидуальная, групповая, коллективная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9"/>
          <p:cNvSpPr txBox="1"/>
          <p:nvPr/>
        </p:nvSpPr>
        <p:spPr>
          <a:xfrm>
            <a:off x="2123728" y="116632"/>
            <a:ext cx="4536504" cy="576064"/>
          </a:xfrm>
          <a:prstGeom prst="rect">
            <a:avLst/>
          </a:prstGeom>
          <a:solidFill>
            <a:srgbClr val="85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Уборка рабочих мест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611560" y="-99392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Составляем конспект (вводная часть)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5" name="Google Shape;365;p50"/>
          <p:cNvPicPr preferRelativeResize="0"/>
          <p:nvPr/>
        </p:nvPicPr>
        <p:blipFill rotWithShape="1">
          <a:blip r:embed="rId3">
            <a:alphaModFix/>
          </a:blip>
          <a:srcRect l="5808" t="20250" r="7061" b="23237"/>
          <a:stretch/>
        </p:blipFill>
        <p:spPr>
          <a:xfrm>
            <a:off x="113980" y="764704"/>
            <a:ext cx="888186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330540" cy="63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Правила написания цели</a:t>
            </a:r>
            <a:endParaRPr sz="4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51"/>
          <p:cNvSpPr txBox="1">
            <a:spLocks noGrp="1"/>
          </p:cNvSpPr>
          <p:nvPr>
            <p:ph type="body" idx="1"/>
          </p:nvPr>
        </p:nvSpPr>
        <p:spPr>
          <a:xfrm>
            <a:off x="179512" y="1268760"/>
            <a:ext cx="8784976" cy="359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Цель показывает, на достижение каких результатов ориентируется на этом уроке учитель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Виды целей: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Познавательные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(ознакомлен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изучен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обучен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и т.п.)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Воспитательные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(воспитан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формирован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развит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и т.п.)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По закреплению и углублению знаний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(совершенствован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, обобщен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и т.п.)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00934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ru-RU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 как учебный предмет – совершенно уникальное образование</a:t>
            </a:r>
            <a:endParaRPr sz="2800"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-468560" y="1196752"/>
            <a:ext cx="4032448" cy="4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Школьник = Личность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907704" y="1586806"/>
            <a:ext cx="475252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Личность= творческая деятельность</a:t>
            </a:r>
            <a:endParaRPr sz="21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664970" y="2030149"/>
            <a:ext cx="64087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 как творческая деятельность = технология</a:t>
            </a:r>
            <a:endParaRPr sz="21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600281" y="2564904"/>
            <a:ext cx="2879812" cy="6067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-9939" y="3166261"/>
            <a:ext cx="89289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Главная, глобальная цель трудового обучения – самореализация личности, развитие ее индивидуальных качеств </a:t>
            </a:r>
            <a:endParaRPr sz="21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131840" y="4056925"/>
            <a:ext cx="201005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0209" y="4581128"/>
            <a:ext cx="89289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 идти на встречу ученикам, предоставлять больше возможностей для выбора трудовой деятельности, поощрять инициативу</a:t>
            </a:r>
            <a:endParaRPr sz="20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323528" y="-10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 sz="4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52"/>
          <p:cNvSpPr txBox="1">
            <a:spLocks noGrp="1"/>
          </p:cNvSpPr>
          <p:nvPr>
            <p:ph type="body" idx="1"/>
          </p:nvPr>
        </p:nvSpPr>
        <p:spPr>
          <a:xfrm>
            <a:off x="107504" y="548680"/>
            <a:ext cx="8844147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действия по достижению поставленной цели, в связи с этим, задачи планируются как глаголы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должны быть: конкретными, ориентированными на результат, достижимыми за предвиденное время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endParaRPr sz="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Виды задач: 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(обеспечить в ходе урока усвоение, повторение, закрепление основных понятий, законов, научных фактов; формировать, закрепить умения и навыки) 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Воспитательная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(содействовать в ходе урока формированию основных мировоззрений, трудовому воспитанию и профориентации, эстетическому воспитанию, физическому воспитанию)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~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Развивающая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(развивать умение выделять существенное в изучаемом материале, сравнивать, обобщать, логически излагать свои мысли, самостоятельность, познавательный интерес и т.п.)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584379" y="62068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Избегаем общих формулировок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66164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«эстетическое воспитание детей»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«дать понятие о единстве внешних качеств предмета и его назначения»,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«научить выполнять декор в соответствии с общим характером вещи» </a:t>
            </a:r>
            <a:endParaRPr/>
          </a:p>
        </p:txBody>
      </p:sp>
      <p:sp>
        <p:nvSpPr>
          <p:cNvPr id="384" name="Google Shape;384;p53"/>
          <p:cNvSpPr/>
          <p:nvPr/>
        </p:nvSpPr>
        <p:spPr>
          <a:xfrm>
            <a:off x="3758003" y="2420888"/>
            <a:ext cx="1504666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xfrm>
            <a:off x="1" y="260648"/>
            <a:ext cx="9143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Примеры глаголов для формулировки задач</a:t>
            </a:r>
            <a:b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143508" y="980728"/>
            <a:ext cx="885698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Знание: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вспомнить, определить, сформировать, изложить, регистрировать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Понимание: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определить положение, объяснить, обозначить, сделать обозрение, дискутировать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Применение: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продемонстрировать, описать, использовать, составить план, таблицу; сыграть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Анализ: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отделить, увидеть разницу, характеризовать, сравнивать, установить связь, сопоставить, предвидеть, проверить, расчленить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Оценка: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составить мнение, проверить, изменить, обособить, сделать вывод, критиковать, анализировать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611560" y="155679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7" name="Google Shape;397;p55"/>
          <p:cNvPicPr preferRelativeResize="0"/>
          <p:nvPr/>
        </p:nvPicPr>
        <p:blipFill rotWithShape="1">
          <a:blip r:embed="rId3">
            <a:alphaModFix/>
          </a:blip>
          <a:srcRect l="26374" t="7180" r="26374" b="10133"/>
          <a:stretch/>
        </p:blipFill>
        <p:spPr>
          <a:xfrm>
            <a:off x="2214649" y="0"/>
            <a:ext cx="48985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539552" y="188641"/>
            <a:ext cx="7886700" cy="72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Полезные ссылки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56"/>
          <p:cNvSpPr txBox="1">
            <a:spLocks noGrp="1"/>
          </p:cNvSpPr>
          <p:nvPr>
            <p:ph type="body" idx="1"/>
          </p:nvPr>
        </p:nvSpPr>
        <p:spPr>
          <a:xfrm>
            <a:off x="126418" y="959024"/>
            <a:ext cx="87129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b="1">
                <a:latin typeface="Times New Roman"/>
                <a:ea typeface="Times New Roman"/>
                <a:cs typeface="Times New Roman"/>
                <a:sym typeface="Times New Roman"/>
              </a:rPr>
              <a:t>Методика преподавания технологии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 [Электронный ресурс] : курс лекций / сост. Т. Н. Зотова ; Алтайская гос. акад. образования.  - Бийск : АГАО, 2013. - 130 с. : ил. - Режим доступа: 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https://icdlib.nspu.ru/view/icdlib/3246/read.php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https://icdlib.nspu.ru/catalogs/details/icdlib/645180.php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b="1">
                <a:latin typeface="Times New Roman"/>
                <a:ea typeface="Times New Roman"/>
                <a:cs typeface="Times New Roman"/>
                <a:sym typeface="Times New Roman"/>
              </a:rPr>
              <a:t>Зотова, Т. Н.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 Методика преподавания технологии [Электронный ресурс] : рабочая тетрадь / Т. Н. Зотова ; Алтайская гос. акад. образования.  - Бийск : АГАО, 2013. - 84 с. : ил. - Режим доступа: 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https://icdlib.nspu.ru/view/icdlib/3245/read.php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https://icdlib.nspu.ru/catalogs/details/icdlib/645179.php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b="1">
                <a:latin typeface="Times New Roman"/>
                <a:ea typeface="Times New Roman"/>
                <a:cs typeface="Times New Roman"/>
                <a:sym typeface="Times New Roman"/>
              </a:rPr>
              <a:t>Зотова, Т. Н.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 Практикум по методике преподавания технологии [Электронный ресурс] : методические указания / Т. Н. Зотова ; Алтайская гос. акад. образования.  - Бийск : АГАО, 2013. - 123 с.: ил. - Режим доступа: 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https://icdlib.nspu.ru/view/icdlib/3247/read.php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1942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https://icdlib.nspu.ru/catalogs/details/icdlib/645181.php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1"/>
          </p:nvPr>
        </p:nvSpPr>
        <p:spPr>
          <a:xfrm>
            <a:off x="198426" y="980728"/>
            <a:ext cx="87129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НАПИСАТЬ КОНСПЕКТ ЗАНЯТИЯ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ПО ВЫДАННОМУ РАЗДЕЛУ УЧЕБНИКА</a:t>
            </a:r>
            <a:endParaRPr/>
          </a:p>
          <a:p>
            <a:pPr marL="457200" lvl="0" indent="-3238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!!!!МАКСИМАЛЬНО ИНТЕРЕСНЫЙ!!!!!</a:t>
            </a:r>
            <a:endParaRPr/>
          </a:p>
          <a:p>
            <a:pPr marL="457200" lvl="0" indent="-3238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Выслать на почту(</a:t>
            </a:r>
            <a:r>
              <a:rPr lang="ru-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a.l.litvina@utmn.ru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) до 08.02.2017 для проверки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i="1">
                <a:latin typeface="Times New Roman"/>
                <a:ea typeface="Times New Roman"/>
                <a:cs typeface="Times New Roman"/>
                <a:sym typeface="Times New Roman"/>
              </a:rPr>
              <a:t>В теме письма указать «ДЗ Переподготовка Технология», файл называем своей ФИО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"/>
          <p:cNvSpPr txBox="1">
            <a:spLocks noGrp="1"/>
          </p:cNvSpPr>
          <p:nvPr>
            <p:ph type="title"/>
          </p:nvPr>
        </p:nvSpPr>
        <p:spPr>
          <a:xfrm>
            <a:off x="683568" y="2996952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Тема 5.</a:t>
            </a:r>
            <a:b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 b="1">
                <a:latin typeface="Times New Roman"/>
                <a:ea typeface="Times New Roman"/>
                <a:cs typeface="Times New Roman"/>
                <a:sym typeface="Times New Roman"/>
              </a:rPr>
              <a:t>Знакомство с программами по технологии</a:t>
            </a: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В.Д. Симоненко;</a:t>
            </a:r>
            <a:b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О.А. Куревиной и Е.А. Латуцевой;                                    Т.М. Геронимус; </a:t>
            </a:r>
            <a:b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в системе Л.В. Занкова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>
            <a:spLocks noGrp="1"/>
          </p:cNvSpPr>
          <p:nvPr>
            <p:ph type="title"/>
          </p:nvPr>
        </p:nvSpPr>
        <p:spPr>
          <a:xfrm>
            <a:off x="611560" y="12711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«Технология» (под ред. В.Д. Симоненко)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59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89247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Переход на программу с 1996-1997 уч. года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Педагогическое предназначение – обеспечение эффективного социально-трудового становления школьника; формирования у него культуры труда; воспитания трудовых, гражданских и патриотических качества его личности; формирование гуманистически ориентированного природосообразного мировоззрения и преобразующего мышления.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Построена на практическом изучении распространенных технологий</a:t>
            </a:r>
            <a:endParaRPr/>
          </a:p>
          <a:p>
            <a:pPr marL="171450" lvl="0" indent="-381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>
            <a:spLocks noGrp="1"/>
          </p:cNvSpPr>
          <p:nvPr>
            <p:ph type="body" idx="1"/>
          </p:nvPr>
        </p:nvSpPr>
        <p:spPr>
          <a:xfrm>
            <a:off x="107504" y="836712"/>
            <a:ext cx="8928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– наиболее полное развитие способностей учащихся к созидательной и преобразовательной деятельности на основе их природных задатков, подготовка на научных знаниях к решению практических задач, с которыми дети могут встретиться в реальной жизни.</a:t>
            </a:r>
            <a:endParaRPr/>
          </a:p>
          <a:p>
            <a:pPr marL="0" lvl="0" indent="0" algn="just" rtl="0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Общая задача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– формирование у школьников умений осваивать и владеть разнообразными способами и средствами преобразования материалов, энергии, информации, биологических объектов, учитывать возможные экологические последствия технологической деятельности, определять свои жизненные и профессиональные планы.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title"/>
          </p:nvPr>
        </p:nvSpPr>
        <p:spPr>
          <a:xfrm>
            <a:off x="395536" y="21095"/>
            <a:ext cx="828092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 New Roman"/>
              <a:buNone/>
            </a:pPr>
            <a:r>
              <a:rPr lang="ru-RU" sz="3240" b="1">
                <a:latin typeface="Times New Roman"/>
                <a:ea typeface="Times New Roman"/>
                <a:cs typeface="Times New Roman"/>
                <a:sym typeface="Times New Roman"/>
              </a:rPr>
              <a:t>Принципы построения содержания образования</a:t>
            </a:r>
            <a:endParaRPr sz="324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61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90364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Распространенность предлагаемых для изучения технологий в сфере производства, сервиса и домашнего была и наличие в них современных научно-технологических достижений;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Политехническая и практическая направленность обучения, наглядность представления методов и средств осуществления технологического процесса;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Четкая конкретизация объектов созидательной и преобразовательной деятельности на основе изучения общественных, групповых или индивидуальных потребностей;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Возможность познавательного, интеллектуального, творческого, духовно-нравственного, эстетического и физического развития учащихся;</a:t>
            </a:r>
            <a:endParaRPr/>
          </a:p>
          <a:p>
            <a:pPr marL="171450" lvl="0" indent="-17145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Семантическая согласованность и подчиненность профориентационной, экономической, предпринимательской, информационной и экологической  составляющих содержания изучаемым технологиями и видам труда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descr="http://2.bp.blogspot.com/-V2flIMtQwMM/VeHey4-v0PI/AAAAAAAADTc/eBHs7iqu3RM/s1600/shutterstock_1486550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777" y="1484784"/>
            <a:ext cx="2167990" cy="330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568952" cy="11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Какие специфичные задачи стоят перед предметной областью «Технология» в начальной школе?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23528" y="1772816"/>
            <a:ext cx="6192688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Воспитание трудолюбия, уважения к труду и людям труда;</a:t>
            </a:r>
            <a:endParaRPr/>
          </a:p>
          <a:p>
            <a:pPr marL="171450" lvl="0" indent="-1714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Формирование политехнических и трудовых умений;</a:t>
            </a:r>
            <a:endParaRPr/>
          </a:p>
          <a:p>
            <a:pPr marL="171450" lvl="0" indent="-1714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Формирование знаний о профессиях и подготовке к выбору профессии;</a:t>
            </a:r>
            <a:endParaRPr/>
          </a:p>
          <a:p>
            <a:pPr marL="171450" lvl="0" indent="-1714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Char char="~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Технологическое образование</a:t>
            </a:r>
            <a:endParaRPr/>
          </a:p>
          <a:p>
            <a:pPr marL="171450" lvl="0" indent="-304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8092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Структура блока 1-4 классы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62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8569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Модули программы: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Культура дома (правила поведения, сервировка стола, уход за домом)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Технология обработки материалов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технологии (обучающие игры)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Обработка материалов и элементы техники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Электротехника (простейшие электроинструменты)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Радиотехника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Проект (выполнение эскизов объектов)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8092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63"/>
          <p:cNvSpPr txBox="1">
            <a:spLocks noGrp="1"/>
          </p:cNvSpPr>
          <p:nvPr>
            <p:ph type="body" idx="1"/>
          </p:nvPr>
        </p:nvSpPr>
        <p:spPr>
          <a:xfrm>
            <a:off x="323528" y="1484784"/>
            <a:ext cx="86830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 на творческое развитие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Ежегодная проектная деятельность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~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Ведущие виды деятельности: традиционные + дизайн-анализ изделий, услуг</a:t>
            </a:r>
            <a:endParaRPr/>
          </a:p>
          <a:p>
            <a:pPr marL="171450" lvl="0" indent="-190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 txBox="1">
            <a:spLocks noGrp="1"/>
          </p:cNvSpPr>
          <p:nvPr>
            <p:ph type="title"/>
          </p:nvPr>
        </p:nvSpPr>
        <p:spPr>
          <a:xfrm>
            <a:off x="467544" y="2359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Times New Roman"/>
              <a:buNone/>
            </a:pPr>
            <a:r>
              <a:rPr lang="ru-RU" sz="2970" b="1">
                <a:latin typeface="Times New Roman"/>
                <a:ea typeface="Times New Roman"/>
                <a:cs typeface="Times New Roman"/>
                <a:sym typeface="Times New Roman"/>
              </a:rPr>
              <a:t>Программа О.А. Куревиной и Е.А. Лутцевой по технологии в начальных классах</a:t>
            </a:r>
            <a:endParaRPr sz="29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64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88569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Google Shape;450;p64" descr="http://img1.labirint.ru/books45/448346/cover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980728"/>
            <a:ext cx="1728192" cy="252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4" descr="http://book-region.ru/wp-content/uploads/2016/04/141.jpg"/>
          <p:cNvPicPr preferRelativeResize="0"/>
          <p:nvPr/>
        </p:nvPicPr>
        <p:blipFill rotWithShape="1">
          <a:blip r:embed="rId4">
            <a:alphaModFix/>
          </a:blip>
          <a:srcRect l="11652" t="653" r="12039" b="-652"/>
          <a:stretch/>
        </p:blipFill>
        <p:spPr>
          <a:xfrm>
            <a:off x="6228184" y="908720"/>
            <a:ext cx="2766050" cy="362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4" descr="http://img.labirint.ru/images/comments_pic/1545/7_1c6943c5341f1641990e35e414bc614e_1446435182.jpg"/>
          <p:cNvPicPr preferRelativeResize="0"/>
          <p:nvPr/>
        </p:nvPicPr>
        <p:blipFill rotWithShape="1">
          <a:blip r:embed="rId5">
            <a:alphaModFix/>
          </a:blip>
          <a:srcRect l="10436" t="4918" r="2992" b="5928"/>
          <a:stretch/>
        </p:blipFill>
        <p:spPr>
          <a:xfrm>
            <a:off x="23462" y="3829185"/>
            <a:ext cx="3401434" cy="233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4" descr="http://www.dec26.ru/pwpt/imgs/561ebcdb2ae4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693" y="1844824"/>
            <a:ext cx="2494285" cy="360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4" descr="http://arpost.ru/images/2014/06/29/31985/1404072082858950473.jpg"/>
          <p:cNvPicPr preferRelativeResize="0"/>
          <p:nvPr/>
        </p:nvPicPr>
        <p:blipFill rotWithShape="1">
          <a:blip r:embed="rId7">
            <a:alphaModFix/>
          </a:blip>
          <a:srcRect l="11230" t="8512" r="53037"/>
          <a:stretch/>
        </p:blipFill>
        <p:spPr>
          <a:xfrm>
            <a:off x="2267744" y="966693"/>
            <a:ext cx="2148611" cy="289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>
            <a:spLocks noGrp="1"/>
          </p:cNvSpPr>
          <p:nvPr>
            <p:ph type="body" idx="1"/>
          </p:nvPr>
        </p:nvSpPr>
        <p:spPr>
          <a:xfrm>
            <a:off x="179512" y="260648"/>
            <a:ext cx="8856984" cy="514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b="1">
                <a:latin typeface="Times New Roman"/>
                <a:ea typeface="Times New Roman"/>
                <a:cs typeface="Times New Roman"/>
                <a:sym typeface="Times New Roman"/>
              </a:rPr>
              <a:t>Цель </a:t>
            </a: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– саморазвитие личности ребенка, выявление и развитие его творческого потенциала, осознание учеником целеполагания его собственной деятельности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ru-RU" sz="1942" b="1"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Формирование духовных качеств личности, предполагающих устойчивое функционирование эстетического мышления на основе развития творческой активности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Times New Roman"/>
              <a:buChar char="~"/>
            </a:pPr>
            <a:r>
              <a:rPr lang="ru-RU" sz="1942">
                <a:latin typeface="Times New Roman"/>
                <a:ea typeface="Times New Roman"/>
                <a:cs typeface="Times New Roman"/>
                <a:sym typeface="Times New Roman"/>
              </a:rPr>
              <a:t>Расширение общекультурного кругозора учащихся. Общее знакомство с искусством, в .т.ч. С театром как синтетическим видом искусства, объединяющим общеэстетическую духовную и практическую деятельность</a:t>
            </a:r>
            <a:endParaRPr sz="194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6"/>
          <p:cNvSpPr txBox="1">
            <a:spLocks noGrp="1"/>
          </p:cNvSpPr>
          <p:nvPr>
            <p:ph type="title"/>
          </p:nvPr>
        </p:nvSpPr>
        <p:spPr>
          <a:xfrm>
            <a:off x="467544" y="2359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Ведущие методические принципы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66"/>
          <p:cNvSpPr txBox="1">
            <a:spLocks noGrp="1"/>
          </p:cNvSpPr>
          <p:nvPr>
            <p:ph type="body" idx="1"/>
          </p:nvPr>
        </p:nvSpPr>
        <p:spPr>
          <a:xfrm>
            <a:off x="107504" y="1052736"/>
            <a:ext cx="88569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деятельности (включение ребенка в деятельность через открытие нового знания)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целостной картины мира (определяет место искусства в мире ребенка и место ребенка в мире искусства)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гуманности (уважение к личности ребенка)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творчества (ориентация на творческое начало)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вариативности (самостоятельность в выборе как у ученика, так и у учителя)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Принцип непрерывности (школа=внешкольная деятельность=семья)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7"/>
          <p:cNvSpPr txBox="1">
            <a:spLocks noGrp="1"/>
          </p:cNvSpPr>
          <p:nvPr>
            <p:ph type="title"/>
          </p:nvPr>
        </p:nvSpPr>
        <p:spPr>
          <a:xfrm>
            <a:off x="467544" y="2359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Структура и содержание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67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88569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Блоки: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Культурологический (объединяет эстетические понятия и эстетический контекст)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Изобразительный (художественно-изобразительная деятельность)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Технико-технологический (эстетические идеи реализуются в контексте предметной деятельности)</a:t>
            </a: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Упражнения по освоению: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Элементов пластики руки, тела, в т.ч. актерские этюды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Основных приемов изобразительной деятельности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Основных технологических приемов (ручная обработка)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8"/>
          <p:cNvSpPr txBox="1">
            <a:spLocks noGrp="1"/>
          </p:cNvSpPr>
          <p:nvPr>
            <p:ph type="body" idx="1"/>
          </p:nvPr>
        </p:nvSpPr>
        <p:spPr>
          <a:xfrm>
            <a:off x="179512" y="692696"/>
            <a:ext cx="8712968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Оценка и отметка (качественная характеристика его творчества , оценка деятельности на уроке)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Проблемные блоки учебника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(жизнь и искусство, гармония во всем, давным-давно и т.д.)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Каждый урок начинается с проблемы (выход из проблемы через диалог)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Между технологией и ИЗО нет жесткого почасового деления</a:t>
            </a:r>
            <a:endParaRPr/>
          </a:p>
          <a:p>
            <a:pPr marL="171450" lvl="0" indent="-17145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Тетрадь позволяет рисовать, вырезать, наклеивать в ней</a:t>
            </a:r>
            <a:endParaRPr/>
          </a:p>
          <a:p>
            <a:pPr marL="171450" lvl="0" indent="-381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Times New Roman"/>
              <a:buNone/>
            </a:pPr>
            <a:r>
              <a:rPr lang="ru-RU" sz="2970" b="1">
                <a:latin typeface="Times New Roman"/>
                <a:ea typeface="Times New Roman"/>
                <a:cs typeface="Times New Roman"/>
                <a:sym typeface="Times New Roman"/>
              </a:rPr>
              <a:t>Программа Т.М. Геронимус по технологии для младших школьников</a:t>
            </a:r>
            <a:endParaRPr sz="29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69"/>
          <p:cNvSpPr txBox="1">
            <a:spLocks noGrp="1"/>
          </p:cNvSpPr>
          <p:nvPr>
            <p:ph type="body" idx="1"/>
          </p:nvPr>
        </p:nvSpPr>
        <p:spPr>
          <a:xfrm>
            <a:off x="611560" y="155679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3" name="Google Shape;483;p69" descr="http://detectivebookshop.ru/image/1010427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27" y="1225217"/>
            <a:ext cx="2131564" cy="30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9" descr="http://rayknig.ru/cover/te/tehnologii-malenkij-master-3-kla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0194" y="1196752"/>
            <a:ext cx="204009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9" descr="http://na-uroki.ru/img/10070201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7380" y="4955160"/>
            <a:ext cx="246807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9" descr="https://snoska.ru/images/covers/09/b4/09b44c9f-a7ba-53b9-a40b-725d2bc6d61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1720" y="4968137"/>
            <a:ext cx="2524797" cy="188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9" descr="https://wcbook.ru/data/book/42/42643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3360" y="4920923"/>
            <a:ext cx="2520280" cy="193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9" descr="http://static.ozone.ru/multimedia/100702013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31508" y="4968138"/>
            <a:ext cx="2412492" cy="187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9" descr="http://click-knigi.ru/images.php?p=JUFBJUNDJUQ3JUQ2JThFJTg4JTk0JUVBJUM1JUEzJUNDJUNDJUM5JTgyJUM2JURFJUE0JUM0JUFBJUM3JUQzJTk0JUM2JUNFJTk0JUU3JUMzJUIxJUJDJUQ4JUM5JUM4JTg4JTk3JUE2JTgydCU4QSU5MiU5NyU4NiU4QSU5OSVBRiU4QXclODYlQ0QlRDYlQkI=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03640" y="1513286"/>
            <a:ext cx="2139304" cy="284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9" descr="http://domick116.ru/papapojwop/71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51720" y="1266923"/>
            <a:ext cx="17299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9" descr="https://bazarknig.ru/covers/small/41/407219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72913" y="2182702"/>
            <a:ext cx="1627281" cy="213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"/>
          <p:cNvSpPr txBox="1">
            <a:spLocks noGrp="1"/>
          </p:cNvSpPr>
          <p:nvPr>
            <p:ph type="body" idx="1"/>
          </p:nvPr>
        </p:nvSpPr>
        <p:spPr>
          <a:xfrm>
            <a:off x="323528" y="260648"/>
            <a:ext cx="8712968" cy="550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Название программы зависит от цели: не просто научить ребенка отдельным трудовым умениям, а сформировать у него позицию «Я  хочу это сделать. Не надо мне помогать, я попробую догадаться»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Задача учителя – создать условия, при которых потенциал будет использован полностью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Содержание разделено на разделы по компонентам деятельности: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Учимся размышлять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(анализ конструкции изделия, технологии его выполнения, усвоение знаний об изделии, техники безопасности, изучение материалов и их свойств)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Готовимся к практической работе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(подготовка рабочего места, отбор материалов и инструментов, ознакомление с инструкцией)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Учимся выполнять новые операции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(1 кл. – 12, 2 кл. – 22, 3 кл. – 14, 4 кл. – 12. Итого = 64)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 нас получаются красивые изделия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За год мы узнали новые слова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ВАЖНО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71"/>
          <p:cNvSpPr txBox="1">
            <a:spLocks noGrp="1"/>
          </p:cNvSpPr>
          <p:nvPr>
            <p:ph type="body" idx="1"/>
          </p:nvPr>
        </p:nvSpPr>
        <p:spPr>
          <a:xfrm>
            <a:off x="611560" y="126876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На уроках-практикумах нужно отказаться от пошагового инструктирования детей в практической работе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8867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Специфические возможности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23528" y="1196752"/>
            <a:ext cx="8307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Возможность активизации познавательной деятельности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ru-RU" sz="2000" i="1">
                <a:latin typeface="Times New Roman"/>
                <a:ea typeface="Times New Roman"/>
                <a:cs typeface="Times New Roman"/>
                <a:sym typeface="Times New Roman"/>
              </a:rPr>
              <a:t>(за счет соединения различных форм познания и видов деятельности);</a:t>
            </a:r>
            <a:endParaRPr/>
          </a:p>
          <a:p>
            <a:pPr marL="457200" lvl="0" indent="-3238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Возможность социальной адаптации личности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</a:t>
            </a:r>
            <a:r>
              <a:rPr lang="ru-RU" sz="2000" i="1">
                <a:latin typeface="Times New Roman"/>
                <a:ea typeface="Times New Roman"/>
                <a:cs typeface="Times New Roman"/>
                <a:sym typeface="Times New Roman"/>
              </a:rPr>
              <a:t>(через формирование практических умений и развитие творчества);</a:t>
            </a:r>
            <a:endParaRPr/>
          </a:p>
          <a:p>
            <a:pPr marL="457200" lvl="0" indent="-330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Возможность гармонизации развития личности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</a:t>
            </a:r>
            <a:r>
              <a:rPr lang="ru-RU" sz="1800" i="1">
                <a:latin typeface="Times New Roman"/>
                <a:ea typeface="Times New Roman"/>
                <a:cs typeface="Times New Roman"/>
                <a:sym typeface="Times New Roman"/>
              </a:rPr>
              <a:t>(на основе более реалистического учета в образовательном процессе функциональных возможностей ребенка и природных закономерностей развития)</a:t>
            </a: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2"/>
          <p:cNvSpPr txBox="1">
            <a:spLocks noGrp="1"/>
          </p:cNvSpPr>
          <p:nvPr>
            <p:ph type="title"/>
          </p:nvPr>
        </p:nvSpPr>
        <p:spPr>
          <a:xfrm>
            <a:off x="324719" y="175203"/>
            <a:ext cx="8640960" cy="97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Программа по технологии  в системе Л.В. Занкова </a:t>
            </a:r>
            <a:b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(«Технология. Художественный труд» </a:t>
            </a:r>
            <a:b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Н.А. Цирулик, Т.Н. Проснякова)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72"/>
          <p:cNvSpPr txBox="1">
            <a:spLocks noGrp="1"/>
          </p:cNvSpPr>
          <p:nvPr>
            <p:ph type="body" idx="1"/>
          </p:nvPr>
        </p:nvSpPr>
        <p:spPr>
          <a:xfrm>
            <a:off x="251520" y="1412775"/>
            <a:ext cx="8712968" cy="404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9" name="Google Shape;509;p72" descr="http://xn-----clcobofakcfg0aeim6cpk4fn4eqf.xn--p1ai/wp-content/uploads/images/tehnologija_umnie_ruki_1_kl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60717"/>
            <a:ext cx="2019939" cy="28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2" descr="http://www.biblio-globus.us/photos1/948/94822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0729" y="4012774"/>
            <a:ext cx="2003271" cy="284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2" descr="http://www.book-find.ru/image/15/45275992_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584" y="3580706"/>
            <a:ext cx="1905000" cy="268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2" descr="http://img1.labirint.ru/books24/237834/coverbi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27784" y="1340768"/>
            <a:ext cx="2017415" cy="294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2" descr="http://nmasalitin.ru/_ld/3/35296093.jpg"/>
          <p:cNvPicPr preferRelativeResize="0"/>
          <p:nvPr/>
        </p:nvPicPr>
        <p:blipFill rotWithShape="1">
          <a:blip r:embed="rId7">
            <a:alphaModFix/>
          </a:blip>
          <a:srcRect l="4848" t="5114" r="4604" b="3334"/>
          <a:stretch/>
        </p:blipFill>
        <p:spPr>
          <a:xfrm>
            <a:off x="5580112" y="1436299"/>
            <a:ext cx="2014721" cy="290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2" descr="http://skupiknigi.ru/image/Small/multimedia/books_covers/101042422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0" y="4012774"/>
            <a:ext cx="2036369" cy="284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3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8784976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Цель –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общее развитие детей специфическими средствами, присущими данному предмету</a:t>
            </a:r>
            <a:endParaRPr/>
          </a:p>
          <a:p>
            <a:pPr marL="0" lvl="0" indent="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/>
          </a:p>
          <a:p>
            <a:pPr marL="171450" lvl="0" indent="-17145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максимально способствовать раскрытию творческого потенциала ребенка средствами художественного труда, </a:t>
            </a:r>
            <a:endParaRPr/>
          </a:p>
          <a:p>
            <a:pPr marL="171450" lvl="0" indent="-17145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~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воспитывать индивидуально выраженную, креативную личность</a:t>
            </a:r>
            <a:endParaRPr/>
          </a:p>
          <a:p>
            <a:pPr marL="0" lvl="0" indent="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 творческой работе учитель показывает варианты, а не навязывает их</a:t>
            </a:r>
            <a:endParaRPr/>
          </a:p>
          <a:p>
            <a:pPr marL="0" lvl="0" indent="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Знакомство со свойствами разных материалов, а также с одинаковыми свойствами разных материалов</a:t>
            </a:r>
            <a:endParaRPr/>
          </a:p>
          <a:p>
            <a:pPr marL="0" lvl="0" indent="0" algn="just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0" y="1556792"/>
            <a:ext cx="9144000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 New Roman"/>
              <a:buNone/>
            </a:pPr>
            <a:r>
              <a:rPr lang="ru-RU" sz="3240">
                <a:latin typeface="Times New Roman"/>
                <a:ea typeface="Times New Roman"/>
                <a:cs typeface="Times New Roman"/>
                <a:sym typeface="Times New Roman"/>
              </a:rPr>
              <a:t>Уникальная психологическая и дидактическая база – </a:t>
            </a: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40" b="1">
                <a:latin typeface="Times New Roman"/>
                <a:ea typeface="Times New Roman"/>
                <a:cs typeface="Times New Roman"/>
                <a:sym typeface="Times New Roman"/>
              </a:rPr>
              <a:t>ПРЕДМЕТНО-ПРАКТИЧЕСКАЯ ДЕЯТЕЛЬНОСТЬ</a:t>
            </a:r>
            <a:endParaRPr sz="324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55576" y="3356992"/>
            <a:ext cx="2616200" cy="12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Наглядно-образная форма познания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711601" y="3284984"/>
            <a:ext cx="2616200" cy="12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Наглядно-действенная форма познания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9"/>
          <p:cNvSpPr/>
          <p:nvPr/>
        </p:nvSpPr>
        <p:spPr>
          <a:xfrm rot="-5400000">
            <a:off x="4265072" y="698375"/>
            <a:ext cx="483304" cy="5029201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51520" y="4797152"/>
            <a:ext cx="8795195" cy="16561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Предметно-практическая деятельность является эффективным средством развития личности, особенно в дошкольном и младшем школьном возрасте. Ее необходимость и использование в жизни растущего, развивающегося человека запрограммированы самой природой. Доказано, что </a:t>
            </a:r>
            <a:r>
              <a:rPr lang="ru-RU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 деятельность человека едина.</a:t>
            </a:r>
            <a:endParaRPr sz="20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07504" y="113521"/>
            <a:ext cx="866986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Times New Roman"/>
              <a:buNone/>
            </a:pPr>
            <a:r>
              <a:rPr lang="ru-RU" sz="3509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№1</a:t>
            </a:r>
            <a:endParaRPr sz="3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404315" y="1628800"/>
            <a:ext cx="489603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179512" y="908720"/>
            <a:ext cx="5040560" cy="313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«Вы потерпите неудачу при обучении, как только забудете, что у ваших учеников есть тело». «Можно спорить, человеческая рука создала человеческий мозг или мозг создал руку, одно несомненно, связь между ними глубокая и взаимопроникающая»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i="1">
                <a:latin typeface="Times New Roman"/>
                <a:ea typeface="Times New Roman"/>
                <a:cs typeface="Times New Roman"/>
                <a:sym typeface="Times New Roman"/>
              </a:rPr>
              <a:t>(А.Н.Уайтхед, «Техническое образование и его отношение к науке и литературе»)</a:t>
            </a:r>
            <a:endParaRPr sz="16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0" descr="https://probaway.files.wordpress.com/2013/06/alfred_north_whitehead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692" y="620688"/>
            <a:ext cx="3638472" cy="439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356" y="908720"/>
            <a:ext cx="9112543" cy="13681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Значительное количество социальных проблем молодежи - ничего не умеют делать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умея найти себе применения, «выключаются» из социума 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антисоциальный образ жизни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786076" y="0"/>
            <a:ext cx="8388424" cy="141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Исключительное значение в формировании социально значимых умений и творческих качеств личности</a:t>
            </a: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-19000" y="-99392"/>
            <a:ext cx="866986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Times New Roman"/>
              <a:buNone/>
            </a:pPr>
            <a:r>
              <a:rPr lang="ru-RU" sz="3509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№2</a:t>
            </a:r>
            <a:endParaRPr sz="3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198042" y="1196752"/>
            <a:ext cx="720080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7427" y="2744924"/>
            <a:ext cx="9112543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случаен интерес родителей к творческим кружкам. </a:t>
            </a:r>
            <a:endParaRPr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далеко не для всех детей ныне они доступны</a:t>
            </a:r>
            <a:endParaRPr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многих только общеобразовательная школа может стать реальным помощником в приобщении к практическому творческому делу. Школа должна создать у ребенка базу, состоящую из соответствующих умений и некоторого уровня информированности. </a:t>
            </a:r>
            <a:endParaRPr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на этой базе будет формироваться дальнейший интерес, желание найти соответствующий кружок и т. д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4217578" y="1830895"/>
            <a:ext cx="720080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3161293"/>
            <a:ext cx="9179970" cy="1008112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181818" y="3161293"/>
            <a:ext cx="4752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сожалению, в силу разных социальных обстоятельств в нашем государстве выросло уже не одно поколение родителей, которые и сами почти ничего не умеют, и не понимают важности практических творческих занятий с детьми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1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3378</Words>
  <Application>Microsoft Office PowerPoint</Application>
  <PresentationFormat>Экран (4:3)</PresentationFormat>
  <Paragraphs>381</Paragraphs>
  <Slides>61</Slides>
  <Notes>61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Тема11</vt:lpstr>
      <vt:lpstr>Методика преподавания технологии в начальной школе</vt:lpstr>
      <vt:lpstr>Темы курса:</vt:lpstr>
      <vt:lpstr>Тема 1.  Технологическое образование на современном этапе развития</vt:lpstr>
      <vt:lpstr>Технология как учебный предмет – совершенно уникальное образование</vt:lpstr>
      <vt:lpstr>Какие специфичные задачи стоят перед предметной областью «Технология» в начальной школе?</vt:lpstr>
      <vt:lpstr>Специфические возможности</vt:lpstr>
      <vt:lpstr>Уникальная психологическая и дидактическая база –  ПРЕДМЕТНО-ПРАКТИЧЕСКАЯ ДЕЯТЕЛЬНОСТЬ</vt:lpstr>
      <vt:lpstr>Слайд 8</vt:lpstr>
      <vt:lpstr>Значительное количество социальных проблем молодежи - ничего не умеют делать  не умея найти себе применения, «выключаются» из социума   антисоциальный образ жизни</vt:lpstr>
      <vt:lpstr>Всестороннее и гармоничное развитие  личности школьников</vt:lpstr>
      <vt:lpstr>Эстетическое развитие</vt:lpstr>
      <vt:lpstr>Умственное развитие</vt:lpstr>
      <vt:lpstr>Духовно-нравственное развитие</vt:lpstr>
      <vt:lpstr>Физическое развитие</vt:lpstr>
      <vt:lpstr>Тема 2.  ФГОС НОО о предметной области «Технология»</vt:lpstr>
      <vt:lpstr>Предметные результаты освоения основной образовательной программы</vt:lpstr>
      <vt:lpstr>Требования к учителю  (специальные компетенции)</vt:lpstr>
      <vt:lpstr>Тема 3.  Дидактические принципы технологического образования  младших школьников</vt:lpstr>
      <vt:lpstr>Дидактические принципы</vt:lpstr>
      <vt:lpstr>Принцип наглядности</vt:lpstr>
      <vt:lpstr>Принцип систематичности и последовательности</vt:lpstr>
      <vt:lpstr>Принцип доступности и посильности</vt:lpstr>
      <vt:lpstr>Принцип сознательности и активности участия учащихся в процессе обучения</vt:lpstr>
      <vt:lpstr>Принцип прочности знаний учащихся</vt:lpstr>
      <vt:lpstr>Принцип научности</vt:lpstr>
      <vt:lpstr>Тема 4. Урок технологии: особенности, типы, структура, конспект</vt:lpstr>
      <vt:lpstr>Особенности </vt:lpstr>
      <vt:lpstr>Типы урока технологии</vt:lpstr>
      <vt:lpstr>Структура урока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Составляем конспект (вводная часть)</vt:lpstr>
      <vt:lpstr>Правила написания цели</vt:lpstr>
      <vt:lpstr>Задачи</vt:lpstr>
      <vt:lpstr>Избегаем общих формулировок</vt:lpstr>
      <vt:lpstr>Примеры глаголов для формулировки задач </vt:lpstr>
      <vt:lpstr>Слайд 43</vt:lpstr>
      <vt:lpstr>Полезные ссылки</vt:lpstr>
      <vt:lpstr>Домашнее задание</vt:lpstr>
      <vt:lpstr>Тема 5. Знакомство с программами по технологии:  В.Д. Симоненко; О.А. Куревиной и Е.А. Латуцевой;                                    Т.М. Геронимус;  в системе Л.В. Занкова</vt:lpstr>
      <vt:lpstr>«Технология» (под ред. В.Д. Симоненко)</vt:lpstr>
      <vt:lpstr>Слайд 48</vt:lpstr>
      <vt:lpstr>Принципы построения содержания образования</vt:lpstr>
      <vt:lpstr>Структура блока 1-4 классы</vt:lpstr>
      <vt:lpstr>Особенности</vt:lpstr>
      <vt:lpstr>Программа О.А. Куревиной и Е.А. Лутцевой по технологии в начальных классах</vt:lpstr>
      <vt:lpstr>Слайд 53</vt:lpstr>
      <vt:lpstr>Ведущие методические принципы</vt:lpstr>
      <vt:lpstr>Структура и содержание</vt:lpstr>
      <vt:lpstr>Слайд 56</vt:lpstr>
      <vt:lpstr>Программа Т.М. Геронимус по технологии для младших школьников</vt:lpstr>
      <vt:lpstr>Слайд 58</vt:lpstr>
      <vt:lpstr>ВАЖНО</vt:lpstr>
      <vt:lpstr>Программа по технологии  в системе Л.В. Занкова  («Технология. Художественный труд»  Н.А. Цирулик, Т.Н. Проснякова)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технологии в начальной школе</dc:title>
  <cp:lastModifiedBy>Zaira</cp:lastModifiedBy>
  <cp:revision>1</cp:revision>
  <dcterms:modified xsi:type="dcterms:W3CDTF">2021-11-13T20:18:48Z</dcterms:modified>
</cp:coreProperties>
</file>