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EC3C"/>
    <a:srgbClr val="1D3A00"/>
    <a:srgbClr val="6C1A00"/>
    <a:srgbClr val="003296"/>
    <a:srgbClr val="E39A39"/>
    <a:srgbClr val="FFC901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6A243-0F65-4B02-8F9E-9FC4005C71A0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BCEB4-F07A-4178-8F7D-5E8D9F450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78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BCEB4-F07A-4178-8F7D-5E8D9F4500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71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03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335275"/>
            <a:ext cx="8246070" cy="91623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6"/>
            <a:ext cx="824607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1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82877"/>
            <a:ext cx="6108200" cy="362558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891995"/>
            <a:ext cx="8246070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808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28062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808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28062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8B069E-EA12-4375-A663-2EAB24DAD890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</a:rPr>
              <a:t>HOME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PPT.com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www.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</a:rPr>
              <a:t>homeppt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867894"/>
            <a:ext cx="8246070" cy="725348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С ДЕТЬМИ ПОДГОТОВИТЕЛЬНОЙ ЛОГОПЕДИЧЕСКОЙ ГРУППЫ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ТЕМУ: «ОСЕННИЕ ЛИСТЬЯ»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7504" y="1059582"/>
            <a:ext cx="8928992" cy="7635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Музыкальная деятельность</a:t>
            </a:r>
            <a:endParaRPr lang="en-US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63638"/>
            <a:ext cx="5256584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Заучивание и исполнение песен: «Падают, падают листья» (музыка Н. </a:t>
            </a:r>
            <a:r>
              <a:rPr lang="ru-RU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Красева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слова М. </a:t>
            </a:r>
            <a:r>
              <a:rPr lang="ru-RU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Ивенсен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«Вот уже и осень» (музыка и слова В. Савельевой);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Танец «Чародей листопад» 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Игра: «Найди свое дерево» (музыка и слова С. </a:t>
            </a:r>
            <a:r>
              <a:rPr lang="ru-RU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Насауленко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</a:p>
          <a:p>
            <a:pPr>
              <a:lnSpc>
                <a:spcPct val="120000"/>
              </a:lnSpc>
              <a:buSzPct val="100000"/>
            </a:pP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PHOTO-2021-11-09-18-50-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923678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82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73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11710"/>
            <a:ext cx="350077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107504" y="1059582"/>
            <a:ext cx="8928992" cy="7635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Экспериментально-исследовательская деятельность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43758"/>
            <a:ext cx="5256584" cy="163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Исследование листа с помощью лупы;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Эксперимент «Как листья опадают»;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Опыты с листьями.</a:t>
            </a:r>
          </a:p>
          <a:p>
            <a:pPr>
              <a:lnSpc>
                <a:spcPct val="120000"/>
              </a:lnSpc>
              <a:buSzPct val="100000"/>
            </a:pP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3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7504" y="1059582"/>
            <a:ext cx="8928992" cy="7635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Взаимодействие с родителями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1670"/>
            <a:ext cx="8424936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Изготовить гербарий из осенних листьев;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>
                <a:solidFill>
                  <a:srgbClr val="000000"/>
                </a:solidFill>
                <a:latin typeface="Times New Roman"/>
                <a:cs typeface="Times New Roman"/>
              </a:rPr>
              <a:t>Организовать участие в изготовлении поделок вместе с детьми из осенних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листьев;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Провести мастер-класс родителей с детьми по изготовлению цветов из осенних листьев.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endParaRPr lang="ru-RU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SzPct val="100000"/>
            </a:pP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7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HOTO-2021-11-09-18-31-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067694"/>
            <a:ext cx="3960440" cy="2984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 descr="PHOTO-2021-11-09-18-31-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67694"/>
            <a:ext cx="403244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601670" y="891995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Третий этап - заключительный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563638"/>
            <a:ext cx="4775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/>
                <a:cs typeface="Times New Roman"/>
              </a:rPr>
              <a:t>Аппликация на тему: «Осенний ковер»</a:t>
            </a:r>
            <a:endParaRPr lang="ru-RU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7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HOTO-2021-11-09-18-42-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51670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1520" y="987574"/>
            <a:ext cx="8243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Нетрадиционная техника рисования с использованием сухих листьев 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на тему: «Листопад» 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PHOTO-2021-11-09-18-43-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491630"/>
            <a:ext cx="2520280" cy="3567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855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HOTO-2021-11-09-18-38-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563638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763688" y="987574"/>
            <a:ext cx="544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/>
                <a:cs typeface="Times New Roman"/>
              </a:rPr>
              <a:t>Исследование листа с помощью лупы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27734"/>
            <a:ext cx="417646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ru-RU" sz="2400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Лист состоит из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черешка, жилок, вершины листовой пластины.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4251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HOTO-2021-11-09-18-38-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563638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51720" y="987574"/>
            <a:ext cx="528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/>
                <a:cs typeface="Times New Roman"/>
              </a:rPr>
              <a:t>Эксперимент «</a:t>
            </a:r>
            <a:r>
              <a:rPr lang="ru-RU" sz="2400" b="1" dirty="0">
                <a:latin typeface="Times New Roman"/>
                <a:cs typeface="Times New Roman"/>
              </a:rPr>
              <a:t>К</a:t>
            </a:r>
            <a:r>
              <a:rPr lang="ru-RU" sz="2400" b="1" dirty="0" smtClean="0">
                <a:latin typeface="Times New Roman"/>
                <a:cs typeface="Times New Roman"/>
              </a:rPr>
              <a:t>ак листья опадают»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9702"/>
            <a:ext cx="4176464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Вывод: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крупные листья падают медленнее и почти не кружатся. Маленькие листья падают быстрее и больше кружатся.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7050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PHOTO-2021-11-09-18-46-4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57" r="22731"/>
          <a:stretch/>
        </p:blipFill>
        <p:spPr>
          <a:xfrm>
            <a:off x="6660231" y="1563638"/>
            <a:ext cx="2112421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 descr="PHOTO-2021-11-09-19-29-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563638"/>
            <a:ext cx="216024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 descr="PHOTO-2021-11-09-19-34-1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63638"/>
            <a:ext cx="2232248" cy="347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987824" y="987574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/>
                <a:cs typeface="Times New Roman"/>
              </a:rPr>
              <a:t>Опыты с листьями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771800" y="3219822"/>
            <a:ext cx="50405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868144" y="3219822"/>
            <a:ext cx="50405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6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74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7" y="1563638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59632" y="987574"/>
            <a:ext cx="663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/>
                <a:cs typeface="Times New Roman"/>
              </a:rPr>
              <a:t>Опыт с листом помещенным в светлое место 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51670"/>
            <a:ext cx="41764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Вывод: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Та часть листа, которая была прикрыта черной бумагой, пожелтела первой. Значит хлорофилл распадается быстрее, если лист получает меньше света.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8317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IMG_74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07654"/>
            <a:ext cx="2674543" cy="228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 descr="IMG_74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571750"/>
            <a:ext cx="32643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75656" y="1131590"/>
            <a:ext cx="637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/>
                <a:cs typeface="Times New Roman"/>
              </a:rPr>
              <a:t>Опыт с листом помещенным в темное место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35646"/>
            <a:ext cx="2880320" cy="340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Вывод: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та часть листа, которая находилась в воде, сохранила зеленый цвет, а другая половинка потемнела. Значит в воде намного меньше кислорода чем в воздухе и хлорофилл разрушился медленнее при недостатке кислорода, так как процесс был замедлен.</a:t>
            </a:r>
          </a:p>
        </p:txBody>
      </p:sp>
    </p:spTree>
    <p:extLst>
      <p:ext uri="{BB962C8B-B14F-4D97-AF65-F5344CB8AC3E}">
        <p14:creationId xmlns:p14="http://schemas.microsoft.com/office/powerpoint/2010/main" xmlns="" val="10353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972334"/>
            <a:ext cx="885596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u="sng" dirty="0">
                <a:latin typeface="Times New Roman"/>
                <a:cs typeface="Times New Roman"/>
              </a:rPr>
              <a:t>Участники проекта:</a:t>
            </a:r>
            <a:r>
              <a:rPr lang="ru-RU" sz="2200" b="1" dirty="0">
                <a:latin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cs typeface="Times New Roman"/>
              </a:rPr>
              <a:t>дети </a:t>
            </a:r>
            <a:r>
              <a:rPr lang="ru-RU" sz="2200" dirty="0" smtClean="0">
                <a:latin typeface="Times New Roman"/>
                <a:cs typeface="Times New Roman"/>
              </a:rPr>
              <a:t>подготовительной </a:t>
            </a:r>
            <a:r>
              <a:rPr lang="ru-RU" sz="2200" dirty="0">
                <a:latin typeface="Times New Roman"/>
                <a:cs typeface="Times New Roman"/>
              </a:rPr>
              <a:t>логопедической группы, родители воспитанников</a:t>
            </a:r>
            <a:r>
              <a:rPr lang="ru-RU" sz="2200" dirty="0" smtClean="0">
                <a:latin typeface="Times New Roman"/>
                <a:cs typeface="Times New Roman"/>
              </a:rPr>
              <a:t>,</a:t>
            </a:r>
            <a:r>
              <a:rPr lang="ru-RU" sz="2200" dirty="0">
                <a:latin typeface="Times New Roman"/>
                <a:ea typeface="ＭＳ 明朝"/>
                <a:cs typeface="Times New Roman"/>
              </a:rPr>
              <a:t> воспитатели: Рвачева В.И., Сергиенко Е.Ю</a:t>
            </a:r>
            <a:r>
              <a:rPr lang="ru-RU" sz="2200" dirty="0" smtClean="0">
                <a:latin typeface="Times New Roman"/>
                <a:ea typeface="ＭＳ 明朝"/>
                <a:cs typeface="Times New Roman"/>
              </a:rPr>
              <a:t>., </a:t>
            </a:r>
            <a:r>
              <a:rPr lang="ru-RU" sz="2200" dirty="0">
                <a:latin typeface="Times New Roman"/>
                <a:ea typeface="ＭＳ 明朝"/>
                <a:cs typeface="Times New Roman"/>
              </a:rPr>
              <a:t>музыкальный руководитель: Тимофеева Т.В.</a:t>
            </a:r>
          </a:p>
          <a:p>
            <a:endParaRPr lang="ru-RU" sz="2200" dirty="0">
              <a:latin typeface="Times New Roman"/>
              <a:cs typeface="Times New Roman"/>
            </a:endParaRPr>
          </a:p>
          <a:p>
            <a:r>
              <a:rPr lang="ru-RU" sz="2200" b="1" u="sng" dirty="0" smtClean="0">
                <a:latin typeface="Times New Roman"/>
                <a:cs typeface="Times New Roman"/>
              </a:rPr>
              <a:t>Образовательные области:</a:t>
            </a:r>
            <a:r>
              <a:rPr lang="ru-RU" sz="2200" dirty="0" smtClean="0">
                <a:latin typeface="Times New Roman"/>
                <a:cs typeface="Times New Roman"/>
              </a:rPr>
              <a:t> социально-коммуникативное развитие, познавательное развитие, речевое развитие, художественно-эстетическое развитие, экспериментальное развитие, физическое развитие. </a:t>
            </a:r>
            <a:endParaRPr lang="ru-RU" sz="2200" dirty="0">
              <a:latin typeface="Times New Roman"/>
              <a:cs typeface="Times New Roman"/>
            </a:endParaRPr>
          </a:p>
          <a:p>
            <a:endParaRPr lang="ru-RU" sz="2200" dirty="0">
              <a:latin typeface="Times New Roman"/>
              <a:cs typeface="Times New Roman"/>
            </a:endParaRPr>
          </a:p>
          <a:p>
            <a:r>
              <a:rPr lang="ru-RU" sz="2200" b="1" u="sng" dirty="0">
                <a:latin typeface="Times New Roman"/>
                <a:cs typeface="Times New Roman"/>
              </a:rPr>
              <a:t>Вид </a:t>
            </a:r>
            <a:r>
              <a:rPr lang="ru-RU" sz="2200" b="1" u="sng" dirty="0" smtClean="0">
                <a:latin typeface="Times New Roman"/>
                <a:cs typeface="Times New Roman"/>
              </a:rPr>
              <a:t>проекта</a:t>
            </a:r>
            <a:r>
              <a:rPr lang="ru-RU" sz="2200" b="1" dirty="0" smtClean="0">
                <a:latin typeface="Times New Roman"/>
                <a:cs typeface="Times New Roman"/>
              </a:rPr>
              <a:t>: </a:t>
            </a:r>
            <a:r>
              <a:rPr lang="ru-RU" sz="2200" dirty="0" smtClean="0">
                <a:latin typeface="Times New Roman"/>
                <a:cs typeface="Times New Roman"/>
              </a:rPr>
              <a:t>краткосрочный </a:t>
            </a:r>
          </a:p>
          <a:p>
            <a:endParaRPr lang="ru-RU" sz="2200" dirty="0">
              <a:latin typeface="Times New Roman"/>
              <a:cs typeface="Times New Roman"/>
            </a:endParaRPr>
          </a:p>
          <a:p>
            <a:r>
              <a:rPr lang="ru-RU" sz="2200" b="1" u="sng" dirty="0">
                <a:latin typeface="Times New Roman"/>
                <a:cs typeface="Times New Roman"/>
              </a:rPr>
              <a:t>Срок </a:t>
            </a:r>
            <a:r>
              <a:rPr lang="ru-RU" sz="2200" b="1" u="sng" dirty="0" smtClean="0">
                <a:latin typeface="Times New Roman"/>
                <a:cs typeface="Times New Roman"/>
              </a:rPr>
              <a:t>реализации</a:t>
            </a:r>
            <a:r>
              <a:rPr lang="ru-RU" sz="2200" b="1" dirty="0" smtClean="0">
                <a:latin typeface="Times New Roman"/>
                <a:cs typeface="Times New Roman"/>
              </a:rPr>
              <a:t>: </a:t>
            </a:r>
            <a:r>
              <a:rPr lang="ru-RU" sz="2200" dirty="0" smtClean="0">
                <a:latin typeface="Times New Roman"/>
                <a:cs typeface="Times New Roman"/>
              </a:rPr>
              <a:t>с 18.10 по 31.10</a:t>
            </a:r>
            <a:endParaRPr lang="ru-RU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HOTO-2021-11-14-11-06-3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7" r="21436"/>
          <a:stretch/>
        </p:blipFill>
        <p:spPr>
          <a:xfrm rot="16200000">
            <a:off x="5637622" y="930066"/>
            <a:ext cx="2144106" cy="41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 descr="PHOTO-2021-11-14-11-06-3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3503" r="-24" b="25920"/>
          <a:stretch/>
        </p:blipFill>
        <p:spPr>
          <a:xfrm>
            <a:off x="251520" y="1707654"/>
            <a:ext cx="395089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95736" y="1131590"/>
            <a:ext cx="425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/>
                <a:cs typeface="Times New Roman"/>
              </a:rPr>
              <a:t>Гербарий из осенних листье</a:t>
            </a:r>
            <a:r>
              <a:rPr lang="ru-RU" sz="2400" b="1" dirty="0">
                <a:latin typeface="Times New Roman"/>
                <a:cs typeface="Times New Roman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xmlns="" val="4772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PHOTO-2021-11-09-18-36-30 (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563638"/>
            <a:ext cx="2592288" cy="1759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 descr="PHOTO-2021-11-09-18-36-30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147814"/>
            <a:ext cx="2808312" cy="1892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 descr="PHOTO-2021-11-09-18-36-30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1131590"/>
            <a:ext cx="1825983" cy="249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 descr="PHOTO-2021-11-09-18-36-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31590"/>
            <a:ext cx="1656184" cy="232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411760" y="987574"/>
            <a:ext cx="414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/>
                <a:cs typeface="Times New Roman"/>
              </a:rPr>
              <a:t>Поделки из осенних листьев 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PHOTO-2021-11-09-18-36-30 (3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147814"/>
            <a:ext cx="2555776" cy="192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336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HOTO-2021-11-09-18-35-00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635646"/>
            <a:ext cx="252028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1560" y="1059582"/>
            <a:ext cx="829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/>
                <a:cs typeface="Times New Roman"/>
              </a:rPr>
              <a:t>Мастер-класс по изготовлению цветов из осенних листьев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PHOTO-2021-11-09-18-35-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923678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 descr="PHOTO-2021-11-09-18-35-00 (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8214" y="1635646"/>
            <a:ext cx="248427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19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203598"/>
            <a:ext cx="1852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/>
                <a:cs typeface="Times New Roman"/>
              </a:rPr>
              <a:t>ВЫВОД:</a:t>
            </a:r>
            <a:endParaRPr lang="ru-RU" sz="3200" b="1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95686"/>
            <a:ext cx="871296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SzPct val="100000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Данный проект повысил уровень знаний у детей о листьях, способствовал расширению и углублению представлений о природе, повышению у них познавательного интереса.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4963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8" y="555526"/>
            <a:ext cx="655272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ЦЕЛЬ ПРОЕКТА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Формирование </a:t>
            </a:r>
            <a:r>
              <a:rPr lang="ru-RU" sz="1700" dirty="0">
                <a:solidFill>
                  <a:schemeClr val="bg1"/>
                </a:solidFill>
                <a:latin typeface="Times New Roman"/>
                <a:cs typeface="Times New Roman"/>
              </a:rPr>
              <a:t>познавательно - исследовательских знаний и умений детей дошкольного возраста в процессе проектной деятельности. </a:t>
            </a:r>
          </a:p>
          <a:p>
            <a:endParaRPr lang="ru-RU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7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ЗАДАЧИ:</a:t>
            </a:r>
          </a:p>
          <a:p>
            <a:pPr marL="285750" indent="-285750">
              <a:buFont typeface="Arial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Дать </a:t>
            </a:r>
            <a:r>
              <a:rPr lang="ru-RU" sz="1700" dirty="0">
                <a:solidFill>
                  <a:schemeClr val="bg1"/>
                </a:solidFill>
                <a:latin typeface="Times New Roman"/>
                <a:cs typeface="Times New Roman"/>
              </a:rPr>
              <a:t>детям знания о листьях, как представителях живого в мире природы, понимание связи между средой обитания и особенностями строения, пользе для человека , животных, насекомых.</a:t>
            </a:r>
          </a:p>
          <a:p>
            <a:pPr marL="285750" indent="-285750">
              <a:buFont typeface="Arial"/>
              <a:buChar char="•"/>
            </a:pPr>
            <a:r>
              <a:rPr lang="ru-RU" sz="1700" dirty="0">
                <a:solidFill>
                  <a:schemeClr val="bg1"/>
                </a:solidFill>
                <a:latin typeface="Times New Roman"/>
                <a:cs typeface="Times New Roman"/>
              </a:rPr>
              <a:t>Научить детей пользоваться простейшими способами обследования листьев.</a:t>
            </a:r>
          </a:p>
          <a:p>
            <a:pPr marL="285750" indent="-285750">
              <a:buFont typeface="Arial"/>
              <a:buChar char="•"/>
            </a:pPr>
            <a:r>
              <a:rPr lang="ru-RU" sz="1700" dirty="0">
                <a:solidFill>
                  <a:schemeClr val="bg1"/>
                </a:solidFill>
                <a:latin typeface="Times New Roman"/>
                <a:cs typeface="Times New Roman"/>
              </a:rPr>
              <a:t>Формировать умение получать сведения о растениях путем проведения опытов.</a:t>
            </a:r>
          </a:p>
          <a:p>
            <a:pPr marL="285750" indent="-285750">
              <a:buFont typeface="Arial"/>
              <a:buChar char="•"/>
            </a:pPr>
            <a:r>
              <a:rPr lang="ru-RU" sz="1700" dirty="0">
                <a:solidFill>
                  <a:schemeClr val="bg1"/>
                </a:solidFill>
                <a:latin typeface="Times New Roman"/>
                <a:cs typeface="Times New Roman"/>
              </a:rPr>
              <a:t>Развивать умение использования моделей в исследовательской деятельности.</a:t>
            </a:r>
          </a:p>
          <a:p>
            <a:pPr marL="285750" indent="-285750">
              <a:buFont typeface="Arial"/>
              <a:buChar char="•"/>
            </a:pPr>
            <a:r>
              <a:rPr lang="ru-RU" sz="1700" dirty="0">
                <a:solidFill>
                  <a:schemeClr val="bg1"/>
                </a:solidFill>
                <a:latin typeface="Times New Roman"/>
                <a:cs typeface="Times New Roman"/>
              </a:rPr>
              <a:t>Воспитывать познавательный интерес к природе и желание отражать полученные знания в творчестве.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891995"/>
            <a:ext cx="8093365" cy="763525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Первый этап - подготовительный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513262"/>
            <a:ext cx="8919524" cy="381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²"/>
            </a:pPr>
            <a:r>
              <a:rPr lang="ru-RU" dirty="0" smtClean="0">
                <a:latin typeface="Times New Roman"/>
                <a:cs typeface="Times New Roman"/>
              </a:rPr>
              <a:t>Определение </a:t>
            </a:r>
            <a:r>
              <a:rPr lang="ru-RU" dirty="0">
                <a:latin typeface="Times New Roman"/>
                <a:cs typeface="Times New Roman"/>
              </a:rPr>
              <a:t>темы проекта; 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²"/>
            </a:pPr>
            <a:r>
              <a:rPr lang="ru-RU" dirty="0">
                <a:latin typeface="Times New Roman"/>
                <a:cs typeface="Times New Roman"/>
              </a:rPr>
              <a:t>П</a:t>
            </a:r>
            <a:r>
              <a:rPr lang="ru-RU" dirty="0" smtClean="0">
                <a:latin typeface="Times New Roman"/>
                <a:cs typeface="Times New Roman"/>
              </a:rPr>
              <a:t>остановка </a:t>
            </a:r>
            <a:r>
              <a:rPr lang="ru-RU" dirty="0">
                <a:latin typeface="Times New Roman"/>
                <a:cs typeface="Times New Roman"/>
              </a:rPr>
              <a:t>цели и задач; 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²"/>
            </a:pPr>
            <a:r>
              <a:rPr lang="ru-RU" dirty="0">
                <a:latin typeface="Times New Roman"/>
                <a:cs typeface="Times New Roman"/>
              </a:rPr>
              <a:t>Р</a:t>
            </a:r>
            <a:r>
              <a:rPr lang="ru-RU" dirty="0" smtClean="0">
                <a:latin typeface="Times New Roman"/>
                <a:cs typeface="Times New Roman"/>
              </a:rPr>
              <a:t>азработка </a:t>
            </a:r>
            <a:r>
              <a:rPr lang="ru-RU" dirty="0">
                <a:latin typeface="Times New Roman"/>
                <a:cs typeface="Times New Roman"/>
              </a:rPr>
              <a:t>совместной деятельности взрослого и детей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²"/>
            </a:pPr>
            <a:r>
              <a:rPr lang="ru-RU" dirty="0">
                <a:latin typeface="Times New Roman"/>
                <a:cs typeface="Times New Roman"/>
              </a:rPr>
              <a:t>П</a:t>
            </a:r>
            <a:r>
              <a:rPr lang="ru-RU" dirty="0" smtClean="0">
                <a:latin typeface="Times New Roman"/>
                <a:cs typeface="Times New Roman"/>
              </a:rPr>
              <a:t>одбор </a:t>
            </a:r>
            <a:r>
              <a:rPr lang="ru-RU" dirty="0">
                <a:latin typeface="Times New Roman"/>
                <a:cs typeface="Times New Roman"/>
              </a:rPr>
              <a:t>литературных произведений для чтения, разучивания стихотворений детьми; </a:t>
            </a:r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lnSpc>
                <a:spcPct val="110000"/>
              </a:lnSpc>
              <a:buFont typeface="Wingdings" charset="2"/>
              <a:buChar char="²"/>
            </a:pPr>
            <a:r>
              <a:rPr lang="ru-RU" dirty="0">
                <a:latin typeface="Times New Roman"/>
                <a:cs typeface="Times New Roman"/>
              </a:rPr>
              <a:t>П</a:t>
            </a:r>
            <a:r>
              <a:rPr lang="ru-RU" dirty="0" smtClean="0">
                <a:latin typeface="Times New Roman"/>
                <a:cs typeface="Times New Roman"/>
              </a:rPr>
              <a:t>одбор </a:t>
            </a:r>
            <a:r>
              <a:rPr lang="ru-RU" dirty="0">
                <a:latin typeface="Times New Roman"/>
                <a:cs typeface="Times New Roman"/>
              </a:rPr>
              <a:t>бесед, видео 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аудиоматериала для показа презентаций с использованием ИКТ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²"/>
            </a:pPr>
            <a:r>
              <a:rPr lang="ru-RU" dirty="0" smtClean="0">
                <a:latin typeface="Times New Roman"/>
                <a:cs typeface="Times New Roman"/>
              </a:rPr>
              <a:t>Организация выставки по данной теме; 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²"/>
            </a:pPr>
            <a:r>
              <a:rPr lang="ru-RU" dirty="0">
                <a:latin typeface="Times New Roman"/>
                <a:cs typeface="Times New Roman"/>
              </a:rPr>
              <a:t>Эксперимент с детьми: как листья опадают, исследование листа с помощью лупы, опыты с листьями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²"/>
            </a:pPr>
            <a:r>
              <a:rPr lang="ru-RU" dirty="0" smtClean="0">
                <a:latin typeface="Times New Roman"/>
                <a:cs typeface="Times New Roman"/>
              </a:rPr>
              <a:t>Привлечь родителей к участию в изготовлении совместных работ с детьми из осенних листьев на тему: «Осенняя фантазия» и сбора гербария из осенних листьев;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63638"/>
            <a:ext cx="8640960" cy="362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Проведение бесед с использованием ИКТ;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Просмотр иллюстраций по данной теме, отгадывание загадок, чтение художественной литературы;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Дидактические и подвижные игры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Художественно-продуктивная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деятельность: изготовление рисунков, поделок по данной теме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Музыкальная деятельность;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Экспериментально-исследовательская деятельность 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Взаимодействие с родителями: организовать работу с родителями по участию в изготовлении гербария из осенних листьев, изготовление совместных работ с детьми из осенних листьев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мастер-класс с родителями и детьми по изготовлению цветов из осенних листьев. 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01670" y="891995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Второй этап - основной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HOTO-2021-10-27-15-09-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7694"/>
            <a:ext cx="388843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 descr="PHOTO-2021-10-27-15-09-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2067694"/>
            <a:ext cx="388843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0" y="1059582"/>
            <a:ext cx="8704925" cy="7635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Беседы на тему: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«Почему опадают листья?»       «Строение листа»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2324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563638"/>
            <a:ext cx="4752528" cy="3397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611560" y="987574"/>
            <a:ext cx="8093365" cy="763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Знакомство с художественной литературой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51670"/>
            <a:ext cx="4104456" cy="373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Н.М.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Грибачев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«Рыжие листья»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К.В. Лукашев «Осень»</a:t>
            </a:r>
            <a:endParaRPr lang="ru-RU" sz="1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Е. Трутнева «Листопад»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А. Толстой «Осень»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И. Бунин «Шумели листья, облетая»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А. Майков «Осенние листья»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И. Соколов-Микитов «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Листопадничек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Чтение и заучивания стихотворения</a:t>
            </a:r>
          </a:p>
          <a:p>
            <a:pPr>
              <a:lnSpc>
                <a:spcPct val="120000"/>
              </a:lnSpc>
              <a:buSzPct val="100000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Е. Трутнева «Утром мы во двор идем»</a:t>
            </a:r>
          </a:p>
          <a:p>
            <a:pPr marL="285750" indent="-28575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Загадки и пословицы об осени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endParaRPr lang="ru-RU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7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75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435846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 descr="IMG_7480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707654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601670" y="891995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Дидактические игры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35646"/>
            <a:ext cx="6552728" cy="196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«Найди пару листику»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«С какого дерева лист?»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«Найди лишний листочек»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«Какого листика не стало?»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«Найди простой и сложный лист»</a:t>
            </a:r>
          </a:p>
          <a:p>
            <a:pPr>
              <a:lnSpc>
                <a:spcPct val="120000"/>
              </a:lnSpc>
              <a:buSzPct val="100000"/>
            </a:pP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544" y="3219822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Подвижные игры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39902"/>
            <a:ext cx="6552728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«Раз, два, три – названный лист беги»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«Листопад»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«Кто быстрее соберет листья»</a:t>
            </a: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8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71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51670"/>
            <a:ext cx="4406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107504" y="1059582"/>
            <a:ext cx="8928992" cy="7635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Художественно-продуктивная деятельность</a:t>
            </a:r>
            <a:endParaRPr lang="en-US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1670"/>
            <a:ext cx="4355976" cy="285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Аппликация на тему: «Осенний ковер»</a:t>
            </a:r>
          </a:p>
          <a:p>
            <a:pPr marL="457200" indent="-457200">
              <a:lnSpc>
                <a:spcPct val="120000"/>
              </a:lnSpc>
              <a:buSzPct val="100000"/>
              <a:buFont typeface="Wingdings" charset="2"/>
              <a:buChar char="²"/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Нетрадиционная техника рисования с использованием сухих листьев на тему: «Листопад»</a:t>
            </a:r>
          </a:p>
          <a:p>
            <a:pPr>
              <a:lnSpc>
                <a:spcPct val="120000"/>
              </a:lnSpc>
              <a:buSzPct val="100000"/>
            </a:pP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1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Экран (16:9)</PresentationFormat>
  <Paragraphs>94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ПРОЕКТ С ДЕТЬМИ ПОДГОТОВИТЕЛЬНОЙ ЛОГОПЕДИЧЕСКОЙ ГРУППЫ  НА ТЕМУ: «ОСЕННИЕ ЛИСТЬЯ»</vt:lpstr>
      <vt:lpstr>Слайд 2</vt:lpstr>
      <vt:lpstr>Слайд 3</vt:lpstr>
      <vt:lpstr>Первый этап - подготовительный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2017-07-10T01:34:06Z</dcterms:created>
  <dcterms:modified xsi:type="dcterms:W3CDTF">2021-11-16T15:05:19Z</dcterms:modified>
</cp:coreProperties>
</file>