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EBEE-C15B-4BC6-9C22-4E35307E6814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B029-A34E-4260-AEF9-2AB623486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96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EBEE-C15B-4BC6-9C22-4E35307E6814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B029-A34E-4260-AEF9-2AB623486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00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EBEE-C15B-4BC6-9C22-4E35307E6814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B029-A34E-4260-AEF9-2AB623486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64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EBEE-C15B-4BC6-9C22-4E35307E6814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B029-A34E-4260-AEF9-2AB623486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11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EBEE-C15B-4BC6-9C22-4E35307E6814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B029-A34E-4260-AEF9-2AB623486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280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EBEE-C15B-4BC6-9C22-4E35307E6814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B029-A34E-4260-AEF9-2AB623486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63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EBEE-C15B-4BC6-9C22-4E35307E6814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B029-A34E-4260-AEF9-2AB623486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70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EBEE-C15B-4BC6-9C22-4E35307E6814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B029-A34E-4260-AEF9-2AB623486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44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EBEE-C15B-4BC6-9C22-4E35307E6814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B029-A34E-4260-AEF9-2AB623486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38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EBEE-C15B-4BC6-9C22-4E35307E6814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B029-A34E-4260-AEF9-2AB623486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44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EBEE-C15B-4BC6-9C22-4E35307E6814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B029-A34E-4260-AEF9-2AB623486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88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EBEE-C15B-4BC6-9C22-4E35307E6814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2B029-A34E-4260-AEF9-2AB623486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24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33670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/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/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Муниципальное </a:t>
            </a:r>
            <a:r>
              <a:rPr lang="ru-RU" sz="2000" dirty="0">
                <a:latin typeface="Century Gothic" panose="020B0502020202020204" pitchFamily="34" charset="0"/>
              </a:rPr>
              <a:t>общеобразовательное учреждение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«</a:t>
            </a:r>
            <a:r>
              <a:rPr lang="ru-RU" sz="2000" dirty="0" smtClean="0">
                <a:latin typeface="Century Gothic" panose="020B0502020202020204" pitchFamily="34" charset="0"/>
              </a:rPr>
              <a:t>Лицей</a:t>
            </a:r>
            <a:r>
              <a:rPr lang="ru-RU" sz="2000" dirty="0" smtClean="0">
                <a:latin typeface="Century Gothic" panose="020B0502020202020204" pitchFamily="34" charset="0"/>
              </a:rPr>
              <a:t> №34</a:t>
            </a:r>
            <a:r>
              <a:rPr lang="ru-RU" sz="2000" dirty="0">
                <a:latin typeface="Century Gothic" panose="020B0502020202020204" pitchFamily="34" charset="0"/>
              </a:rPr>
              <a:t>»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г. Новокузнецка Кемеровской области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b="1" dirty="0">
                <a:latin typeface="Century Gothic" panose="020B0502020202020204" pitchFamily="34" charset="0"/>
              </a:rPr>
              <a:t>Внеклассное мероприятие </a:t>
            </a:r>
            <a:br>
              <a:rPr lang="ru-RU" sz="2000" b="1" dirty="0">
                <a:latin typeface="Century Gothic" panose="020B0502020202020204" pitchFamily="34" charset="0"/>
              </a:rPr>
            </a:br>
            <a:r>
              <a:rPr lang="ru-RU" sz="2000" b="1" dirty="0">
                <a:latin typeface="Century Gothic" panose="020B0502020202020204" pitchFamily="34" charset="0"/>
              </a:rPr>
              <a:t>для учащихся 8-х классов и родителей</a:t>
            </a:r>
            <a:br>
              <a:rPr lang="ru-RU" sz="2000" b="1" dirty="0">
                <a:latin typeface="Century Gothic" panose="020B0502020202020204" pitchFamily="34" charset="0"/>
              </a:rPr>
            </a:br>
            <a:r>
              <a:rPr lang="ru-RU" sz="2000" b="1" dirty="0">
                <a:latin typeface="Century Gothic" panose="020B0502020202020204" pitchFamily="34" charset="0"/>
              </a:rPr>
              <a:t>«Убеждения, права и обязанности»</a:t>
            </a: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   подготовили</a:t>
            </a:r>
            <a:r>
              <a:rPr lang="ru-RU" sz="2000" dirty="0">
                <a:latin typeface="Century Gothic" panose="020B0502020202020204" pitchFamily="34" charset="0"/>
              </a:rPr>
              <a:t>: 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учитель английского языка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классный руководитель 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Батарчук Марина Ивановна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/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/>
            </a:r>
            <a:br>
              <a:rPr lang="ru-RU" dirty="0">
                <a:latin typeface="Century Gothic" panose="020B0502020202020204" pitchFamily="34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2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Какие </a:t>
            </a:r>
            <a:r>
              <a:rPr lang="ru-RU" dirty="0">
                <a:latin typeface="Century Gothic" panose="020B0502020202020204" pitchFamily="34" charset="0"/>
              </a:rPr>
              <a:t>права и обязанности имеют родители? </a:t>
            </a:r>
            <a:r>
              <a:rPr lang="ru-RU" b="1" dirty="0">
                <a:latin typeface="Century Gothic" panose="020B0502020202020204" pitchFamily="34" charset="0"/>
              </a:rPr>
              <a:t>                        </a:t>
            </a:r>
            <a:endParaRPr lang="ru-RU" b="1" u="sng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Какие </a:t>
            </a:r>
            <a:r>
              <a:rPr lang="ru-RU" dirty="0">
                <a:latin typeface="Century Gothic" panose="020B0502020202020204" pitchFamily="34" charset="0"/>
              </a:rPr>
              <a:t>права и обязанности имеют дети?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171400"/>
            <a:ext cx="3312840" cy="248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4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Century Gothic" panose="020B0502020202020204" pitchFamily="34" charset="0"/>
              </a:rPr>
              <a:t/>
            </a:r>
            <a:br>
              <a:rPr lang="ru-RU" sz="2700" dirty="0" smtClean="0">
                <a:latin typeface="Century Gothic" panose="020B0502020202020204" pitchFamily="34" charset="0"/>
              </a:rPr>
            </a:br>
            <a:r>
              <a:rPr lang="ru-RU" sz="2700" dirty="0">
                <a:latin typeface="Century Gothic" panose="020B0502020202020204" pitchFamily="34" charset="0"/>
              </a:rPr>
              <a:t/>
            </a:r>
            <a:br>
              <a:rPr lang="ru-RU" sz="2700" dirty="0">
                <a:latin typeface="Century Gothic" panose="020B0502020202020204" pitchFamily="34" charset="0"/>
              </a:rPr>
            </a:br>
            <a:r>
              <a:rPr lang="ru-RU" sz="2700" dirty="0" smtClean="0">
                <a:latin typeface="Century Gothic" panose="020B0502020202020204" pitchFamily="34" charset="0"/>
              </a:rPr>
              <a:t>Конвенция о правах ребенка (одобрена Генеральной Ассамблеей ООН 20.11.1989, вступила в силу для СССР 15.09.1990)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Конвенция ООН о правах ребенка — международный правовой документ, определяющий права детей в государствах-участниках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429" b="98571" l="3143" r="95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8689">
            <a:off x="2797724" y="2878861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87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9375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У всех есть право:                                                                              </a:t>
            </a:r>
            <a:endParaRPr lang="ru-R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1</a:t>
            </a:r>
            <a:r>
              <a:rPr lang="ru-RU" dirty="0">
                <a:latin typeface="Century Gothic" panose="020B0502020202020204" pitchFamily="34" charset="0"/>
              </a:rPr>
              <a:t>) Быть таким, какой он </a:t>
            </a:r>
            <a:r>
              <a:rPr lang="ru-RU" dirty="0" smtClean="0">
                <a:latin typeface="Century Gothic" panose="020B0502020202020204" pitchFamily="34" charset="0"/>
              </a:rPr>
              <a:t>есть</a:t>
            </a:r>
            <a:endParaRPr lang="ru-R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2) Иногда ставить себя на первое </a:t>
            </a:r>
            <a:r>
              <a:rPr lang="ru-RU" dirty="0" smtClean="0">
                <a:latin typeface="Century Gothic" panose="020B0502020202020204" pitchFamily="34" charset="0"/>
              </a:rPr>
              <a:t>место</a:t>
            </a:r>
            <a:endParaRPr lang="ru-R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I) Просить о помощи и эмоциональной </a:t>
            </a:r>
            <a:r>
              <a:rPr lang="ru-RU" dirty="0" smtClean="0">
                <a:latin typeface="Century Gothic" panose="020B0502020202020204" pitchFamily="34" charset="0"/>
              </a:rPr>
              <a:t>поддержке</a:t>
            </a:r>
            <a:endParaRPr lang="ru-R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4) Протестовать против несправедливого обращения</a:t>
            </a: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5) На свое собственное </a:t>
            </a:r>
            <a:r>
              <a:rPr lang="ru-RU" dirty="0" smtClean="0">
                <a:latin typeface="Century Gothic" panose="020B0502020202020204" pitchFamily="34" charset="0"/>
              </a:rPr>
              <a:t>мнение</a:t>
            </a:r>
            <a:endParaRPr lang="ru-R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6) Совершать ошибки, пока не найдут правильное </a:t>
            </a:r>
            <a:r>
              <a:rPr lang="ru-RU" dirty="0" smtClean="0">
                <a:latin typeface="Century Gothic" panose="020B0502020202020204" pitchFamily="34" charset="0"/>
              </a:rPr>
              <a:t>решение</a:t>
            </a:r>
            <a:endParaRPr lang="ru-R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7) Предоставлять людям возможность решать их собственные </a:t>
            </a:r>
            <a:r>
              <a:rPr lang="ru-RU" dirty="0" smtClean="0">
                <a:latin typeface="Century Gothic" panose="020B0502020202020204" pitchFamily="34" charset="0"/>
              </a:rPr>
              <a:t>проблемы</a:t>
            </a:r>
            <a:endParaRPr lang="ru-R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8) Говорить </a:t>
            </a:r>
            <a:r>
              <a:rPr lang="ru-RU" dirty="0" smtClean="0">
                <a:latin typeface="Century Gothic" panose="020B0502020202020204" pitchFamily="34" charset="0"/>
              </a:rPr>
              <a:t>«НЕТ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smtClean="0">
                <a:latin typeface="Century Gothic" panose="020B0502020202020204" pitchFamily="34" charset="0"/>
              </a:rPr>
              <a:t>СПАСИБО», «ИЗВИНИТЕ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smtClean="0">
                <a:latin typeface="Century Gothic" panose="020B0502020202020204" pitchFamily="34" charset="0"/>
              </a:rPr>
              <a:t>НЕТ»</a:t>
            </a:r>
            <a:endParaRPr lang="ru-R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9) Не обращать внимания на советы окружающих, следовать своим </a:t>
            </a:r>
            <a:r>
              <a:rPr lang="ru-RU" dirty="0" smtClean="0">
                <a:latin typeface="Century Gothic" panose="020B0502020202020204" pitchFamily="34" charset="0"/>
              </a:rPr>
              <a:t>убеждениям</a:t>
            </a:r>
            <a:endParaRPr lang="ru-R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10) Побыть в </a:t>
            </a:r>
            <a:r>
              <a:rPr lang="ru-RU" dirty="0" smtClean="0">
                <a:latin typeface="Century Gothic" panose="020B0502020202020204" pitchFamily="34" charset="0"/>
              </a:rPr>
              <a:t>одиночестве</a:t>
            </a:r>
            <a:endParaRPr lang="ru-R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11) На свои собственные чувства, независимо от того, понимают ли их </a:t>
            </a:r>
            <a:r>
              <a:rPr lang="ru-RU" dirty="0" smtClean="0">
                <a:latin typeface="Century Gothic" panose="020B0502020202020204" pitchFamily="34" charset="0"/>
              </a:rPr>
              <a:t>окружающие</a:t>
            </a:r>
            <a:endParaRPr lang="ru-R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12) Менять свои решения или избирать другой образ </a:t>
            </a:r>
            <a:r>
              <a:rPr lang="ru-RU" dirty="0" smtClean="0">
                <a:latin typeface="Century Gothic" panose="020B0502020202020204" pitchFamily="34" charset="0"/>
              </a:rPr>
              <a:t>жизни</a:t>
            </a:r>
            <a:endParaRPr lang="ru-R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13) Добиваться перемены договоренности </a:t>
            </a:r>
            <a:endParaRPr lang="ru-R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и </a:t>
            </a:r>
            <a:r>
              <a:rPr lang="ru-RU" dirty="0">
                <a:latin typeface="Century Gothic" panose="020B0502020202020204" pitchFamily="34" charset="0"/>
              </a:rPr>
              <a:t>т.д.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3123"/>
            <a:ext cx="2070511" cy="203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36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Century Gothic" panose="020B0502020202020204" pitchFamily="34" charset="0"/>
              </a:rPr>
              <a:t>Обязанности школьника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Обучающиеся </a:t>
            </a:r>
            <a:r>
              <a:rPr lang="ru-RU" dirty="0">
                <a:latin typeface="Century Gothic" panose="020B0502020202020204" pitchFamily="34" charset="0"/>
              </a:rPr>
              <a:t>обязаны:</a:t>
            </a: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1) добросовестно осваивать образовательную программу, выполнять индивидуальный учебный план, в том числе посещать предусмотренные учебным планом или индивидуальным учебным планом учебные занятия, осуществлять самостоятельную подготовку к занятиям, выполнять задания, данные педагогическими работниками в рамках образовательной программы;</a:t>
            </a: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2) выполнять требования устава организации, осуществляющей образовательную деятельность, правил внутреннего распорядка, правил проживания в общежитиях и интернатах и иных локальных нормативных актов по вопросам организации и осуществления образовательной деятельности;</a:t>
            </a: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3) заботиться о сохранении и об укреплении своего здоровья, стремиться к нравственному, духовному и физическому развитию и самосовершенствованию;</a:t>
            </a: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4) уважать честь и достоинство других обучающихся и работников организации, осуществляющей образовательную деятельность, не создавать препятствий для получения образования другими обучающимися;</a:t>
            </a: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5) бережно относиться к имуществу организации, осуществляющей образовательную деятельность.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484"/>
            <a:ext cx="1468685" cy="144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26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Century Gothic" panose="020B0502020202020204" pitchFamily="34" charset="0"/>
              </a:rPr>
              <a:t>Обязанности родителей (законных представителей)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Родители (законные представители) несовершеннолетних обучающихся обязаны:</a:t>
            </a:r>
          </a:p>
          <a:p>
            <a:pPr marL="0" indent="0"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1) обеспечить получение детьми общего образования;</a:t>
            </a:r>
          </a:p>
          <a:p>
            <a:pPr marL="0" indent="0"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2) соблюдать правила внутреннего распорядка организации, осуществляющей образовательную деятельность, правила проживания обучающихся в интернатах, требования локальных нормативных актов, которые устанавливают режим занятий обучающихся, порядок регламентации образовательных отношений между образовательной организацией и обучающимися и (или) их родителями (законными представителями) и оформления возникновения, приостановления и прекращения этих отношений;</a:t>
            </a:r>
          </a:p>
          <a:p>
            <a:pPr marL="0" indent="0"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3) уважать честь и достоинство обучающихся и работников организации, осуществляющей образовательную деятельность.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4700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80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6632"/>
            <a:ext cx="8219256" cy="60095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Люди не обязаны: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1) Быть безупречным на все 100%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2) Следовать за толпой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3) Любить людей, приносящих Вам вред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4) Выбиваться из сил ради другого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5) Чувствовать себя виноватым за свои желания.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6) Мириться с неприятной ситуацией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7) Жертвовать своим внутренним миром ради кого-нибудь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8) Сохранять отношения, ставшие оскорбительными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9) Выполнять неразумные требования 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и т.д.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28383" y="188640"/>
            <a:ext cx="973725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3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23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Продолжите фразу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Я сегодня задумался о ... 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Мне сегодня понравилось...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Я остался при своем мнении 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(каком именно)...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Я изменил мнение о...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150" b="976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5040" y="-26252"/>
            <a:ext cx="2664296" cy="451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21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91264" cy="593752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dirty="0" smtClean="0">
                <a:latin typeface="Century Gothic" panose="020B0502020202020204" pitchFamily="34" charset="0"/>
              </a:rPr>
              <a:t>Спасибо за сотрудничество!</a:t>
            </a:r>
            <a:endParaRPr lang="ru-RU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6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63367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Список использованной литературы:</a:t>
            </a: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Федеральный закон "Об образовании в Российской Федерации" 0</a:t>
            </a: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 от 29 декабря 2012 года</a:t>
            </a: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Всеобщая декларация прав человека от 10 декабря 1948 года</a:t>
            </a: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Конвенция ООН о правах ребенка от 20 ноября 1989 года, </a:t>
            </a: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Конституция Российской Федерации   с  учетом поправок, внесенных Законами Российской Федерации о поправках к Конституции Российской Федерации от 30.12.2008 № 6-ФКЗ и от 30.12.2008 № 7-ФКЗ)</a:t>
            </a: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Пятьдесят сценариев классных часов. М</a:t>
            </a:r>
            <a:r>
              <a:rPr lang="ru-RU" sz="4200">
                <a:latin typeface="Century Gothic" panose="020B0502020202020204" pitchFamily="34" charset="0"/>
              </a:rPr>
              <a:t>., </a:t>
            </a:r>
            <a:r>
              <a:rPr lang="ru-RU" sz="4200" smtClean="0">
                <a:latin typeface="Century Gothic" panose="020B0502020202020204" pitchFamily="34" charset="0"/>
              </a:rPr>
              <a:t>2013</a:t>
            </a:r>
          </a:p>
          <a:p>
            <a:pPr marL="0" indent="0">
              <a:buNone/>
            </a:pPr>
            <a:endParaRPr lang="ru-RU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Использованные материалы и Интернет-ресурсы</a:t>
            </a: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http://festival.1september.ru/articles/524778/</a:t>
            </a: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http://nsportal.ru/shkola/sotsialnaya-pedagogika/library/2012/01/23/moi-prava-moya-svoboda</a:t>
            </a: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http://www.anypsy.ru/glossary/ubezhdeniya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995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Цель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формирование умения слушать собеседника, уважать его убеждения, выяснить права и обязанности ребенка и гражданина, ознакомить с конвенцией о правах ребенка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4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6336704" cy="59766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Право (из словаря Ожегова) – есть совокупность установленных и охраняемых государственной властью норм и правил, которые регулируют отношения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между людьми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1313" y="-4370"/>
            <a:ext cx="252412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19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619268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Обязанность – безусловные для выполнения действия, по общественным требованиям или внутренним побуждениям 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339"/>
            <a:ext cx="252412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16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5544616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Убеждения – </a:t>
            </a:r>
            <a:r>
              <a:rPr lang="ru-RU" sz="2400" dirty="0">
                <a:latin typeface="Century Gothic" panose="020B0502020202020204" pitchFamily="34" charset="0"/>
              </a:rPr>
              <a:t>активно приобретенные и критически </a:t>
            </a:r>
            <a:r>
              <a:rPr lang="ru-RU" sz="2400" dirty="0" smtClean="0">
                <a:latin typeface="Century Gothic" panose="020B0502020202020204" pitchFamily="34" charset="0"/>
              </a:rPr>
              <a:t>осмысленные представления</a:t>
            </a:r>
            <a:r>
              <a:rPr lang="ru-RU" sz="2400" dirty="0">
                <a:latin typeface="Century Gothic" panose="020B0502020202020204" pitchFamily="34" charset="0"/>
              </a:rPr>
              <a:t>, знания, идеи, имеющие для человека высокий личностный смысл и статус доверия, а также определяющие его отношение к разным сферам действительности. Иначе говоря, это компоненты мировоззрения личности, с которыми связано переживание их истинности и потребность следовать им или реализовать их в жизни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52412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43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Какие убеждения мешают в жизни? Почему? </a:t>
            </a:r>
          </a:p>
          <a:p>
            <a:pPr marL="0" indent="0" algn="just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Какие убеждения помогают человеку?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171400"/>
            <a:ext cx="3445265" cy="258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81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entury Gothic" panose="020B0502020202020204" pitchFamily="34" charset="0"/>
              </a:rPr>
              <a:t>11 ложных убеждений, присущих людям всех возрастов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200" dirty="0" smtClean="0">
                <a:latin typeface="Century Gothic" panose="020B0502020202020204" pitchFamily="34" charset="0"/>
              </a:rPr>
              <a:t>1</a:t>
            </a:r>
            <a:r>
              <a:rPr lang="ru-RU" sz="4200" dirty="0">
                <a:latin typeface="Century Gothic" panose="020B0502020202020204" pitchFamily="34" charset="0"/>
              </a:rPr>
              <a:t>) Каждый должен любить </a:t>
            </a:r>
            <a:r>
              <a:rPr lang="ru-RU" sz="4200" dirty="0" smtClean="0">
                <a:latin typeface="Century Gothic" panose="020B0502020202020204" pitchFamily="34" charset="0"/>
              </a:rPr>
              <a:t>меня</a:t>
            </a:r>
            <a:endParaRPr lang="ru-RU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2) Я все должен делать хорошо и лучше </a:t>
            </a:r>
            <a:r>
              <a:rPr lang="ru-RU" sz="4200" dirty="0" smtClean="0">
                <a:latin typeface="Century Gothic" panose="020B0502020202020204" pitchFamily="34" charset="0"/>
              </a:rPr>
              <a:t>всех</a:t>
            </a:r>
            <a:endParaRPr lang="ru-RU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3) Некоторые люди плохие, они должны быть </a:t>
            </a:r>
            <a:r>
              <a:rPr lang="ru-RU" sz="4200" dirty="0" smtClean="0">
                <a:latin typeface="Century Gothic" panose="020B0502020202020204" pitchFamily="34" charset="0"/>
              </a:rPr>
              <a:t>наказаны</a:t>
            </a:r>
            <a:endParaRPr lang="ru-RU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4) Вещи и события не могут отличаться от наших </a:t>
            </a:r>
            <a:r>
              <a:rPr lang="ru-RU" sz="4200" dirty="0" smtClean="0">
                <a:latin typeface="Century Gothic" panose="020B0502020202020204" pitchFamily="34" charset="0"/>
              </a:rPr>
              <a:t>представлений</a:t>
            </a:r>
            <a:endParaRPr lang="ru-RU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5) В моих неприятностях виноваты </a:t>
            </a:r>
            <a:r>
              <a:rPr lang="ru-RU" sz="4200" dirty="0" smtClean="0">
                <a:latin typeface="Century Gothic" panose="020B0502020202020204" pitchFamily="34" charset="0"/>
              </a:rPr>
              <a:t>Вы</a:t>
            </a:r>
            <a:endParaRPr lang="ru-RU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6) Я знаю, что скоро произойдет что-то </a:t>
            </a:r>
            <a:r>
              <a:rPr lang="ru-RU" sz="4200" dirty="0" smtClean="0">
                <a:latin typeface="Century Gothic" panose="020B0502020202020204" pitchFamily="34" charset="0"/>
              </a:rPr>
              <a:t>ужасное</a:t>
            </a:r>
            <a:endParaRPr lang="ru-RU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7) Лучше не пытаться </a:t>
            </a:r>
            <a:r>
              <a:rPr lang="ru-RU" sz="4200" dirty="0" smtClean="0">
                <a:latin typeface="Century Gothic" panose="020B0502020202020204" pitchFamily="34" charset="0"/>
              </a:rPr>
              <a:t>изменяться</a:t>
            </a:r>
            <a:endParaRPr lang="ru-RU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8) Я нуждаюсь в ком - то более сильном, чем </a:t>
            </a:r>
            <a:r>
              <a:rPr lang="ru-RU" sz="4200" dirty="0" smtClean="0">
                <a:latin typeface="Century Gothic" panose="020B0502020202020204" pitchFamily="34" charset="0"/>
              </a:rPr>
              <a:t>я</a:t>
            </a:r>
            <a:endParaRPr lang="ru-RU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9) Я не могу идти другим </a:t>
            </a:r>
            <a:r>
              <a:rPr lang="ru-RU" sz="4200" dirty="0" smtClean="0">
                <a:latin typeface="Century Gothic" panose="020B0502020202020204" pitchFamily="34" charset="0"/>
              </a:rPr>
              <a:t>путем</a:t>
            </a:r>
            <a:endParaRPr lang="ru-RU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10) Ваши проблемы являются </a:t>
            </a:r>
            <a:r>
              <a:rPr lang="ru-RU" sz="4200" dirty="0" smtClean="0">
                <a:latin typeface="Century Gothic" panose="020B0502020202020204" pitchFamily="34" charset="0"/>
              </a:rPr>
              <a:t>моими</a:t>
            </a:r>
            <a:endParaRPr lang="ru-RU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4200" dirty="0">
                <a:latin typeface="Century Gothic" panose="020B0502020202020204" pitchFamily="34" charset="0"/>
              </a:rPr>
              <a:t>11) Есть только один путь сделать </a:t>
            </a:r>
            <a:r>
              <a:rPr lang="ru-RU" sz="4200" dirty="0" smtClean="0">
                <a:latin typeface="Century Gothic" panose="020B0502020202020204" pitchFamily="34" charset="0"/>
              </a:rPr>
              <a:t>это</a:t>
            </a:r>
            <a:endParaRPr lang="ru-RU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11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Специалисты советуют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1) Все не должны любить меня</a:t>
            </a:r>
          </a:p>
          <a:p>
            <a:pPr marL="0" indent="0" algn="just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2) Ошибки бывают полезные, если я на них учусь</a:t>
            </a:r>
          </a:p>
          <a:p>
            <a:pPr marL="0" indent="0" algn="just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3) Все в чем-то плохи. Нет абсолютно плохих людей. Люди разные</a:t>
            </a:r>
          </a:p>
          <a:p>
            <a:pPr marL="0" indent="0" algn="just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4) Мы субъективны. Я не должен стремиться управлять всем</a:t>
            </a:r>
          </a:p>
          <a:p>
            <a:pPr marL="0" indent="0" algn="just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5) Я должен сам отвечать за свои ошибки</a:t>
            </a:r>
          </a:p>
          <a:p>
            <a:pPr marL="0" indent="0" algn="just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6) Нужно радоваться каждой минуте. (Не переходи мост, пока не дошел до него)</a:t>
            </a:r>
          </a:p>
          <a:p>
            <a:pPr marL="0" indent="0" algn="just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7) Я всегда могу попробовать, важно действовать</a:t>
            </a:r>
          </a:p>
          <a:p>
            <a:pPr marL="0" indent="0" algn="just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8) Я свободный человек, нуждаюсь в поддержке, а не в поводыре</a:t>
            </a:r>
          </a:p>
          <a:p>
            <a:pPr marL="0" indent="0" algn="just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9) Я могу измениться</a:t>
            </a:r>
          </a:p>
          <a:p>
            <a:pPr marL="0" indent="0" algn="just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10) Ваши проблемы - это ваши проблемы</a:t>
            </a:r>
          </a:p>
          <a:p>
            <a:pPr marL="0" indent="0" algn="just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11) Я могу быть гибким. Всегда есть выбор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50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6768752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2800" dirty="0" smtClean="0">
                <a:latin typeface="Century Gothic" panose="020B0502020202020204" pitchFamily="34" charset="0"/>
              </a:rPr>
              <a:t>Поведение </a:t>
            </a:r>
            <a:r>
              <a:rPr lang="ru-RU" sz="2800" dirty="0">
                <a:latin typeface="Century Gothic" panose="020B0502020202020204" pitchFamily="34" charset="0"/>
              </a:rPr>
              <a:t>человека отражает его убеждения. Изменить другого человека нельзя, можно изменить свое отношение к его поступкам. Изменив свои убеждения, изменим поведение. </a:t>
            </a:r>
            <a:endParaRPr lang="ru-RU" sz="2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Century Gothic" panose="020B0502020202020204" pitchFamily="34" charset="0"/>
              </a:rPr>
              <a:t>Научимся </a:t>
            </a:r>
            <a:r>
              <a:rPr lang="ru-RU" sz="2800" dirty="0">
                <a:latin typeface="Century Gothic" panose="020B0502020202020204" pitchFamily="34" charset="0"/>
              </a:rPr>
              <a:t>принимать другого человека таким, какой он </a:t>
            </a:r>
            <a:r>
              <a:rPr lang="ru-RU" sz="2800" dirty="0" smtClean="0">
                <a:latin typeface="Century Gothic" panose="020B0502020202020204" pitchFamily="34" charset="0"/>
              </a:rPr>
              <a:t>есть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051" b="97288" l="7333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2520280" cy="24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65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963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Муниципальное общеобразовательное учреждение «Лицей №34» г. Новокузнецка Кемеровской области   Внеклассное мероприятие  для учащихся 8-х классов и родителей «Убеждения, права и обязанности»       подготовили:  учитель английского языка классный руководитель  Батарчук Марина Ивановна    </vt:lpstr>
      <vt:lpstr>Цель</vt:lpstr>
      <vt:lpstr>Слайд 3</vt:lpstr>
      <vt:lpstr>Слайд 4</vt:lpstr>
      <vt:lpstr>Слайд 5</vt:lpstr>
      <vt:lpstr>Слайд 6</vt:lpstr>
      <vt:lpstr>11 ложных убеждений, присущих людям всех возрастов</vt:lpstr>
      <vt:lpstr>Специалисты советуют</vt:lpstr>
      <vt:lpstr>Слайд 9</vt:lpstr>
      <vt:lpstr>Слайд 10</vt:lpstr>
      <vt:lpstr>  Конвенция о правах ребенка (одобрена Генеральной Ассамблеей ООН 20.11.1989, вступила в силу для СССР 15.09.1990) </vt:lpstr>
      <vt:lpstr>Слайд 12</vt:lpstr>
      <vt:lpstr>Обязанности школьника</vt:lpstr>
      <vt:lpstr>Обязанности родителей (законных представителей)</vt:lpstr>
      <vt:lpstr>Слайд 15</vt:lpstr>
      <vt:lpstr>Продолжите фразу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Убеждения, права и обязанности</dc:title>
  <dc:creator>user</dc:creator>
  <cp:lastModifiedBy>Acer</cp:lastModifiedBy>
  <cp:revision>9</cp:revision>
  <dcterms:created xsi:type="dcterms:W3CDTF">2016-02-21T04:11:32Z</dcterms:created>
  <dcterms:modified xsi:type="dcterms:W3CDTF">2018-09-08T04:45:19Z</dcterms:modified>
</cp:coreProperties>
</file>