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57" r:id="rId4"/>
    <p:sldId id="258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9" r:id="rId14"/>
    <p:sldId id="268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7" r:id="rId32"/>
    <p:sldId id="288" r:id="rId33"/>
    <p:sldId id="289" r:id="rId3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1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0F8030-1417-4238-ABE8-4DCF7C75D345}" type="datetimeFigureOut">
              <a:rPr lang="ru-RU" smtClean="0"/>
              <a:t>26.03.2017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E6A604-CFC4-4F72-B794-EC2CE69D411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0F8030-1417-4238-ABE8-4DCF7C75D345}" type="datetimeFigureOut">
              <a:rPr lang="ru-RU" smtClean="0"/>
              <a:t>26.03.2017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E6A604-CFC4-4F72-B794-EC2CE69D411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0F8030-1417-4238-ABE8-4DCF7C75D345}" type="datetimeFigureOut">
              <a:rPr lang="ru-RU" smtClean="0"/>
              <a:t>26.03.2017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E6A604-CFC4-4F72-B794-EC2CE69D411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0F8030-1417-4238-ABE8-4DCF7C75D345}" type="datetimeFigureOut">
              <a:rPr lang="ru-RU" smtClean="0"/>
              <a:t>26.03.2017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E6A604-CFC4-4F72-B794-EC2CE69D411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0F8030-1417-4238-ABE8-4DCF7C75D345}" type="datetimeFigureOut">
              <a:rPr lang="ru-RU" smtClean="0"/>
              <a:t>26.03.2017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E6A604-CFC4-4F72-B794-EC2CE69D411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0F8030-1417-4238-ABE8-4DCF7C75D345}" type="datetimeFigureOut">
              <a:rPr lang="ru-RU" smtClean="0"/>
              <a:t>26.03.2017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E6A604-CFC4-4F72-B794-EC2CE69D411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0F8030-1417-4238-ABE8-4DCF7C75D345}" type="datetimeFigureOut">
              <a:rPr lang="ru-RU" smtClean="0"/>
              <a:t>26.03.2017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E6A604-CFC4-4F72-B794-EC2CE69D411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0F8030-1417-4238-ABE8-4DCF7C75D345}" type="datetimeFigureOut">
              <a:rPr lang="ru-RU" smtClean="0"/>
              <a:t>26.03.2017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E6A604-CFC4-4F72-B794-EC2CE69D411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0F8030-1417-4238-ABE8-4DCF7C75D345}" type="datetimeFigureOut">
              <a:rPr lang="ru-RU" smtClean="0"/>
              <a:t>26.03.2017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E6A604-CFC4-4F72-B794-EC2CE69D411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0F8030-1417-4238-ABE8-4DCF7C75D345}" type="datetimeFigureOut">
              <a:rPr lang="ru-RU" smtClean="0"/>
              <a:t>26.03.2017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E6A604-CFC4-4F72-B794-EC2CE69D411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0F8030-1417-4238-ABE8-4DCF7C75D345}" type="datetimeFigureOut">
              <a:rPr lang="ru-RU" smtClean="0"/>
              <a:t>26.03.2017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E6A604-CFC4-4F72-B794-EC2CE69D411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0F8030-1417-4238-ABE8-4DCF7C75D345}" type="datetimeFigureOut">
              <a:rPr lang="ru-RU" smtClean="0"/>
              <a:t>26.03.2017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E6A604-CFC4-4F72-B794-EC2CE69D4113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gi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png"/><Relationship Id="rId4" Type="http://schemas.openxmlformats.org/officeDocument/2006/relationships/image" Target="../media/image23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0.jpeg"/><Relationship Id="rId4" Type="http://schemas.openxmlformats.org/officeDocument/2006/relationships/image" Target="../media/image39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3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1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26" name="AutoShape 2" descr="http://divetop.ru/read.php?lvnp=xbizupeza/picture4024946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28" name="AutoShape 4" descr="http://divetop.ru/read.php?lvnp=xbizupeza/picture4024946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32" name="AutoShape 8" descr="http://pedsovet.890m.com/_ld/488/57005330.jp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34" name="Picture 10" descr="http://hnu.docdat.com/pars_docs/refs/200/199602/img3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324528" cy="6858000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412122" y="332656"/>
            <a:ext cx="8731878" cy="34163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i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Фразеологизмы,</a:t>
            </a:r>
          </a:p>
          <a:p>
            <a:pPr algn="ctr"/>
            <a:r>
              <a:rPr lang="ru-RU" sz="5400" b="1" i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 связанные с названиями</a:t>
            </a:r>
          </a:p>
          <a:p>
            <a:pPr algn="ctr"/>
            <a:r>
              <a:rPr lang="ru-RU" sz="5400" b="1" i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 домашних</a:t>
            </a:r>
          </a:p>
          <a:p>
            <a:pPr algn="ctr"/>
            <a:r>
              <a:rPr lang="ru-RU" sz="5400" b="1" i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животных</a:t>
            </a:r>
            <a:endParaRPr lang="ru-RU" sz="5400" b="1" i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355976" y="3789040"/>
            <a:ext cx="491038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Подготовила: 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ученица 5 класса Суслова Кристина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427984" y="4725144"/>
            <a:ext cx="453617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Руководитель: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Смольникова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И.С.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2530" name="Picture 2" descr="https://thumbs.dreamstime.com/z/cartoon-safari-jungle-frame-colorful-illustration-children-3414249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2195736" y="1988840"/>
            <a:ext cx="4501873" cy="2677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Часто люди приписывали </a:t>
            </a:r>
          </a:p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животным  разные </a:t>
            </a:r>
          </a:p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человеческие качества, </a:t>
            </a:r>
          </a:p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потом животное так и </a:t>
            </a:r>
          </a:p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оставалось носителем  </a:t>
            </a:r>
          </a:p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того или иного  качества. 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3554" name="Picture 2" descr="http://ucazka.ucoz.ru/_ld/1/1033206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763688" y="1628800"/>
            <a:ext cx="5807872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Какие же домашние  животные</a:t>
            </a:r>
          </a:p>
          <a:p>
            <a:pPr algn="ctr"/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 упоминаются</a:t>
            </a:r>
          </a:p>
          <a:p>
            <a:pPr algn="ctr"/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 во фразеологизмах русского языка?</a:t>
            </a:r>
            <a:endParaRPr lang="ru-RU" sz="2800" b="1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2555776" y="764704"/>
            <a:ext cx="360727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Кошка(кот)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24580" name="Picture 4" descr="http://pedsovet.su/_ld/358/2666993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3851920" y="476672"/>
            <a:ext cx="377077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Кошка (кот)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8" name="Picture 4" descr="http://pedsovet.su/_ld/358/2666993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3779912" y="476672"/>
            <a:ext cx="377077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Кошка (кот)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539552" y="1556792"/>
            <a:ext cx="7992888" cy="38779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Как кошка с собакой. –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В постоянной вражде.</a:t>
            </a:r>
          </a:p>
          <a:p>
            <a:endParaRPr lang="ru-RU" sz="28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Черная кошка пробежала. –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Произошла ссора.</a:t>
            </a:r>
          </a:p>
          <a:p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b="1" dirty="0"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/>
          </a:p>
        </p:txBody>
      </p:sp>
      <p:pic>
        <p:nvPicPr>
          <p:cNvPr id="24582" name="Picture 6" descr="http://image.yayimages.com/1600/vector/cat-and-dog-fighting-8912539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3717032"/>
            <a:ext cx="3096344" cy="2304256"/>
          </a:xfrm>
          <a:prstGeom prst="rect">
            <a:avLst/>
          </a:prstGeom>
          <a:noFill/>
        </p:spPr>
      </p:pic>
      <p:pic>
        <p:nvPicPr>
          <p:cNvPr id="24584" name="Picture 8" descr="http://animal-store.ru/img/2015/050110/095840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99992" y="3573016"/>
            <a:ext cx="3528392" cy="259655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6626" name="Picture 2" descr="http://pedsovet.su/_ld/358/2666993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3563888" y="476672"/>
            <a:ext cx="377077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Кошка (кот)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67544" y="1700809"/>
            <a:ext cx="7582653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Знает кошка, чье мясо съела.-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Знает, в чем 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провинился.</a:t>
            </a:r>
          </a:p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Кошки на душе скребут. –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Кому-либо грустно, 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тоскливо, беспокойно, тревожно. </a:t>
            </a:r>
          </a:p>
          <a:p>
            <a:endParaRPr lang="ru-RU" dirty="0"/>
          </a:p>
        </p:txBody>
      </p:sp>
      <p:sp>
        <p:nvSpPr>
          <p:cNvPr id="26628" name="AutoShape 4" descr="http://stranica.pp.ru/jevllnt/alen_kar_kak_brosit_kurit_skachat_knigu_9032_100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6630" name="AutoShape 6" descr="http://stranica.pp.ru/jevllnt/alen_kar_kak_brosit_kurit_skachat_knigu_9032_100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6632" name="AutoShape 8" descr="http://stranica.pp.ru/jevllnt/alen_kar_kak_brosit_kurit_skachat_knigu_9032_100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6634" name="AutoShape 10" descr="http://stranica.pp.ru/jevllnt/alen_kar_kak_brosit_kurit_skachat_knigu_9032_100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6636" name="AutoShape 12" descr="http://stranica.pp.ru/jevllnt/alen_kar_kak_brosit_kurit_skachat_knigu_9032_100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6638" name="AutoShape 14" descr="http://stranica.pp.ru/jevllnt/alen_kar_kak_brosit_kurit_skachat_knigu_9032_100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6640" name="AutoShape 16" descr="http://stranica.pp.ru/jevllnt/alen_kar_kak_brosit_kurit_skachat_knigu_9032_100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6644" name="Picture 20" descr="http://animal-store.ru/img/2015/050114/171577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3645024"/>
            <a:ext cx="3779912" cy="2932163"/>
          </a:xfrm>
          <a:prstGeom prst="rect">
            <a:avLst/>
          </a:prstGeom>
          <a:noFill/>
        </p:spPr>
      </p:pic>
      <p:pic>
        <p:nvPicPr>
          <p:cNvPr id="26646" name="Picture 22" descr="http://animal-store.ru/img/2015/050103/385796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88024" y="3645024"/>
            <a:ext cx="3816424" cy="289788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5602" name="Picture 2" descr="http://pedsovet.su/_ld/358/2666993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3851920" y="404664"/>
            <a:ext cx="377077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Кошка (кот)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35191" y="1628800"/>
            <a:ext cx="7706982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Кот наплакал.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– Очень мало.</a:t>
            </a:r>
          </a:p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Купить кота в мешке.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– Приобретать что-либо, 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не видя, не зная заранее ничего о качестве 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приобретаемого.</a:t>
            </a:r>
          </a:p>
        </p:txBody>
      </p:sp>
      <p:pic>
        <p:nvPicPr>
          <p:cNvPr id="8" name="Picture 18" descr="https://static.tildacdn.com/tild6239-3730-4664-b061-663732636633/noroot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576" y="3501008"/>
            <a:ext cx="2736303" cy="2880320"/>
          </a:xfrm>
          <a:prstGeom prst="rect">
            <a:avLst/>
          </a:prstGeom>
          <a:noFill/>
        </p:spPr>
      </p:pic>
      <p:pic>
        <p:nvPicPr>
          <p:cNvPr id="25606" name="Picture 6" descr="http://falca.klar.net.ua/portfolio/previews/cat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83968" y="3573016"/>
            <a:ext cx="3888432" cy="28083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8" name="Picture 6" descr="http://previews.123rf.com/images/jenemilia/jenemilia1212/jenemilia121200015/16710460-seamless-pattern-with-pet-legs-imprint-Stock-Vector-background-paw-do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3419872" y="260648"/>
            <a:ext cx="230947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Собака</a:t>
            </a:r>
            <a:endParaRPr lang="ru-RU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28680" name="Picture 8" descr="http://xpets.ru/uploads/posts/2015-07/1436881687_so-cute-puppies-14749028-1600-1200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60232" y="0"/>
            <a:ext cx="2195736" cy="2160240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251520" y="1484784"/>
            <a:ext cx="8349017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Нужен как собаке пятая нога. –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Нисколько, ничуть 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не нужен.</a:t>
            </a:r>
          </a:p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Собаке под хвост (выбросить). -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Впустую, 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даром, зря, напрасно расходовать.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8684" name="Picture 12" descr="http://animal-store.ru/img/2015/050204/524459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652120" y="3356992"/>
            <a:ext cx="2880320" cy="3312368"/>
          </a:xfrm>
          <a:prstGeom prst="rect">
            <a:avLst/>
          </a:prstGeom>
          <a:noFill/>
        </p:spPr>
      </p:pic>
      <p:pic>
        <p:nvPicPr>
          <p:cNvPr id="28686" name="Picture 14" descr="https://hsto.org/getpro/geektimes/post_images/3b6/61c/ec5/3b661cec5445d90345adca7b74395db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11560" y="3573016"/>
            <a:ext cx="3744416" cy="298097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22" name="Picture 2" descr="http://previews.123rf.com/images/jenemilia/jenemilia1212/jenemilia121200015/16710460-seamless-pattern-with-pet-legs-imprint-Stock-Vector-background-paw-do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2771800" y="260648"/>
            <a:ext cx="230947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Собака</a:t>
            </a:r>
            <a:endParaRPr lang="ru-RU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6" name="Picture 8" descr="http://xpets.ru/uploads/posts/2015-07/1436881687_so-cute-puppies-14749028-1600-1200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88224" y="0"/>
            <a:ext cx="2195736" cy="2160240"/>
          </a:xfrm>
          <a:prstGeom prst="rect">
            <a:avLst/>
          </a:prstGeom>
          <a:noFill/>
        </p:spPr>
      </p:pic>
      <p:pic>
        <p:nvPicPr>
          <p:cNvPr id="30724" name="Picture 4" descr="http://worldartsme.com/images/freezing-dog-clipart-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1560" y="3284984"/>
            <a:ext cx="3096343" cy="3278138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539552" y="1268760"/>
            <a:ext cx="6718891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Собачий холод.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– Очень холодно.</a:t>
            </a:r>
          </a:p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Собаку съел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.- Приобрёл какой-либо опыт.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26" name="Picture 6" descr="http://lamcdn.net/the-village.ru/post-image_featured/zpyeS6V1FgSTb_eaJ1mMDA-default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427984" y="3356992"/>
            <a:ext cx="4032448" cy="316835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9698" name="Picture 2" descr="http://previews.123rf.com/images/jenemilia/jenemilia1212/jenemilia121200015/16710460-seamless-pattern-with-pet-legs-imprint-Stock-Vector-background-paw-do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3059832" y="0"/>
            <a:ext cx="2544158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6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Собака</a:t>
            </a:r>
            <a:endParaRPr lang="ru-RU" sz="60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6" name="Picture 8" descr="http://xpets.ru/uploads/posts/2015-07/1436881687_so-cute-puppies-14749028-1600-1200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88224" y="0"/>
            <a:ext cx="2195736" cy="2160240"/>
          </a:xfrm>
          <a:prstGeom prst="rect">
            <a:avLst/>
          </a:prstGeom>
          <a:noFill/>
        </p:spPr>
      </p:pic>
      <p:pic>
        <p:nvPicPr>
          <p:cNvPr id="29700" name="Picture 4" descr="http://illustrators.ru/uploads/illustration/image/727774/main_727774_original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3568" y="2996952"/>
            <a:ext cx="3096344" cy="3672408"/>
          </a:xfrm>
          <a:prstGeom prst="rect">
            <a:avLst/>
          </a:prstGeom>
          <a:noFill/>
        </p:spPr>
      </p:pic>
      <p:pic>
        <p:nvPicPr>
          <p:cNvPr id="29702" name="Picture 6" descr="http://animal-store.ru/img/2015/050205/3813270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932040" y="2996952"/>
            <a:ext cx="3312368" cy="3593976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323528" y="764704"/>
            <a:ext cx="8039317" cy="236988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 smtClean="0"/>
          </a:p>
          <a:p>
            <a:endParaRPr lang="ru-RU" dirty="0" smtClean="0"/>
          </a:p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Собака на сене.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– Не пользуется сам чем-либо 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и другим не даёт пользоваться.</a:t>
            </a:r>
          </a:p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Вот где зарыта собака!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– именно в этом истинная 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причина, суть дела.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ttp://dduyt.ru/forum/imgs/560bcb202093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403648" y="476672"/>
            <a:ext cx="393812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Козёл (коза)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33794" name="Picture 2" descr="http://www.moiigrushki.ru/published/publicdata/U67056MIGRUSHKI/attachments/SC/products_pictures/51145_en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84168" y="260648"/>
            <a:ext cx="2592288" cy="2060848"/>
          </a:xfrm>
          <a:prstGeom prst="rect">
            <a:avLst/>
          </a:prstGeom>
          <a:noFill/>
        </p:spPr>
      </p:pic>
      <p:pic>
        <p:nvPicPr>
          <p:cNvPr id="33796" name="Picture 4" descr="http://ic.pics.livejournal.com/victoriummm/55098084/532217/532217_60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5536" y="3861048"/>
            <a:ext cx="4067944" cy="2676154"/>
          </a:xfrm>
          <a:prstGeom prst="rect">
            <a:avLst/>
          </a:prstGeom>
          <a:noFill/>
        </p:spPr>
      </p:pic>
      <p:pic>
        <p:nvPicPr>
          <p:cNvPr id="33798" name="Picture 6" descr="https://writercenter.ru/uploads/images/00/87/85/2015/09/30/03d8eb-big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16016" y="3861048"/>
            <a:ext cx="4032448" cy="2592288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467544" y="1844824"/>
            <a:ext cx="6617068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Козёл отпущения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– человек, на которого 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постоянно сваливают чужую вину.</a:t>
            </a:r>
          </a:p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Как сидорову козу лупить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– жестоко, 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беспощадно наказывать.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ttp://dduyt.ru/forum/imgs/560bcb202093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403648" y="476672"/>
            <a:ext cx="393812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Козёл (коза)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6" name="Picture 2" descr="http://www.moiigrushki.ru/published/publicdata/U67056MIGRUSHKI/attachments/SC/products_pictures/51145_en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84168" y="260648"/>
            <a:ext cx="2592288" cy="2060848"/>
          </a:xfrm>
          <a:prstGeom prst="rect">
            <a:avLst/>
          </a:prstGeom>
          <a:noFill/>
        </p:spPr>
      </p:pic>
      <p:pic>
        <p:nvPicPr>
          <p:cNvPr id="32770" name="Picture 2" descr="http://images.vfl.ru/ii/1444126328/39f0e533/1009222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5576" y="3501008"/>
            <a:ext cx="2952328" cy="3168352"/>
          </a:xfrm>
          <a:prstGeom prst="rect">
            <a:avLst/>
          </a:prstGeom>
          <a:noFill/>
        </p:spPr>
      </p:pic>
      <p:pic>
        <p:nvPicPr>
          <p:cNvPr id="32772" name="Picture 4" descr="https://fs00.infourok.ru/images/doc/192/219504/hello_html_m6f35ba7c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148064" y="3545632"/>
            <a:ext cx="2880320" cy="3123728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222583" y="1412776"/>
            <a:ext cx="8005781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Отставной козы барабанщик.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-  малозначащий человек, 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занимавший незначительное служебное или 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общественное положение и потерявший его.</a:t>
            </a:r>
          </a:p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 Пускать козла в огород.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– Делать кому-либо доступ туда,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где он может быть особенно вреден.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4" descr="http://pedsovet.su/_ld/301/8269418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2915816" y="1412776"/>
            <a:ext cx="353533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Цель проекта:</a:t>
            </a:r>
            <a:endParaRPr lang="ru-RU" sz="36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957123" y="2348880"/>
            <a:ext cx="5232523" cy="2677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Изучить </a:t>
            </a:r>
            <a:endParaRPr lang="ru-RU" sz="2800" i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фразеологические</a:t>
            </a:r>
            <a:endParaRPr lang="ru-RU" sz="2800" i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единицы, содержащие</a:t>
            </a:r>
            <a:endParaRPr lang="ru-RU" sz="2800" i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в своей структуре </a:t>
            </a:r>
            <a:endParaRPr lang="ru-RU" sz="2800" i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названия домашних животных</a:t>
            </a:r>
            <a:endParaRPr lang="ru-RU" sz="2800" i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1746" name="Picture 2" descr="http://dduyt.ru/forum/imgs/560bcb202093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403648" y="476672"/>
            <a:ext cx="393812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Козёл (коза)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6" name="Picture 2" descr="http://www.moiigrushki.ru/published/publicdata/U67056MIGRUSHKI/attachments/SC/products_pictures/51145_en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84168" y="260648"/>
            <a:ext cx="2592288" cy="2060848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683568" y="2132856"/>
            <a:ext cx="6821739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На козе не подъедешь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. - Не перехитришь, 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к кому-то невозможно найти подход.</a:t>
            </a:r>
          </a:p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К козе на именины.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– Послать к «черту».</a:t>
            </a:r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683568" y="3429000"/>
            <a:ext cx="648072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Как от козла молока.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– Очень мало пользы.</a:t>
            </a:r>
          </a:p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Драть козла.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– Громко кричать. 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6868" name="Picture 4" descr="http://zoozel.ru/gallery/images/62311_shablony-prezentaci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539552" y="260648"/>
            <a:ext cx="467115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Конь (лошадь)</a:t>
            </a:r>
            <a:endParaRPr lang="ru-RU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36870" name="Picture 6" descr="http://4musik.ru/uploads/images/o_loshadjah_ja_podozval_konja_kon_moj_uznal_menja_ja_ne_vozmus_za_plet_stanu_konja_zhalet_koli_reshil_on_beloj_dorogou_chistoj_podkovoj_zvenet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68144" y="0"/>
            <a:ext cx="2952328" cy="2232248"/>
          </a:xfrm>
          <a:prstGeom prst="rect">
            <a:avLst/>
          </a:prstGeom>
          <a:noFill/>
        </p:spPr>
      </p:pic>
      <p:pic>
        <p:nvPicPr>
          <p:cNvPr id="36872" name="Picture 8" descr="http://www.stihi.ru/pics/2014/02/06/986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3717032"/>
            <a:ext cx="3168352" cy="2630439"/>
          </a:xfrm>
          <a:prstGeom prst="rect">
            <a:avLst/>
          </a:prstGeom>
          <a:noFill/>
        </p:spPr>
      </p:pic>
      <p:pic>
        <p:nvPicPr>
          <p:cNvPr id="36874" name="Picture 10" descr="http://skill.ru/images/2005/05/22/40628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427984" y="3573016"/>
            <a:ext cx="3999384" cy="2973710"/>
          </a:xfrm>
          <a:prstGeom prst="rect">
            <a:avLst/>
          </a:prstGeom>
          <a:noFill/>
        </p:spPr>
      </p:pic>
      <p:sp>
        <p:nvSpPr>
          <p:cNvPr id="10" name="Прямоугольник 9"/>
          <p:cNvSpPr/>
          <p:nvPr/>
        </p:nvSpPr>
        <p:spPr>
          <a:xfrm>
            <a:off x="395536" y="1196752"/>
            <a:ext cx="547829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Темная лошадка.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– Неизвестный 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395536" y="1916832"/>
            <a:ext cx="4572000" cy="138499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Конь еще не валялся.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-Так говорят, когда ничего не сделано.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5842" name="Picture 2" descr="http://zoozel.ru/gallery/images/62311_shablony-prezentaci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683568" y="332656"/>
            <a:ext cx="4896544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Конь (лошадь)</a:t>
            </a:r>
            <a:endParaRPr lang="ru-RU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7" name="Picture 6" descr="http://4musik.ru/uploads/images/o_loshadjah_ja_podozval_konja_kon_moj_uznal_menja_ja_ne_vozmus_za_plet_stanu_konja_zhalet_koli_reshil_on_beloj_dorogou_chistoj_podkovoj_zvenet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68144" y="0"/>
            <a:ext cx="2952328" cy="2232248"/>
          </a:xfrm>
          <a:prstGeom prst="rect">
            <a:avLst/>
          </a:prstGeom>
          <a:noFill/>
        </p:spPr>
      </p:pic>
      <p:pic>
        <p:nvPicPr>
          <p:cNvPr id="35844" name="Picture 4" descr="http://polytika.ru/wp-content/uploads/2015/02/119727725_33851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528" y="4293096"/>
            <a:ext cx="3779912" cy="2340149"/>
          </a:xfrm>
          <a:prstGeom prst="rect">
            <a:avLst/>
          </a:prstGeom>
          <a:noFill/>
        </p:spPr>
      </p:pic>
      <p:sp>
        <p:nvSpPr>
          <p:cNvPr id="11" name="Прямоугольник 10"/>
          <p:cNvSpPr/>
          <p:nvPr/>
        </p:nvSpPr>
        <p:spPr>
          <a:xfrm>
            <a:off x="395536" y="3645024"/>
            <a:ext cx="578414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Устал как лошадь.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– Очень сильно.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467544" y="1268760"/>
            <a:ext cx="4572000" cy="230832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Троянский конь.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– В переносном смысле – дары, поднесенные с предательским, коварным умыслом, таящие в себе опасность или гибель для тех, кому они предназначены.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5848" name="Picture 8" descr="https://t4.ftcdn.net/jpg/00/78/94/59/240_F_78945976_Z0dgmSyypZ1iVmY03MRRqAm0AhvlYJLx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932040" y="4365104"/>
            <a:ext cx="3888432" cy="22860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4818" name="Picture 2" descr="http://zoozel.ru/gallery/images/62311_shablony-prezentaci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683568" y="260648"/>
            <a:ext cx="4599144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Конь (лошадь)</a:t>
            </a:r>
            <a:endParaRPr lang="ru-RU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8" name="Picture 6" descr="http://4musik.ru/uploads/images/o_loshadjah_ja_podozval_konja_kon_moj_uznal_menja_ja_ne_vozmus_za_plet_stanu_konja_zhalet_koli_reshil_on_beloj_dorogou_chistoj_podkovoj_zvenet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68144" y="0"/>
            <a:ext cx="2952328" cy="2232248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827584" y="1484784"/>
            <a:ext cx="4572000" cy="138499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Врет как сивый мерин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. – Бессовестно, беззастенчиво, беспредельно.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4820" name="Picture 4" descr="http://habazavr.ru/leksika/lekfrazant_4_o%20%283%2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528" y="4221088"/>
            <a:ext cx="3524250" cy="2333626"/>
          </a:xfrm>
          <a:prstGeom prst="rect">
            <a:avLst/>
          </a:prstGeom>
          <a:noFill/>
        </p:spPr>
      </p:pic>
      <p:pic>
        <p:nvPicPr>
          <p:cNvPr id="34822" name="Picture 6" descr="http://img15.nnm.me/a/4/6/8/2/c15e91498ec3503239a59686c98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04048" y="4149080"/>
            <a:ext cx="3456384" cy="2351188"/>
          </a:xfrm>
          <a:prstGeom prst="rect">
            <a:avLst/>
          </a:prstGeom>
          <a:noFill/>
        </p:spPr>
      </p:pic>
      <p:sp>
        <p:nvSpPr>
          <p:cNvPr id="12" name="Прямоугольник 11"/>
          <p:cNvSpPr/>
          <p:nvPr/>
        </p:nvSpPr>
        <p:spPr>
          <a:xfrm>
            <a:off x="755576" y="3212976"/>
            <a:ext cx="738099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Мышиный жеребчик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.–Молодящийся старик. 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7890" name="Picture 2" descr="http://900igr.net/datas/fizika/Voprosy-po-fizike/0038-038-Voprosy-po-fizik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3203848" y="332656"/>
            <a:ext cx="238398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Свинья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37892" name="Picture 4" descr="http://fb.ru/misc/i/gallery/30048/68540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3949823"/>
            <a:ext cx="4257675" cy="2908177"/>
          </a:xfrm>
          <a:prstGeom prst="rect">
            <a:avLst/>
          </a:prstGeom>
          <a:noFill/>
        </p:spPr>
      </p:pic>
      <p:pic>
        <p:nvPicPr>
          <p:cNvPr id="37894" name="Picture 6" descr="http://900igr.net/datai/russkij-jazyk/Znachenie-frazeologizmov/0022-015-Podlozhit-svinju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88024" y="3933056"/>
            <a:ext cx="4133850" cy="2924944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755576" y="1268760"/>
            <a:ext cx="7488832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Метать бисер перед свиньям</a:t>
            </a:r>
            <a:r>
              <a:rPr lang="ru-RU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и. – Напрасно доказывать кому-то то, что он не сможет или не захочет понять.</a:t>
            </a:r>
            <a:endParaRPr lang="ru-RU" sz="28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899592" y="2852936"/>
            <a:ext cx="748883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Подкладывать свинью.</a:t>
            </a:r>
            <a:r>
              <a:rPr lang="ru-RU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– Подстраивать втихомолку какую-нибудь неприятность. </a:t>
            </a:r>
            <a:endParaRPr lang="ru-RU" sz="28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9938" name="Picture 2" descr="http://900igr.net/datas/fizika/Voprosy-po-fizike/0038-038-Voprosy-po-fizik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3419872" y="188640"/>
            <a:ext cx="2383987" cy="175432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Свинья</a:t>
            </a:r>
          </a:p>
          <a:p>
            <a:pPr algn="ctr"/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39940" name="Picture 4" descr="http://humor.niksite.ru/images/19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27984" y="3789040"/>
            <a:ext cx="3810000" cy="2857500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323528" y="1268760"/>
            <a:ext cx="835292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Разбираться как свинья в апельсинах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– совершенно, нисколько не разбираться в чём-либо.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67544" y="2348880"/>
            <a:ext cx="820891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Узнать, на чем свинья хвост носит.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– Хорошо понимать какое-то зло.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8916" name="Picture 4" descr="http://zd-mir.com/assents/image/5664b65e0f24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753600" cy="685800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3635896" y="260648"/>
            <a:ext cx="403828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Баран (овца)</a:t>
            </a:r>
            <a:endParaRPr lang="ru-RU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38918" name="Picture 6" descr="http://ic.pics.livejournal.com/yuliya231971/49154229/193921/193921_100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47864" y="3284984"/>
            <a:ext cx="4824536" cy="3319661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2051720" y="1196752"/>
            <a:ext cx="691276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Как баран на новые ворота.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– Недоуменно, тупо.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051720" y="2132856"/>
            <a:ext cx="651621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Гнуть в бараний рог.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– Принуждать.</a:t>
            </a:r>
          </a:p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Барашек в бумажке.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– Взятка 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62" name="Picture 2" descr="http://zd-mir.com/assents/image/5664b65e0f24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40964" name="Picture 4" descr="http://www.photoline.ru/secbase/picpart/1255/125580225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91880" y="3573016"/>
            <a:ext cx="3707904" cy="3059089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3635896" y="260648"/>
            <a:ext cx="403828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Баран (овца)</a:t>
            </a:r>
            <a:endParaRPr lang="ru-RU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195736" y="1268760"/>
            <a:ext cx="6480720" cy="29546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Заблудшая овца.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– Человек, сбившийся с правильного жизненного пути.</a:t>
            </a:r>
          </a:p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Сердце бьётся  как овечий хвост.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– Очень сильно.</a:t>
            </a:r>
          </a:p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С поганой овцы хоть шерсти клок.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– Хоть какая-то польза. 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1986" name="Picture 2" descr="http://cloudexia.com/data_images/56a4a5c058ed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3131840" y="188640"/>
            <a:ext cx="4204357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Бык (корова)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691680" y="1052736"/>
            <a:ext cx="7056784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Взять быка за рога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– начинать действовать с самого главного.</a:t>
            </a:r>
          </a:p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Здоров как бык –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у кого-либо крепкое здоровье</a:t>
            </a:r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Пашет как вол –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кто-либо старательно работает</a:t>
            </a:r>
          </a:p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Сказка про белого бычка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– Бесконечное повторение одного и того же и того же самого начала, возвращение к одному и тому же 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1988" name="Picture 4" descr="http://img3.proshkolu.ru/content/media/pic/std/3000000/2350000/2349323-7cb96199a242999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87824" y="3717032"/>
            <a:ext cx="3752850" cy="285293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3010" name="Picture 2" descr="http://cloudexia.com/data_images/56a4a5c058ed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3131840" y="188640"/>
            <a:ext cx="4204357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Бык (корова)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763688" y="1196752"/>
            <a:ext cx="712879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Дойная корова.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– Источник материальных благ, которым пользуются беззастенчиво, в личных интересах.</a:t>
            </a:r>
          </a:p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Как корова языком слизала.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– Бесследно исчез.</a:t>
            </a:r>
          </a:p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Как корове седло (идет).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- Ничуть, нисколько.</a:t>
            </a:r>
          </a:p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Как корова на льду.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– Неуклюже.</a:t>
            </a:r>
          </a:p>
        </p:txBody>
      </p:sp>
      <p:pic>
        <p:nvPicPr>
          <p:cNvPr id="43012" name="Picture 4" descr="https://prv2.lori-images.net/graffiti-korova-na-ldu-0002268002-preview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07704" y="4005064"/>
            <a:ext cx="3240360" cy="2604543"/>
          </a:xfrm>
          <a:prstGeom prst="rect">
            <a:avLst/>
          </a:prstGeom>
          <a:noFill/>
        </p:spPr>
      </p:pic>
      <p:pic>
        <p:nvPicPr>
          <p:cNvPr id="43014" name="Picture 6" descr="http://old.art-gu.ru/gallery/images/6849.00006845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36096" y="4005064"/>
            <a:ext cx="3384376" cy="25922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098" name="Picture 2" descr="http://images.myshared.ru/19/1222785/slide_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1547664" y="404664"/>
            <a:ext cx="584442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Задачи </a:t>
            </a:r>
            <a:r>
              <a:rPr lang="ru-RU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проекта:</a:t>
            </a:r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51520" y="1340768"/>
            <a:ext cx="8707577" cy="443198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AutoNum type="arabicPeriod"/>
            </a:pP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Произвести поиск необходимой языковой информации </a:t>
            </a:r>
          </a:p>
          <a:p>
            <a:pPr marL="457200" indent="-457200"/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о фразеологизмах;</a:t>
            </a:r>
          </a:p>
          <a:p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2. Познакомиться с фразеологическими словарями русского </a:t>
            </a:r>
          </a:p>
          <a:p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языка;</a:t>
            </a:r>
          </a:p>
          <a:p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3. Проанализировать фразеологизмы, в состав которых входят </a:t>
            </a:r>
          </a:p>
          <a:p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лексические компоненты с названиями домашних животных;</a:t>
            </a:r>
          </a:p>
          <a:p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4. Классифицировать отобранные фразеологизмы в </a:t>
            </a:r>
          </a:p>
          <a:p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соответствии с упоминаемыми в них названиями домашних </a:t>
            </a:r>
          </a:p>
          <a:p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животных;</a:t>
            </a:r>
          </a:p>
          <a:p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5. Узнать, что  символизируют названия некоторых </a:t>
            </a:r>
          </a:p>
          <a:p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животных в русских фразеологизмах.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4034" name="Picture 2" descr="http://gotovie-prezentacii.ru/wp-content/uploads/2013/02/geografiya-1-1024x76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2771800" y="836712"/>
            <a:ext cx="317362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Выводы:</a:t>
            </a:r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835696" y="1844824"/>
            <a:ext cx="4752528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ctr">
              <a:buAutoNum type="arabicPeriod"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В русском языке большое количество </a:t>
            </a:r>
          </a:p>
          <a:p>
            <a:pPr marL="342900" indent="-342900"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фразеологизмов, в которых упоминаются </a:t>
            </a:r>
          </a:p>
          <a:p>
            <a:pPr marL="342900" indent="-342900"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названия домашних животных, таких как: </a:t>
            </a:r>
          </a:p>
          <a:p>
            <a:pPr marL="342900" indent="-342900"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кошка, собака, козёл, конь, свинья, баран, </a:t>
            </a:r>
          </a:p>
          <a:p>
            <a:pPr marL="342900" indent="-342900"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корова.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6082" name="Picture 2" descr="http://gotovie-prezentacii.ru/wp-content/uploads/2013/02/geografiya-1-1024x76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71400"/>
            <a:ext cx="9396536" cy="70294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2987824" y="764704"/>
            <a:ext cx="3744416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Выводы:</a:t>
            </a:r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907704" y="1844824"/>
            <a:ext cx="4572000" cy="378565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2.Большинство из них имеют переносное значение оценочного характера .Среди многочисленных устойчивых сочетаний больше всего тех, которые связаны с характеристикой человека. Они указывают:- на внешний вид ,  на внутреннее состояние человека, на его поведение.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7106" name="Picture 2" descr="http://gotovie-prezentacii.ru/wp-content/uploads/2013/02/geografiya-1-1024x76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2483768" y="836712"/>
            <a:ext cx="3461658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Выводы:</a:t>
            </a:r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75657" y="1844824"/>
            <a:ext cx="5040560" cy="3816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Употребление фразеологизмов 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с названиями домашних животных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делает нашу речь более ёмкой 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по своему содержанию,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более образной и выразительной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8130" name="Picture 2" descr="http://siliconvalleyventurefunds.com/photo/56b0430258e1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5366" name="Picture 6" descr="http://www.dec26.ru/pwpt/imgs/5624757c5f68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1331640" y="1340768"/>
            <a:ext cx="6650342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Объект исследования:</a:t>
            </a:r>
            <a:endParaRPr lang="ru-RU" sz="54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912803" y="3068960"/>
            <a:ext cx="555786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6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Фразеологическая лексика</a:t>
            </a:r>
          </a:p>
          <a:p>
            <a:pPr algn="ctr"/>
            <a:r>
              <a:rPr lang="ru-RU" sz="36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русского языка</a:t>
            </a:r>
            <a:endParaRPr lang="ru-RU" sz="3600" b="1" i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7410" name="Picture 2" descr="http://www.dec26.ru/pwpt/imgs/5624757c5f68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2339752" y="1340768"/>
            <a:ext cx="4564326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Предмет</a:t>
            </a:r>
          </a:p>
          <a:p>
            <a:pPr algn="ctr"/>
            <a:r>
              <a:rPr lang="ru-RU" sz="54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 исследования</a:t>
            </a:r>
            <a:endParaRPr lang="ru-RU" sz="54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835696" y="3212976"/>
            <a:ext cx="5816721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6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Фразеологические обороты</a:t>
            </a:r>
          </a:p>
          <a:p>
            <a:pPr algn="ctr"/>
            <a:r>
              <a:rPr lang="ru-RU" sz="36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с названиями домашних </a:t>
            </a:r>
          </a:p>
          <a:p>
            <a:pPr algn="ctr"/>
            <a:r>
              <a:rPr lang="ru-RU" sz="36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животных</a:t>
            </a:r>
            <a:endParaRPr lang="ru-RU" sz="3600" b="1" i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8434" name="Picture 2" descr="http://3.bp.blogspot.com/-02jg23kxyPg/UKJxyA5Es3I/AAAAAAAAAFU/YXr8HekOawY/s1600/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52536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2843808" y="620688"/>
            <a:ext cx="335694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Гипотеза:</a:t>
            </a:r>
            <a:endParaRPr lang="ru-RU" sz="54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08459" y="1628800"/>
            <a:ext cx="6261842" cy="3046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200" b="1" i="1" dirty="0" smtClean="0">
                <a:latin typeface="Times New Roman" pitchFamily="18" charset="0"/>
                <a:cs typeface="Times New Roman" pitchFamily="18" charset="0"/>
              </a:rPr>
              <a:t>Я предполагаю, </a:t>
            </a:r>
          </a:p>
          <a:p>
            <a:pPr algn="ctr"/>
            <a:r>
              <a:rPr lang="ru-RU" sz="3200" b="1" i="1" dirty="0" smtClean="0">
                <a:latin typeface="Times New Roman" pitchFamily="18" charset="0"/>
                <a:cs typeface="Times New Roman" pitchFamily="18" charset="0"/>
              </a:rPr>
              <a:t>что фразеологизмы, </a:t>
            </a:r>
          </a:p>
          <a:p>
            <a:pPr algn="ctr"/>
            <a:r>
              <a:rPr lang="ru-RU" sz="3200" b="1" i="1" dirty="0" smtClean="0">
                <a:latin typeface="Times New Roman" pitchFamily="18" charset="0"/>
                <a:cs typeface="Times New Roman" pitchFamily="18" charset="0"/>
              </a:rPr>
              <a:t>в которых используются </a:t>
            </a:r>
          </a:p>
          <a:p>
            <a:pPr algn="ctr"/>
            <a:r>
              <a:rPr lang="ru-RU" sz="3200" b="1" i="1" dirty="0">
                <a:latin typeface="Times New Roman" pitchFamily="18" charset="0"/>
                <a:cs typeface="Times New Roman" pitchFamily="18" charset="0"/>
              </a:rPr>
              <a:t>н</a:t>
            </a:r>
            <a:r>
              <a:rPr lang="ru-RU" sz="3200" b="1" i="1" dirty="0" smtClean="0">
                <a:latin typeface="Times New Roman" pitchFamily="18" charset="0"/>
                <a:cs typeface="Times New Roman" pitchFamily="18" charset="0"/>
              </a:rPr>
              <a:t>азвания домашних  животных ,</a:t>
            </a:r>
          </a:p>
          <a:p>
            <a:pPr algn="ctr"/>
            <a:r>
              <a:rPr lang="ru-RU" sz="3200" b="1" i="1" dirty="0" smtClean="0">
                <a:latin typeface="Times New Roman" pitchFamily="18" charset="0"/>
                <a:cs typeface="Times New Roman" pitchFamily="18" charset="0"/>
              </a:rPr>
              <a:t>делают нашу речь</a:t>
            </a:r>
          </a:p>
          <a:p>
            <a:pPr algn="ctr"/>
            <a:r>
              <a:rPr lang="ru-RU" sz="3200" b="1" i="1" dirty="0" smtClean="0">
                <a:latin typeface="Times New Roman" pitchFamily="18" charset="0"/>
                <a:cs typeface="Times New Roman" pitchFamily="18" charset="0"/>
              </a:rPr>
              <a:t> яркой и выразительной.</a:t>
            </a:r>
            <a:endParaRPr lang="ru-RU" sz="3200" b="1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9458" name="Picture 2" descr="http://images.myshared.ru/5/339329/slide_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482" name="Picture 2" descr="https://fs01.infourok.ru/images/doc/78/93972/640/img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2771800" y="1988840"/>
            <a:ext cx="6609630" cy="280076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4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несут в себе опыт </a:t>
            </a:r>
          </a:p>
          <a:p>
            <a:pPr algn="ctr"/>
            <a:r>
              <a:rPr lang="ru-RU" sz="4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предыдущих поколений, </a:t>
            </a:r>
          </a:p>
          <a:p>
            <a:pPr algn="ctr"/>
            <a:r>
              <a:rPr lang="ru-RU" sz="4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опыт нации, </a:t>
            </a:r>
          </a:p>
          <a:p>
            <a:pPr algn="ctr"/>
            <a:r>
              <a:rPr lang="ru-RU" sz="4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ее культурное наследие</a:t>
            </a:r>
            <a:endParaRPr lang="ru-RU" sz="4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1506" name="Picture 2" descr="http://www.dentalyug.ru/skachat.php?zwjg=fjagfec/img1-52635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683568" y="476672"/>
            <a:ext cx="799288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Наблюдая за животными люди стали видеть в них человеческие качества. Одним животным приписывалась трусость (зайцу), другим - жадность (волку), третьим - хитрость (лисе). Наши предки верили, что между людьми и животными существует родство. Каждое племя выбирало себе такого «родственника» и делало его символом целого рода.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1508" name="Picture 4" descr="http://wallpaper-gallery.net/images/images-animals/images-animals-1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15616" y="2420888"/>
            <a:ext cx="6984776" cy="417646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366</TotalTime>
  <Words>935</Words>
  <Application>Microsoft Office PowerPoint</Application>
  <PresentationFormat>Экран (4:3)</PresentationFormat>
  <Paragraphs>156</Paragraphs>
  <Slides>33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33</vt:i4>
      </vt:variant>
    </vt:vector>
  </HeadingPairs>
  <TitlesOfParts>
    <vt:vector size="34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  <vt:lpstr>Слайд 33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pc-1</dc:creator>
  <cp:lastModifiedBy>pc-1</cp:lastModifiedBy>
  <cp:revision>1</cp:revision>
  <dcterms:created xsi:type="dcterms:W3CDTF">2017-03-26T09:40:39Z</dcterms:created>
  <dcterms:modified xsi:type="dcterms:W3CDTF">2017-03-26T15:47:38Z</dcterms:modified>
</cp:coreProperties>
</file>