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0"/>
  </p:notesMasterIdLst>
  <p:sldIdLst>
    <p:sldId id="256" r:id="rId2"/>
    <p:sldId id="278" r:id="rId3"/>
    <p:sldId id="279" r:id="rId4"/>
    <p:sldId id="267" r:id="rId5"/>
    <p:sldId id="268" r:id="rId6"/>
    <p:sldId id="270" r:id="rId7"/>
    <p:sldId id="271" r:id="rId8"/>
    <p:sldId id="27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Relationship Id="rId9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8.wmf"/><Relationship Id="rId7" Type="http://schemas.openxmlformats.org/officeDocument/2006/relationships/image" Target="../media/image10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1.wmf"/><Relationship Id="rId5" Type="http://schemas.openxmlformats.org/officeDocument/2006/relationships/image" Target="../media/image14.wmf"/><Relationship Id="rId4" Type="http://schemas.openxmlformats.org/officeDocument/2006/relationships/image" Target="../media/image15.wmf"/><Relationship Id="rId9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Relationship Id="rId9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691162-6238-4095-AB88-A0CEA044A825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C0F67-0271-4005-9FC0-65520A601F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546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C0F67-0271-4005-9FC0-65520A601F2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220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C0F67-0271-4005-9FC0-65520A601F2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686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C0F67-0271-4005-9FC0-65520A601F2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436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C0F67-0271-4005-9FC0-65520A601F2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82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C0F67-0271-4005-9FC0-65520A601F2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991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C0F67-0271-4005-9FC0-65520A601F2D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6529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C0F67-0271-4005-9FC0-65520A601F2D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97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8000"/>
            <a:duotone>
              <a:prstClr val="black"/>
              <a:schemeClr val="accent3">
                <a:tint val="45000"/>
                <a:satMod val="400000"/>
              </a:schemeClr>
            </a:duotone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4.wmf"/><Relationship Id="rId18" Type="http://schemas.openxmlformats.org/officeDocument/2006/relationships/oleObject" Target="../embeddings/oleObject16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7.wmf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16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3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14.wmf"/><Relationship Id="rId18" Type="http://schemas.openxmlformats.org/officeDocument/2006/relationships/oleObject" Target="../embeddings/oleObject25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3.wmf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22.bin"/><Relationship Id="rId17" Type="http://schemas.openxmlformats.org/officeDocument/2006/relationships/image" Target="../media/image10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4.bin"/><Relationship Id="rId20" Type="http://schemas.openxmlformats.org/officeDocument/2006/relationships/oleObject" Target="../embeddings/oleObject26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21.bin"/><Relationship Id="rId19" Type="http://schemas.openxmlformats.org/officeDocument/2006/relationships/image" Target="../media/image17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2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23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image" Target="../media/image28.wmf"/><Relationship Id="rId18" Type="http://schemas.openxmlformats.org/officeDocument/2006/relationships/oleObject" Target="../embeddings/oleObject39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17.wmf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36.bin"/><Relationship Id="rId17" Type="http://schemas.openxmlformats.org/officeDocument/2006/relationships/image" Target="../media/image30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38.bin"/><Relationship Id="rId20" Type="http://schemas.openxmlformats.org/officeDocument/2006/relationships/oleObject" Target="../embeddings/oleObject40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27.wmf"/><Relationship Id="rId5" Type="http://schemas.openxmlformats.org/officeDocument/2006/relationships/image" Target="../media/image24.wmf"/><Relationship Id="rId15" Type="http://schemas.openxmlformats.org/officeDocument/2006/relationships/image" Target="../media/image29.wmf"/><Relationship Id="rId10" Type="http://schemas.openxmlformats.org/officeDocument/2006/relationships/oleObject" Target="../embeddings/oleObject35.bin"/><Relationship Id="rId19" Type="http://schemas.openxmlformats.org/officeDocument/2006/relationships/image" Target="../media/image31.wmf"/><Relationship Id="rId4" Type="http://schemas.openxmlformats.org/officeDocument/2006/relationships/oleObject" Target="../embeddings/oleObject32.bin"/><Relationship Id="rId9" Type="http://schemas.openxmlformats.org/officeDocument/2006/relationships/image" Target="../media/image26.wmf"/><Relationship Id="rId14" Type="http://schemas.openxmlformats.org/officeDocument/2006/relationships/oleObject" Target="../embeddings/oleObject3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36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35.wmf"/><Relationship Id="rId5" Type="http://schemas.openxmlformats.org/officeDocument/2006/relationships/image" Target="../media/image32.wmf"/><Relationship Id="rId15" Type="http://schemas.openxmlformats.org/officeDocument/2006/relationships/image" Target="../media/image37.wmf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41.bin"/><Relationship Id="rId9" Type="http://schemas.openxmlformats.org/officeDocument/2006/relationships/image" Target="../media/image34.wmf"/><Relationship Id="rId14" Type="http://schemas.openxmlformats.org/officeDocument/2006/relationships/oleObject" Target="../embeddings/oleObject4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051770"/>
          </a:xfrm>
        </p:spPr>
        <p:txBody>
          <a:bodyPr>
            <a:normAutofit/>
          </a:bodyPr>
          <a:lstStyle/>
          <a:p>
            <a:r>
              <a:rPr lang="ru-RU" smtClean="0"/>
              <a:t/>
            </a:r>
            <a:br>
              <a:rPr lang="ru-RU" smtClean="0"/>
            </a:br>
            <a:r>
              <a:rPr lang="ru-RU" sz="5400"/>
              <a:t>З</a:t>
            </a:r>
            <a:r>
              <a:rPr lang="ru-RU" sz="5400" smtClean="0"/>
              <a:t>адание </a:t>
            </a:r>
            <a:r>
              <a:rPr lang="ru-RU" sz="5400" dirty="0" smtClean="0"/>
              <a:t>№ 13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sz="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3241789"/>
              </p:ext>
            </p:extLst>
          </p:nvPr>
        </p:nvGraphicFramePr>
        <p:xfrm>
          <a:off x="457200" y="836712"/>
          <a:ext cx="8229600" cy="5609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5120"/>
                <a:gridCol w="1234480"/>
              </a:tblGrid>
              <a:tr h="5609808">
                <a:tc>
                  <a:txBody>
                    <a:bodyPr/>
                    <a:lstStyle/>
                    <a:p>
                      <a:pPr algn="ctr"/>
                      <a:r>
                        <a:rPr lang="ru-RU" sz="2400" u="sng" dirty="0" smtClean="0"/>
                        <a:t>Содержание критерия </a:t>
                      </a:r>
                    </a:p>
                    <a:p>
                      <a:r>
                        <a:rPr lang="ru-RU" sz="2400" dirty="0" smtClean="0"/>
                        <a:t>1. Обоснованно получены верные ответы в обоих пунктах……………………………………………………………………. </a:t>
                      </a:r>
                    </a:p>
                    <a:p>
                      <a:r>
                        <a:rPr lang="ru-RU" sz="2400" dirty="0" smtClean="0"/>
                        <a:t>2. Обоснованно получен верный ответ в пункте а или пункте б,</a:t>
                      </a:r>
                    </a:p>
                    <a:p>
                      <a:pPr algn="ctr"/>
                      <a:r>
                        <a:rPr lang="ru-RU" sz="2400" dirty="0" smtClean="0"/>
                        <a:t>ИЛИ</a:t>
                      </a:r>
                    </a:p>
                    <a:p>
                      <a:r>
                        <a:rPr lang="ru-RU" sz="2400" dirty="0" smtClean="0"/>
                        <a:t>получен неверный ответ из-за вычислительной ошибки, но при этом имеется верная   последовательность всех шагов решения уравнения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и отбора корней…………………………………….</a:t>
                      </a:r>
                    </a:p>
                    <a:p>
                      <a:r>
                        <a:rPr lang="ru-RU" sz="2400" dirty="0" smtClean="0"/>
                        <a:t>3. Решение не соответствует ни одному из критериев, приведённых выше………………………………</a:t>
                      </a:r>
                    </a:p>
                    <a:p>
                      <a:endParaRPr lang="ru-RU" sz="2400" dirty="0" smtClean="0"/>
                    </a:p>
                    <a:p>
                      <a:pPr algn="r"/>
                      <a:r>
                        <a:rPr lang="ru-RU" sz="2400" i="1" dirty="0" smtClean="0"/>
                        <a:t>Максимальный балл</a:t>
                      </a:r>
                      <a:r>
                        <a:rPr lang="ru-RU" i="1" dirty="0" smtClean="0"/>
                        <a:t> 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u="sng" dirty="0" smtClean="0"/>
                        <a:t>Баллы</a:t>
                      </a:r>
                    </a:p>
                    <a:p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2</a:t>
                      </a:r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0</a:t>
                      </a:r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i="1" dirty="0" smtClean="0"/>
                        <a:t>2</a:t>
                      </a:r>
                      <a:endParaRPr lang="ru-RU" sz="2400" i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0788468"/>
              </p:ext>
            </p:extLst>
          </p:nvPr>
        </p:nvGraphicFramePr>
        <p:xfrm>
          <a:off x="457200" y="476673"/>
          <a:ext cx="8382000" cy="6122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24659"/>
                <a:gridCol w="1257341"/>
              </a:tblGrid>
              <a:tr h="6122247">
                <a:tc>
                  <a:txBody>
                    <a:bodyPr/>
                    <a:lstStyle/>
                    <a:p>
                      <a:pPr algn="ctr"/>
                      <a:r>
                        <a:rPr lang="ru-RU" sz="2400" u="sng" dirty="0" smtClean="0"/>
                        <a:t>Содержание критерия </a:t>
                      </a:r>
                    </a:p>
                    <a:p>
                      <a:pPr algn="ctr"/>
                      <a:endParaRPr lang="ru-RU" sz="2400" u="sng" dirty="0" smtClean="0"/>
                    </a:p>
                    <a:p>
                      <a:r>
                        <a:rPr lang="ru-RU" sz="2400" dirty="0" smtClean="0"/>
                        <a:t>1. Обоснованно получены верные ответы в обоих пунктах……………………………………………………………………. </a:t>
                      </a:r>
                    </a:p>
                    <a:p>
                      <a:r>
                        <a:rPr lang="ru-RU" sz="2400" dirty="0" smtClean="0"/>
                        <a:t>2. Обоснованно получен верный ответ в пункте </a:t>
                      </a:r>
                      <a:r>
                        <a:rPr lang="ru-RU" sz="2400" i="1" dirty="0" smtClean="0"/>
                        <a:t>а </a:t>
                      </a:r>
                      <a:r>
                        <a:rPr lang="ru-RU" sz="2400" dirty="0" smtClean="0"/>
                        <a:t>или пункте </a:t>
                      </a:r>
                      <a:r>
                        <a:rPr lang="ru-RU" sz="2400" i="1" dirty="0" smtClean="0"/>
                        <a:t>б</a:t>
                      </a:r>
                      <a:r>
                        <a:rPr lang="ru-RU" sz="2400" dirty="0" smtClean="0"/>
                        <a:t>,</a:t>
                      </a:r>
                    </a:p>
                    <a:p>
                      <a:pPr algn="ctr"/>
                      <a:r>
                        <a:rPr lang="ru-RU" sz="2400" dirty="0" smtClean="0"/>
                        <a:t>ИЛИ</a:t>
                      </a:r>
                    </a:p>
                    <a:p>
                      <a:r>
                        <a:rPr lang="ru-RU" sz="2400" dirty="0" smtClean="0"/>
                        <a:t>получен неверный ответ из-за вычислительной ошибки, но при этом имеется верная   последовательность всех шагов решения уравнения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и отбора корней…………………………………….</a:t>
                      </a:r>
                    </a:p>
                    <a:p>
                      <a:r>
                        <a:rPr lang="ru-RU" sz="2400" dirty="0" smtClean="0"/>
                        <a:t>3. Решение не соответствует ни одному из критериев, приведённых выше………………………………</a:t>
                      </a:r>
                    </a:p>
                    <a:p>
                      <a:endParaRPr lang="ru-RU" sz="2400" dirty="0" smtClean="0"/>
                    </a:p>
                    <a:p>
                      <a:pPr algn="r"/>
                      <a:r>
                        <a:rPr lang="ru-RU" sz="2400" i="1" dirty="0" smtClean="0"/>
                        <a:t>Максимальный балл</a:t>
                      </a:r>
                      <a:r>
                        <a:rPr lang="ru-RU" i="1" dirty="0" smtClean="0"/>
                        <a:t> 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u="sng" dirty="0" smtClean="0"/>
                        <a:t>Баллы</a:t>
                      </a:r>
                    </a:p>
                    <a:p>
                      <a:endParaRPr lang="ru-RU" sz="2400" dirty="0" smtClean="0"/>
                    </a:p>
                    <a:p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2</a:t>
                      </a:r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0</a:t>
                      </a:r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i="1" dirty="0" smtClean="0"/>
                        <a:t>2</a:t>
                      </a:r>
                      <a:endParaRPr lang="ru-RU" sz="2400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678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36422"/>
            <a:ext cx="9144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а) Решите </a:t>
            </a:r>
            <a:r>
              <a:rPr lang="ru-RU" sz="3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уравнение</a:t>
            </a:r>
            <a:r>
              <a:rPr lang="ru-RU" sz="3100" dirty="0">
                <a:solidFill>
                  <a:prstClr val="black"/>
                </a:solidFill>
              </a:rPr>
              <a:t> </a:t>
            </a:r>
            <a:r>
              <a:rPr lang="ru-RU" sz="2800" dirty="0">
                <a:solidFill>
                  <a:prstClr val="black"/>
                </a:solidFill>
              </a:rPr>
              <a:t/>
            </a:r>
            <a:br>
              <a:rPr lang="ru-RU" sz="2800" dirty="0">
                <a:solidFill>
                  <a:prstClr val="black"/>
                </a:solidFill>
              </a:rPr>
            </a:br>
            <a:r>
              <a:rPr lang="ru-RU" sz="3100" dirty="0">
                <a:solidFill>
                  <a:prstClr val="black"/>
                </a:solidFill>
              </a:rPr>
              <a:t/>
            </a:r>
            <a:br>
              <a:rPr lang="ru-RU" sz="3100" dirty="0">
                <a:solidFill>
                  <a:prstClr val="black"/>
                </a:solidFill>
              </a:rPr>
            </a:br>
            <a:r>
              <a:rPr lang="ru-RU" sz="3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б) Найдите все корни</a:t>
            </a:r>
            <a:r>
              <a:rPr lang="ru-RU" sz="3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принадлеж</a:t>
            </a:r>
            <a:r>
              <a:rPr lang="ru-RU" sz="3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-е промежутку</a:t>
            </a:r>
            <a:endParaRPr lang="ru-RU" sz="31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53506"/>
              </p:ext>
            </p:extLst>
          </p:nvPr>
        </p:nvGraphicFramePr>
        <p:xfrm>
          <a:off x="3995936" y="-1"/>
          <a:ext cx="3855942" cy="105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78" name="Формула" r:id="rId4" imgW="1447560" imgH="431640" progId="Equation.3">
                  <p:embed/>
                </p:oleObj>
              </mc:Choice>
              <mc:Fallback>
                <p:oleObj name="Формула" r:id="rId4" imgW="1447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-1"/>
                        <a:ext cx="3855942" cy="10527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4484687"/>
              </p:ext>
            </p:extLst>
          </p:nvPr>
        </p:nvGraphicFramePr>
        <p:xfrm>
          <a:off x="7452320" y="894389"/>
          <a:ext cx="1512168" cy="1046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79" name="Формула" r:id="rId6" imgW="723600" imgH="431640" progId="Equation.3">
                  <p:embed/>
                </p:oleObj>
              </mc:Choice>
              <mc:Fallback>
                <p:oleObj name="Формула" r:id="rId6" imgW="723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2320" y="894389"/>
                        <a:ext cx="1512168" cy="104649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Объект 5"/>
          <p:cNvSpPr txBox="1">
            <a:spLocks noGrp="1"/>
          </p:cNvSpPr>
          <p:nvPr>
            <p:ph idx="1"/>
          </p:nvPr>
        </p:nvSpPr>
        <p:spPr>
          <a:xfrm>
            <a:off x="191942" y="1770326"/>
            <a:ext cx="24141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      а)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0890198"/>
              </p:ext>
            </p:extLst>
          </p:nvPr>
        </p:nvGraphicFramePr>
        <p:xfrm>
          <a:off x="295607" y="2216756"/>
          <a:ext cx="3643338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0" name="Формула" r:id="rId8" imgW="1231560" imgH="215640" progId="Equation.3">
                  <p:embed/>
                </p:oleObj>
              </mc:Choice>
              <mc:Fallback>
                <p:oleObj name="Формула" r:id="rId8" imgW="12315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607" y="2216756"/>
                        <a:ext cx="3643338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779552"/>
              </p:ext>
            </p:extLst>
          </p:nvPr>
        </p:nvGraphicFramePr>
        <p:xfrm>
          <a:off x="4399003" y="1940552"/>
          <a:ext cx="3714744" cy="13727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1" name="Формула" r:id="rId10" imgW="1168200" imgH="431640" progId="Equation.3">
                  <p:embed/>
                </p:oleObj>
              </mc:Choice>
              <mc:Fallback>
                <p:oleObj name="Формула" r:id="rId10" imgW="1168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9003" y="1940552"/>
                        <a:ext cx="3714744" cy="137271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97701"/>
              </p:ext>
            </p:extLst>
          </p:nvPr>
        </p:nvGraphicFramePr>
        <p:xfrm>
          <a:off x="283583" y="2782908"/>
          <a:ext cx="3929090" cy="1363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2" name="Формула" r:id="rId12" imgW="1206360" imgH="431640" progId="Equation.3">
                  <p:embed/>
                </p:oleObj>
              </mc:Choice>
              <mc:Fallback>
                <p:oleObj name="Формула" r:id="rId12" imgW="12063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583" y="2782908"/>
                        <a:ext cx="3929090" cy="136394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672448"/>
              </p:ext>
            </p:extLst>
          </p:nvPr>
        </p:nvGraphicFramePr>
        <p:xfrm>
          <a:off x="367598" y="4188918"/>
          <a:ext cx="4421187" cy="19043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3" name="Уравнение" r:id="rId14" imgW="1066680" imgH="583920" progId="Equation.3">
                  <p:embed/>
                </p:oleObj>
              </mc:Choice>
              <mc:Fallback>
                <p:oleObj name="Уравнение" r:id="rId14" imgW="106668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598" y="4188918"/>
                        <a:ext cx="4421187" cy="190437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4041703"/>
              </p:ext>
            </p:extLst>
          </p:nvPr>
        </p:nvGraphicFramePr>
        <p:xfrm>
          <a:off x="5005425" y="5154521"/>
          <a:ext cx="1250950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4" name="Уравнение" r:id="rId16" imgW="368280" imgH="177480" progId="Equation.3">
                  <p:embed/>
                </p:oleObj>
              </mc:Choice>
              <mc:Fallback>
                <p:oleObj name="Уравнение" r:id="rId16" imgW="3682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5425" y="5154521"/>
                        <a:ext cx="1250950" cy="57606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142651"/>
              </p:ext>
            </p:extLst>
          </p:nvPr>
        </p:nvGraphicFramePr>
        <p:xfrm>
          <a:off x="2606129" y="4146850"/>
          <a:ext cx="1250950" cy="566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5" name="Уравнение" r:id="rId18" imgW="368280" imgH="164880" progId="Equation.3">
                  <p:embed/>
                </p:oleObj>
              </mc:Choice>
              <mc:Fallback>
                <p:oleObj name="Уравнение" r:id="rId18" imgW="3682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129" y="4146850"/>
                        <a:ext cx="1250950" cy="56615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43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691" y="98420"/>
            <a:ext cx="2042304" cy="368280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/>
              <a:t>б</a:t>
            </a:r>
            <a:r>
              <a:rPr lang="ru-RU" sz="2800" dirty="0" smtClean="0"/>
              <a:t>)   </a:t>
            </a:r>
            <a:r>
              <a:rPr lang="ru-RU" sz="2800" b="1" u="sng" dirty="0" smtClean="0"/>
              <a:t>1 способ:</a:t>
            </a:r>
            <a:endParaRPr lang="ru-RU" sz="2800" b="1" u="sng" dirty="0"/>
          </a:p>
        </p:txBody>
      </p:sp>
      <p:sp>
        <p:nvSpPr>
          <p:cNvPr id="3" name="Овал 2"/>
          <p:cNvSpPr/>
          <p:nvPr/>
        </p:nvSpPr>
        <p:spPr>
          <a:xfrm>
            <a:off x="1000100" y="571480"/>
            <a:ext cx="4357718" cy="435771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0000000щ00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14282" y="2714620"/>
            <a:ext cx="650085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3142446" y="116632"/>
            <a:ext cx="0" cy="54563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285852" y="1571612"/>
            <a:ext cx="3786214" cy="158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2857488" y="1071546"/>
          <a:ext cx="357190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17" name="Формула" r:id="rId4" imgW="152280" imgH="393480" progId="Equation.3">
                  <p:embed/>
                </p:oleObj>
              </mc:Choice>
              <mc:Fallback>
                <p:oleObj name="Формула" r:id="rId4" imgW="1522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488" y="1071546"/>
                        <a:ext cx="357190" cy="928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2786050" y="2643182"/>
          <a:ext cx="414340" cy="517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18" name="Формула" r:id="rId6" imgW="114120" imgH="177480" progId="Equation.3">
                  <p:embed/>
                </p:oleObj>
              </mc:Choice>
              <mc:Fallback>
                <p:oleObj name="Формула" r:id="rId6" imgW="11412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50" y="2643182"/>
                        <a:ext cx="414340" cy="5175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500034" y="1071546"/>
          <a:ext cx="714380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19" name="Формула" r:id="rId8" imgW="355320" imgH="393480" progId="Equation.3">
                  <p:embed/>
                </p:oleObj>
              </mc:Choice>
              <mc:Fallback>
                <p:oleObj name="Формула" r:id="rId8" imgW="35532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1071546"/>
                        <a:ext cx="714380" cy="928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5143504" y="1142984"/>
          <a:ext cx="857256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0" name="Формула" r:id="rId10" imgW="406080" imgH="393480" progId="Equation.3">
                  <p:embed/>
                </p:oleObj>
              </mc:Choice>
              <mc:Fallback>
                <p:oleObj name="Формула" r:id="rId10" imgW="4060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4" y="1142984"/>
                        <a:ext cx="857256" cy="928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285720" y="2714620"/>
          <a:ext cx="714380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1" name="Формула" r:id="rId12" imgW="253800" imgH="139680" progId="Equation.3">
                  <p:embed/>
                </p:oleObj>
              </mc:Choice>
              <mc:Fallback>
                <p:oleObj name="Формула" r:id="rId12" imgW="253800" imgH="1396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2714620"/>
                        <a:ext cx="714380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5251450" y="2728913"/>
          <a:ext cx="928688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2" name="Формула" r:id="rId14" imgW="330120" imgH="177480" progId="Equation.3">
                  <p:embed/>
                </p:oleObj>
              </mc:Choice>
              <mc:Fallback>
                <p:oleObj name="Формула" r:id="rId14" imgW="33012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1450" y="2728913"/>
                        <a:ext cx="928688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Овал 17"/>
          <p:cNvSpPr/>
          <p:nvPr/>
        </p:nvSpPr>
        <p:spPr>
          <a:xfrm>
            <a:off x="5214942" y="2643182"/>
            <a:ext cx="214314" cy="2143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929190" y="1500174"/>
            <a:ext cx="185742" cy="1857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1214414" y="1500174"/>
            <a:ext cx="176218" cy="18097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928662" y="2643182"/>
            <a:ext cx="214314" cy="21431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97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330737"/>
              </p:ext>
            </p:extLst>
          </p:nvPr>
        </p:nvGraphicFramePr>
        <p:xfrm>
          <a:off x="3268663" y="4857750"/>
          <a:ext cx="74930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3" name="Уравнение" r:id="rId16" imgW="355320" imgH="393480" progId="Equation.3">
                  <p:embed/>
                </p:oleObj>
              </mc:Choice>
              <mc:Fallback>
                <p:oleObj name="Уравнение" r:id="rId16" imgW="35532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8663" y="4857750"/>
                        <a:ext cx="749300" cy="928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Овал 22"/>
          <p:cNvSpPr/>
          <p:nvPr/>
        </p:nvSpPr>
        <p:spPr>
          <a:xfrm>
            <a:off x="3000364" y="4786322"/>
            <a:ext cx="257180" cy="21431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Дуга 23"/>
          <p:cNvSpPr/>
          <p:nvPr/>
        </p:nvSpPr>
        <p:spPr>
          <a:xfrm rot="19283819">
            <a:off x="1883839" y="2013896"/>
            <a:ext cx="1960463" cy="1874277"/>
          </a:xfrm>
          <a:prstGeom prst="arc">
            <a:avLst>
              <a:gd name="adj1" fmla="val 13907020"/>
              <a:gd name="adj2" fmla="val 6597231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 стрелкой 25"/>
          <p:cNvCxnSpPr>
            <a:endCxn id="24" idx="0"/>
          </p:cNvCxnSpPr>
          <p:nvPr/>
        </p:nvCxnSpPr>
        <p:spPr>
          <a:xfrm rot="5400000">
            <a:off x="1851512" y="2513582"/>
            <a:ext cx="304873" cy="13544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572000" y="4857760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152400" y="438128"/>
            <a:ext cx="502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1.</a:t>
            </a:r>
            <a:endParaRPr lang="ru-RU" sz="3200" b="1" dirty="0"/>
          </a:p>
        </p:txBody>
      </p:sp>
      <p:graphicFrame>
        <p:nvGraphicFramePr>
          <p:cNvPr id="29706" name="Object 10"/>
          <p:cNvGraphicFramePr>
            <a:graphicFrameLocks noChangeAspect="1"/>
          </p:cNvGraphicFramePr>
          <p:nvPr/>
        </p:nvGraphicFramePr>
        <p:xfrm>
          <a:off x="6858016" y="285728"/>
          <a:ext cx="2071687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4" name="Формула" r:id="rId18" imgW="723600" imgH="431640" progId="Equation.3">
                  <p:embed/>
                </p:oleObj>
              </mc:Choice>
              <mc:Fallback>
                <p:oleObj name="Формула" r:id="rId18" imgW="723600" imgH="431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16" y="285728"/>
                        <a:ext cx="2071687" cy="1214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6422754"/>
              </p:ext>
            </p:extLst>
          </p:nvPr>
        </p:nvGraphicFramePr>
        <p:xfrm>
          <a:off x="1393022" y="5714230"/>
          <a:ext cx="3643312" cy="1000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5" name="Формула" r:id="rId20" imgW="1079280" imgH="393480" progId="Equation.3">
                  <p:embed/>
                </p:oleObj>
              </mc:Choice>
              <mc:Fallback>
                <p:oleObj name="Формула" r:id="rId20" imgW="1079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3022" y="5714230"/>
                        <a:ext cx="3643312" cy="100012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222691" y="5842116"/>
            <a:ext cx="1188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Ответ: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614470" cy="582594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u="sng" dirty="0" smtClean="0"/>
              <a:t>2 способ</a:t>
            </a:r>
            <a:endParaRPr lang="ru-RU" sz="3200" b="1" u="sng" dirty="0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214282" y="2714620"/>
            <a:ext cx="850112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5400000" flipH="1" flipV="1">
            <a:off x="6357950" y="2357430"/>
            <a:ext cx="35719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олилиния 6"/>
          <p:cNvSpPr/>
          <p:nvPr/>
        </p:nvSpPr>
        <p:spPr>
          <a:xfrm>
            <a:off x="-71470" y="1571612"/>
            <a:ext cx="9129009" cy="2259691"/>
          </a:xfrm>
          <a:custGeom>
            <a:avLst/>
            <a:gdLst>
              <a:gd name="connsiteX0" fmla="*/ 9129009 w 9129009"/>
              <a:gd name="connsiteY0" fmla="*/ 227350 h 2380937"/>
              <a:gd name="connsiteX1" fmla="*/ 8289560 w 9129009"/>
              <a:gd name="connsiteY1" fmla="*/ 1186721 h 2380937"/>
              <a:gd name="connsiteX2" fmla="*/ 6835514 w 9129009"/>
              <a:gd name="connsiteY2" fmla="*/ 2355953 h 2380937"/>
              <a:gd name="connsiteX3" fmla="*/ 5381468 w 9129009"/>
              <a:gd name="connsiteY3" fmla="*/ 1156740 h 2380937"/>
              <a:gd name="connsiteX4" fmla="*/ 3957403 w 9129009"/>
              <a:gd name="connsiteY4" fmla="*/ 2498 h 2380937"/>
              <a:gd name="connsiteX5" fmla="*/ 2518347 w 9129009"/>
              <a:gd name="connsiteY5" fmla="*/ 1171731 h 2380937"/>
              <a:gd name="connsiteX6" fmla="*/ 1079291 w 9129009"/>
              <a:gd name="connsiteY6" fmla="*/ 2370944 h 2380937"/>
              <a:gd name="connsiteX7" fmla="*/ 0 w 9129009"/>
              <a:gd name="connsiteY7" fmla="*/ 1231691 h 2380937"/>
              <a:gd name="connsiteX8" fmla="*/ 0 w 9129009"/>
              <a:gd name="connsiteY8" fmla="*/ 1231691 h 2380937"/>
              <a:gd name="connsiteX9" fmla="*/ 0 w 9129009"/>
              <a:gd name="connsiteY9" fmla="*/ 1231691 h 2380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29009" h="2380937">
                <a:moveTo>
                  <a:pt x="9129009" y="227350"/>
                </a:moveTo>
                <a:cubicBezTo>
                  <a:pt x="8900409" y="529652"/>
                  <a:pt x="8671809" y="831954"/>
                  <a:pt x="8289560" y="1186721"/>
                </a:cubicBezTo>
                <a:cubicBezTo>
                  <a:pt x="7907311" y="1541488"/>
                  <a:pt x="7320196" y="2360950"/>
                  <a:pt x="6835514" y="2355953"/>
                </a:cubicBezTo>
                <a:cubicBezTo>
                  <a:pt x="6350832" y="2350956"/>
                  <a:pt x="5381468" y="1156740"/>
                  <a:pt x="5381468" y="1156740"/>
                </a:cubicBezTo>
                <a:cubicBezTo>
                  <a:pt x="4901783" y="764498"/>
                  <a:pt x="4434590" y="0"/>
                  <a:pt x="3957403" y="2498"/>
                </a:cubicBezTo>
                <a:cubicBezTo>
                  <a:pt x="3480216" y="4996"/>
                  <a:pt x="2998032" y="776990"/>
                  <a:pt x="2518347" y="1171731"/>
                </a:cubicBezTo>
                <a:cubicBezTo>
                  <a:pt x="2038662" y="1566472"/>
                  <a:pt x="1499016" y="2360951"/>
                  <a:pt x="1079291" y="2370944"/>
                </a:cubicBezTo>
                <a:cubicBezTo>
                  <a:pt x="659567" y="2380937"/>
                  <a:pt x="0" y="1231691"/>
                  <a:pt x="0" y="1231691"/>
                </a:cubicBezTo>
                <a:lnTo>
                  <a:pt x="0" y="1231691"/>
                </a:lnTo>
                <a:lnTo>
                  <a:pt x="0" y="1231691"/>
                </a:lnTo>
              </a:path>
            </a:pathLst>
          </a:cu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285984" y="2643182"/>
            <a:ext cx="176218" cy="18097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928926" y="2643182"/>
            <a:ext cx="176218" cy="18097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714876" y="2643182"/>
            <a:ext cx="176218" cy="18097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214942" y="2643182"/>
            <a:ext cx="176218" cy="18097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928662" y="2643182"/>
            <a:ext cx="176218" cy="18097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7858148" y="14287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14282" y="2143116"/>
            <a:ext cx="8715436" cy="7143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 flipH="1" flipV="1">
            <a:off x="2465373" y="2463793"/>
            <a:ext cx="1071570" cy="158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7" idx="6"/>
          </p:cNvCxnSpPr>
          <p:nvPr/>
        </p:nvCxnSpPr>
        <p:spPr>
          <a:xfrm flipH="1" flipV="1">
            <a:off x="981052" y="2714620"/>
            <a:ext cx="26769" cy="11072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4321967" y="2464587"/>
            <a:ext cx="928694" cy="158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4357686" y="2928934"/>
          <a:ext cx="714375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8" name="Формула" r:id="rId4" imgW="355320" imgH="393480" progId="Equation.3">
                  <p:embed/>
                </p:oleObj>
              </mc:Choice>
              <mc:Fallback>
                <p:oleObj name="Формула" r:id="rId4" imgW="3553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6" y="2928934"/>
                        <a:ext cx="714375" cy="928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2571736" y="3000372"/>
          <a:ext cx="85725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9" name="Формула" r:id="rId6" imgW="406080" imgH="393480" progId="Equation.3">
                  <p:embed/>
                </p:oleObj>
              </mc:Choice>
              <mc:Fallback>
                <p:oleObj name="Формула" r:id="rId6" imgW="4060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36" y="3000372"/>
                        <a:ext cx="857250" cy="928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571472" y="1714488"/>
          <a:ext cx="74930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0" name="Формула" r:id="rId8" imgW="355320" imgH="393480" progId="Equation.3">
                  <p:embed/>
                </p:oleObj>
              </mc:Choice>
              <mc:Fallback>
                <p:oleObj name="Формула" r:id="rId8" imgW="35532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1714488"/>
                        <a:ext cx="749300" cy="928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1785918" y="2184998"/>
          <a:ext cx="857256" cy="502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1" name="Формула" r:id="rId10" imgW="330120" imgH="177480" progId="Equation.3">
                  <p:embed/>
                </p:oleObj>
              </mc:Choice>
              <mc:Fallback>
                <p:oleObj name="Формула" r:id="rId10" imgW="33012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18" y="2184998"/>
                        <a:ext cx="857256" cy="5026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5286380" y="2214554"/>
          <a:ext cx="7143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2" name="Формула" r:id="rId12" imgW="253800" imgH="139680" progId="Equation.3">
                  <p:embed/>
                </p:oleObj>
              </mc:Choice>
              <mc:Fallback>
                <p:oleObj name="Формула" r:id="rId12" imgW="253800" imgH="1396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0" y="2214554"/>
                        <a:ext cx="7143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8215338" y="2714620"/>
          <a:ext cx="414337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3" name="Формула" r:id="rId14" imgW="114120" imgH="177480" progId="Equation.3">
                  <p:embed/>
                </p:oleObj>
              </mc:Choice>
              <mc:Fallback>
                <p:oleObj name="Формула" r:id="rId14" imgW="11412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15338" y="2714620"/>
                        <a:ext cx="414337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8" name="Object 8"/>
          <p:cNvGraphicFramePr>
            <a:graphicFrameLocks noChangeAspect="1"/>
          </p:cNvGraphicFramePr>
          <p:nvPr/>
        </p:nvGraphicFramePr>
        <p:xfrm>
          <a:off x="7786710" y="1643050"/>
          <a:ext cx="500054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4" name="Формула" r:id="rId16" imgW="152280" imgH="393480" progId="Equation.3">
                  <p:embed/>
                </p:oleObj>
              </mc:Choice>
              <mc:Fallback>
                <p:oleObj name="Формула" r:id="rId16" imgW="15228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6710" y="1643050"/>
                        <a:ext cx="500054" cy="928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209176" y="5733256"/>
            <a:ext cx="1219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Ответ: </a:t>
            </a:r>
            <a:endParaRPr lang="ru-RU" sz="2800" dirty="0"/>
          </a:p>
        </p:txBody>
      </p:sp>
      <p:graphicFrame>
        <p:nvGraphicFramePr>
          <p:cNvPr id="3072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633966"/>
              </p:ext>
            </p:extLst>
          </p:nvPr>
        </p:nvGraphicFramePr>
        <p:xfrm>
          <a:off x="1428749" y="5589240"/>
          <a:ext cx="3643312" cy="983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5" name="Формула" r:id="rId18" imgW="1079280" imgH="393480" progId="Equation.3">
                  <p:embed/>
                </p:oleObj>
              </mc:Choice>
              <mc:Fallback>
                <p:oleObj name="Формула" r:id="rId18" imgW="107928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49" y="5589240"/>
                        <a:ext cx="3643312" cy="98302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0" name="Object 10"/>
          <p:cNvGraphicFramePr>
            <a:graphicFrameLocks noChangeAspect="1"/>
          </p:cNvGraphicFramePr>
          <p:nvPr/>
        </p:nvGraphicFramePr>
        <p:xfrm>
          <a:off x="5786446" y="0"/>
          <a:ext cx="2071687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6" name="Формула" r:id="rId20" imgW="723600" imgH="431640" progId="Equation.3">
                  <p:embed/>
                </p:oleObj>
              </mc:Choice>
              <mc:Fallback>
                <p:oleObj name="Формула" r:id="rId20" imgW="723600" imgH="431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46" y="0"/>
                        <a:ext cx="2071687" cy="1214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7786710" y="357187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1979712" cy="439718"/>
          </a:xfrm>
        </p:spPr>
        <p:txBody>
          <a:bodyPr>
            <a:noAutofit/>
          </a:bodyPr>
          <a:lstStyle/>
          <a:p>
            <a:r>
              <a:rPr lang="ru-RU" sz="2800" b="1" u="sng" dirty="0" smtClean="0"/>
              <a:t>3 способ</a:t>
            </a:r>
            <a:endParaRPr lang="ru-RU" sz="2800" b="1" u="sng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357158" y="785794"/>
          <a:ext cx="1785950" cy="5542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0" name="Формула" r:id="rId4" imgW="431640" imgH="139680" progId="Equation.3">
                  <p:embed/>
                </p:oleObj>
              </mc:Choice>
              <mc:Fallback>
                <p:oleObj name="Формула" r:id="rId4" imgW="431640" imgH="139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785794"/>
                        <a:ext cx="1785950" cy="5542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1898734"/>
              </p:ext>
            </p:extLst>
          </p:nvPr>
        </p:nvGraphicFramePr>
        <p:xfrm>
          <a:off x="3500430" y="357166"/>
          <a:ext cx="4752975" cy="1298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1" name="Уравнение" r:id="rId6" imgW="990360" imgH="393480" progId="Equation.3">
                  <p:embed/>
                </p:oleObj>
              </mc:Choice>
              <mc:Fallback>
                <p:oleObj name="Уравнение" r:id="rId6" imgW="99036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357166"/>
                        <a:ext cx="4752975" cy="12985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7876806"/>
              </p:ext>
            </p:extLst>
          </p:nvPr>
        </p:nvGraphicFramePr>
        <p:xfrm>
          <a:off x="4130675" y="1714500"/>
          <a:ext cx="3778250" cy="129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2" name="Уравнение" r:id="rId8" imgW="787320" imgH="393480" progId="Equation.3">
                  <p:embed/>
                </p:oleObj>
              </mc:Choice>
              <mc:Fallback>
                <p:oleObj name="Уравнение" r:id="rId8" imgW="78732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0675" y="1714500"/>
                        <a:ext cx="3778250" cy="1298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8494404"/>
              </p:ext>
            </p:extLst>
          </p:nvPr>
        </p:nvGraphicFramePr>
        <p:xfrm>
          <a:off x="2771800" y="3247155"/>
          <a:ext cx="225583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3" name="Уравнение" r:id="rId10" imgW="469800" imgH="203040" progId="Equation.3">
                  <p:embed/>
                </p:oleObj>
              </mc:Choice>
              <mc:Fallback>
                <p:oleObj name="Уравнение" r:id="rId10" imgW="46980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247155"/>
                        <a:ext cx="2255838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048418"/>
              </p:ext>
            </p:extLst>
          </p:nvPr>
        </p:nvGraphicFramePr>
        <p:xfrm>
          <a:off x="5220072" y="3119195"/>
          <a:ext cx="2273318" cy="7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4" name="Формула" r:id="rId12" imgW="545760" imgH="177480" progId="Equation.3">
                  <p:embed/>
                </p:oleObj>
              </mc:Choice>
              <mc:Fallback>
                <p:oleObj name="Формула" r:id="rId12" imgW="54576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3119195"/>
                        <a:ext cx="2273318" cy="7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804797"/>
              </p:ext>
            </p:extLst>
          </p:nvPr>
        </p:nvGraphicFramePr>
        <p:xfrm>
          <a:off x="165100" y="-7298"/>
          <a:ext cx="2352675" cy="169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2" name="Уравнение" r:id="rId4" imgW="723600" imgH="583920" progId="Equation.3">
                  <p:embed/>
                </p:oleObj>
              </mc:Choice>
              <mc:Fallback>
                <p:oleObj name="Уравнение" r:id="rId4" imgW="723600" imgH="5839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00" y="-7298"/>
                        <a:ext cx="2352675" cy="16938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7194551"/>
              </p:ext>
            </p:extLst>
          </p:nvPr>
        </p:nvGraphicFramePr>
        <p:xfrm>
          <a:off x="-38100" y="2773363"/>
          <a:ext cx="2670175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3" name="Уравнение" r:id="rId6" imgW="876240" imgH="583920" progId="Equation.3">
                  <p:embed/>
                </p:oleObj>
              </mc:Choice>
              <mc:Fallback>
                <p:oleObj name="Уравнение" r:id="rId6" imgW="876240" imgH="5839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8100" y="2773363"/>
                        <a:ext cx="2670175" cy="1663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061787"/>
              </p:ext>
            </p:extLst>
          </p:nvPr>
        </p:nvGraphicFramePr>
        <p:xfrm>
          <a:off x="2927350" y="857251"/>
          <a:ext cx="6034088" cy="1157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4" name="Уравнение" r:id="rId8" imgW="1257120" imgH="393480" progId="Equation.3">
                  <p:embed/>
                </p:oleObj>
              </mc:Choice>
              <mc:Fallback>
                <p:oleObj name="Уравнение" r:id="rId8" imgW="125712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350" y="857251"/>
                        <a:ext cx="6034088" cy="115704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2171057"/>
              </p:ext>
            </p:extLst>
          </p:nvPr>
        </p:nvGraphicFramePr>
        <p:xfrm>
          <a:off x="3267075" y="2288692"/>
          <a:ext cx="2254250" cy="6362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5" name="Уравнение" r:id="rId10" imgW="469800" imgH="203040" progId="Equation.3">
                  <p:embed/>
                </p:oleObj>
              </mc:Choice>
              <mc:Fallback>
                <p:oleObj name="Уравнение" r:id="rId10" imgW="46980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075" y="2288692"/>
                        <a:ext cx="2254250" cy="63625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4957808"/>
              </p:ext>
            </p:extLst>
          </p:nvPr>
        </p:nvGraphicFramePr>
        <p:xfrm>
          <a:off x="6012160" y="1988841"/>
          <a:ext cx="1982911" cy="1238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6" name="Формула" r:id="rId12" imgW="647640" imgH="393480" progId="Equation.3">
                  <p:embed/>
                </p:oleObj>
              </mc:Choice>
              <mc:Fallback>
                <p:oleObj name="Формула" r:id="rId12" imgW="64764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1988841"/>
                        <a:ext cx="1982911" cy="12385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8081026"/>
              </p:ext>
            </p:extLst>
          </p:nvPr>
        </p:nvGraphicFramePr>
        <p:xfrm>
          <a:off x="2683669" y="3501784"/>
          <a:ext cx="6521450" cy="11968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7" name="Уравнение" r:id="rId14" imgW="1358640" imgH="393480" progId="Equation.3">
                  <p:embed/>
                </p:oleObj>
              </mc:Choice>
              <mc:Fallback>
                <p:oleObj name="Уравнение" r:id="rId14" imgW="135864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3669" y="3501784"/>
                        <a:ext cx="6521450" cy="119680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0405125"/>
              </p:ext>
            </p:extLst>
          </p:nvPr>
        </p:nvGraphicFramePr>
        <p:xfrm>
          <a:off x="3249844" y="4940468"/>
          <a:ext cx="219392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8" name="Уравнение" r:id="rId16" imgW="457200" imgH="203040" progId="Equation.3">
                  <p:embed/>
                </p:oleObj>
              </mc:Choice>
              <mc:Fallback>
                <p:oleObj name="Уравнение" r:id="rId16" imgW="45720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9844" y="4940468"/>
                        <a:ext cx="2193925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3325963"/>
              </p:ext>
            </p:extLst>
          </p:nvPr>
        </p:nvGraphicFramePr>
        <p:xfrm>
          <a:off x="6009944" y="4653125"/>
          <a:ext cx="1800200" cy="1244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9" name="Формула" r:id="rId18" imgW="596880" imgH="393480" progId="Equation.3">
                  <p:embed/>
                </p:oleObj>
              </mc:Choice>
              <mc:Fallback>
                <p:oleObj name="Формула" r:id="rId18" imgW="59688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9944" y="4653125"/>
                        <a:ext cx="1800200" cy="12446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09176" y="5819142"/>
            <a:ext cx="1219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Ответ: </a:t>
            </a:r>
            <a:endParaRPr lang="ru-RU" sz="2800" dirty="0"/>
          </a:p>
        </p:txBody>
      </p:sp>
      <p:graphicFrame>
        <p:nvGraphicFramePr>
          <p:cNvPr id="1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8475432"/>
              </p:ext>
            </p:extLst>
          </p:nvPr>
        </p:nvGraphicFramePr>
        <p:xfrm>
          <a:off x="1428749" y="5589240"/>
          <a:ext cx="3643312" cy="983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10" name="Формула" r:id="rId20" imgW="1079280" imgH="393480" progId="Equation.3">
                  <p:embed/>
                </p:oleObj>
              </mc:Choice>
              <mc:Fallback>
                <p:oleObj name="Формула" r:id="rId20" imgW="1079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49" y="5589240"/>
                        <a:ext cx="3643312" cy="98302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14602" cy="1143000"/>
          </a:xfrm>
        </p:spPr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301698"/>
              </p:ext>
            </p:extLst>
          </p:nvPr>
        </p:nvGraphicFramePr>
        <p:xfrm>
          <a:off x="1122363" y="1493838"/>
          <a:ext cx="3278187" cy="203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03" name="Уравнение" r:id="rId4" imgW="825480" imgH="583920" progId="Equation.3">
                  <p:embed/>
                </p:oleObj>
              </mc:Choice>
              <mc:Fallback>
                <p:oleObj name="Уравнение" r:id="rId4" imgW="825480" imgH="5839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363" y="1493838"/>
                        <a:ext cx="3278187" cy="2030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2267" y="1409412"/>
            <a:ext cx="506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а)</a:t>
            </a:r>
            <a:endParaRPr lang="ru-RU" sz="3200" dirty="0"/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5163970"/>
              </p:ext>
            </p:extLst>
          </p:nvPr>
        </p:nvGraphicFramePr>
        <p:xfrm>
          <a:off x="2298696" y="1417638"/>
          <a:ext cx="121443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04" name="Уравнение" r:id="rId6" imgW="368280" imgH="164880" progId="Equation.3">
                  <p:embed/>
                </p:oleObj>
              </mc:Choice>
              <mc:Fallback>
                <p:oleObj name="Уравнение" r:id="rId6" imgW="36828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8696" y="1417638"/>
                        <a:ext cx="1214438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6353798"/>
              </p:ext>
            </p:extLst>
          </p:nvPr>
        </p:nvGraphicFramePr>
        <p:xfrm>
          <a:off x="809137" y="3590141"/>
          <a:ext cx="1489559" cy="738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05" name="Формула" r:id="rId8" imgW="368280" imgH="190440" progId="Equation.3">
                  <p:embed/>
                </p:oleObj>
              </mc:Choice>
              <mc:Fallback>
                <p:oleObj name="Формула" r:id="rId8" imgW="368280" imgH="1904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137" y="3590141"/>
                        <a:ext cx="1489559" cy="7381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1428" y="3596373"/>
            <a:ext cx="527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б)</a:t>
            </a:r>
            <a:endParaRPr lang="ru-RU" sz="3200" dirty="0"/>
          </a:p>
        </p:txBody>
      </p:sp>
      <p:graphicFrame>
        <p:nvGraphicFramePr>
          <p:cNvPr id="399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9837855"/>
              </p:ext>
            </p:extLst>
          </p:nvPr>
        </p:nvGraphicFramePr>
        <p:xfrm>
          <a:off x="2608884" y="3459148"/>
          <a:ext cx="1497340" cy="1285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06" name="Формула" r:id="rId10" imgW="457200" imgH="393480" progId="Equation.3">
                  <p:embed/>
                </p:oleObj>
              </mc:Choice>
              <mc:Fallback>
                <p:oleObj name="Формула" r:id="rId10" imgW="45720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8884" y="3459148"/>
                        <a:ext cx="1497340" cy="12858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19818"/>
              </p:ext>
            </p:extLst>
          </p:nvPr>
        </p:nvGraphicFramePr>
        <p:xfrm>
          <a:off x="4530725" y="3459163"/>
          <a:ext cx="1289050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07" name="Уравнение" r:id="rId12" imgW="393480" imgH="393480" progId="Equation.3">
                  <p:embed/>
                </p:oleObj>
              </mc:Choice>
              <mc:Fallback>
                <p:oleObj name="Уравнение" r:id="rId12" imgW="39348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0725" y="3459163"/>
                        <a:ext cx="1289050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416115"/>
              </p:ext>
            </p:extLst>
          </p:nvPr>
        </p:nvGraphicFramePr>
        <p:xfrm>
          <a:off x="4625455" y="2509598"/>
          <a:ext cx="1214438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08" name="Уравнение" r:id="rId14" imgW="368280" imgH="177480" progId="Equation.3">
                  <p:embed/>
                </p:oleObj>
              </mc:Choice>
              <mc:Fallback>
                <p:oleObj name="Уравнение" r:id="rId14" imgW="3682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5455" y="2509598"/>
                        <a:ext cx="1214438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</TotalTime>
  <Words>177</Words>
  <Application>Microsoft Office PowerPoint</Application>
  <PresentationFormat>Экран (4:3)</PresentationFormat>
  <Paragraphs>70</Paragraphs>
  <Slides>8</Slides>
  <Notes>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Формула</vt:lpstr>
      <vt:lpstr>Уравнение</vt:lpstr>
      <vt:lpstr> Задание № 13</vt:lpstr>
      <vt:lpstr>Презентация PowerPoint</vt:lpstr>
      <vt:lpstr>а) Решите уравнение   б) Найдите все корни, принадлеж-е промежутку</vt:lpstr>
      <vt:lpstr>б)   1 способ:</vt:lpstr>
      <vt:lpstr>2 способ</vt:lpstr>
      <vt:lpstr>3 способ</vt:lpstr>
      <vt:lpstr>Презентация PowerPoint</vt:lpstr>
      <vt:lpstr>ОТВЕТ: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заданий С₁</dc:title>
  <dc:creator>математика</dc:creator>
  <cp:lastModifiedBy>Пользователь Windows</cp:lastModifiedBy>
  <cp:revision>38</cp:revision>
  <dcterms:created xsi:type="dcterms:W3CDTF">2012-02-09T04:54:33Z</dcterms:created>
  <dcterms:modified xsi:type="dcterms:W3CDTF">2017-11-29T11:45:07Z</dcterms:modified>
</cp:coreProperties>
</file>