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ce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Georgia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CD4B649B-05D9-406D-9DE7-DD26F4739414}" type="datetime">
              <a:rPr b="0" lang="ru-RU" sz="1200" spc="-1" strike="noStrike">
                <a:solidFill>
                  <a:srgbClr val="8b8b8b"/>
                </a:solidFill>
                <a:latin typeface="Georgia"/>
              </a:rPr>
              <a:t>22.11.21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32172977-E5E0-41BD-A03A-43FA609894EE}" type="slidenum">
              <a:rPr b="0" lang="ru-RU" sz="1200" spc="-1" strike="noStrike">
                <a:solidFill>
                  <a:srgbClr val="8b8b8b"/>
                </a:solidFill>
                <a:latin typeface="Georgi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Georgia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Georgia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Georgia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Georgia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Georgia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Georgia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Georgia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Georgia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Georgia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Georgia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Georgia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Georgia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Georgia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ce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Georgia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Georgia"/>
              </a:rPr>
              <a:t>Образец текста</a:t>
            </a:r>
            <a:endParaRPr b="0" lang="ru-RU" sz="3200" spc="-1" strike="noStrike">
              <a:solidFill>
                <a:srgbClr val="000000"/>
              </a:solidFill>
              <a:latin typeface="Georgia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800" spc="-1" strike="noStrike">
                <a:solidFill>
                  <a:srgbClr val="000000"/>
                </a:solidFill>
                <a:latin typeface="Georgia"/>
              </a:rPr>
              <a:t>Второй уровень</a:t>
            </a:r>
            <a:endParaRPr b="0" lang="ru-RU" sz="2800" spc="-1" strike="noStrike">
              <a:solidFill>
                <a:srgbClr val="000000"/>
              </a:solidFill>
              <a:latin typeface="Georgia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Georgia"/>
              </a:rPr>
              <a:t>Третий уровень</a:t>
            </a:r>
            <a:endParaRPr b="0" lang="ru-RU" sz="2400" spc="-1" strike="noStrike">
              <a:solidFill>
                <a:srgbClr val="000000"/>
              </a:solidFill>
              <a:latin typeface="Georgia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pc="-1" strike="noStrike">
                <a:solidFill>
                  <a:srgbClr val="000000"/>
                </a:solidFill>
                <a:latin typeface="Georgia"/>
              </a:rPr>
              <a:t>Четвертый уровень</a:t>
            </a:r>
            <a:endParaRPr b="0" lang="ru-RU" sz="2000" spc="-1" strike="noStrike">
              <a:solidFill>
                <a:srgbClr val="000000"/>
              </a:solidFill>
              <a:latin typeface="Georgia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latin typeface="Georgia"/>
              </a:rPr>
              <a:t>Пятый уровень</a:t>
            </a:r>
            <a:endParaRPr b="0" lang="ru-RU" sz="20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74E4BF2F-8B6F-463A-9404-34272BF427A0}" type="datetime">
              <a:rPr b="0" lang="ru-RU" sz="1200" spc="-1" strike="noStrike">
                <a:solidFill>
                  <a:srgbClr val="8b8b8b"/>
                </a:solidFill>
                <a:latin typeface="Georgia"/>
              </a:rPr>
              <a:t>22.11.21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2A0627EA-A155-4748-B2A7-B40E652C4A89}" type="slidenum">
              <a:rPr b="0" lang="ru-RU" sz="1200" spc="-1" strike="noStrike">
                <a:solidFill>
                  <a:srgbClr val="8b8b8b"/>
                </a:solidFill>
                <a:latin typeface="Georgi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683640" y="2493000"/>
            <a:ext cx="8229240" cy="18284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26000"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Georgia"/>
              </a:rPr>
              <a:t>Формирование счётных операций у детей дошкольного возраста с задержкой психического развития</a:t>
            </a:r>
            <a:br/>
            <a:r>
              <a:rPr b="0" lang="ru-RU" sz="2200" spc="-1" strike="noStrike">
                <a:solidFill>
                  <a:srgbClr val="000000"/>
                </a:solidFill>
                <a:latin typeface="Georgia"/>
              </a:rPr>
              <a:t>Консультация для педагогов.</a:t>
            </a:r>
            <a:br/>
            <a:r>
              <a:rPr b="0" lang="ru-RU" sz="2200" spc="-1" strike="noStrike">
                <a:solidFill>
                  <a:srgbClr val="000000"/>
                </a:solidFill>
                <a:latin typeface="Georgia"/>
              </a:rPr>
              <a:t>Учитель-дефектолог Кагирова Н. Р. </a:t>
            </a:r>
            <a:r>
              <a:rPr b="0" lang="ru-RU" sz="4400" spc="-1" strike="noStrike">
                <a:solidFill>
                  <a:srgbClr val="000000"/>
                </a:solidFill>
                <a:latin typeface="Georgia"/>
              </a:rPr>
              <a:t> </a:t>
            </a:r>
            <a:endParaRPr b="0" lang="ru-RU" sz="44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" descr=""/>
          <p:cNvPicPr/>
          <p:nvPr/>
        </p:nvPicPr>
        <p:blipFill>
          <a:blip r:embed="rId1"/>
          <a:stretch/>
        </p:blipFill>
        <p:spPr>
          <a:xfrm>
            <a:off x="1440000" y="2160000"/>
            <a:ext cx="6464880" cy="2502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395640" y="33264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Georgia"/>
              </a:rPr>
              <a:t>4. Ребёнок пересчитывает предметы первого слагаемого, в тот момент, когда осталось досчитать последний предмет  счета, педагог закрывает его листком бумаги и побуждает к продолжению счета. Таким образом ребёнок начинает пересчитывать всю группу первого слагаемого при скрытых её элементах. </a:t>
            </a:r>
            <a:endParaRPr b="0" lang="ru-RU" sz="2400" spc="-1" strike="noStrike">
              <a:solidFill>
                <a:srgbClr val="000000"/>
              </a:solidFill>
              <a:latin typeface="Georgia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endParaRPr b="0" lang="ru-RU" sz="2400" spc="-1" strike="noStrike">
              <a:solidFill>
                <a:srgbClr val="000000"/>
              </a:solidFill>
              <a:latin typeface="Georgia"/>
            </a:endParaRPr>
          </a:p>
        </p:txBody>
      </p:sp>
      <p:pic>
        <p:nvPicPr>
          <p:cNvPr id="105" name="" descr=""/>
          <p:cNvPicPr/>
          <p:nvPr/>
        </p:nvPicPr>
        <p:blipFill>
          <a:blip r:embed="rId1"/>
          <a:stretch/>
        </p:blipFill>
        <p:spPr>
          <a:xfrm>
            <a:off x="883440" y="3249720"/>
            <a:ext cx="7741440" cy="2330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" descr=""/>
          <p:cNvPicPr/>
          <p:nvPr/>
        </p:nvPicPr>
        <p:blipFill>
          <a:blip r:embed="rId1"/>
          <a:stretch/>
        </p:blipFill>
        <p:spPr>
          <a:xfrm>
            <a:off x="756360" y="481680"/>
            <a:ext cx="7523640" cy="2578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" descr=""/>
          <p:cNvPicPr/>
          <p:nvPr/>
        </p:nvPicPr>
        <p:blipFill>
          <a:blip r:embed="rId1"/>
          <a:stretch/>
        </p:blipFill>
        <p:spPr>
          <a:xfrm>
            <a:off x="1260000" y="343080"/>
            <a:ext cx="6660000" cy="3076920"/>
          </a:xfrm>
          <a:prstGeom prst="rect">
            <a:avLst/>
          </a:prstGeom>
          <a:ln w="0">
            <a:noFill/>
          </a:ln>
        </p:spPr>
      </p:pic>
      <p:pic>
        <p:nvPicPr>
          <p:cNvPr id="108" name="" descr=""/>
          <p:cNvPicPr/>
          <p:nvPr/>
        </p:nvPicPr>
        <p:blipFill>
          <a:blip r:embed="rId2"/>
          <a:stretch/>
        </p:blipFill>
        <p:spPr>
          <a:xfrm>
            <a:off x="1080000" y="3643920"/>
            <a:ext cx="6840000" cy="3016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" descr=""/>
          <p:cNvPicPr/>
          <p:nvPr/>
        </p:nvPicPr>
        <p:blipFill>
          <a:blip r:embed="rId1"/>
          <a:stretch/>
        </p:blipFill>
        <p:spPr>
          <a:xfrm>
            <a:off x="720000" y="1367280"/>
            <a:ext cx="7921440" cy="3492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467640" y="33264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marL="343080" indent="-342720" algn="just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Georgia"/>
              </a:rPr>
              <a:t>Таким образом, используя данные способы обучения сложению путём словесного пересчёта первого слагаемого без наглядной опоры, позволяет подготовить ребенка усвоению к более сложного действия сложение без поединичного пересчёта первого слагаемого, т. е. присчитыванию элементов второго слагаемого. </a:t>
            </a:r>
            <a:endParaRPr b="0" lang="ru-RU" sz="28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Georgia"/>
              </a:rPr>
              <a:t>Основные положения:</a:t>
            </a:r>
            <a:endParaRPr b="0" lang="ru-RU" sz="44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8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Georgia"/>
              </a:rPr>
              <a:t>Счёт и счётные операции – один видов интеллектуальной деятельности. </a:t>
            </a:r>
            <a:endParaRPr b="0" lang="ru-RU" sz="3200" spc="-1" strike="noStrike">
              <a:solidFill>
                <a:srgbClr val="000000"/>
              </a:solidFill>
              <a:latin typeface="Georgia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Georgia"/>
              </a:rPr>
              <a:t>Основа формирования  счётных операций наглядно-образное мышление. </a:t>
            </a:r>
            <a:endParaRPr b="0" lang="ru-RU" sz="3200" spc="-1" strike="noStrike">
              <a:solidFill>
                <a:srgbClr val="000000"/>
              </a:solidFill>
              <a:latin typeface="Georgia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Georgia"/>
              </a:rPr>
              <a:t>Опора на активную мыслительную деятельность.</a:t>
            </a:r>
            <a:endParaRPr b="0" lang="ru-RU" sz="3200" spc="-1" strike="noStrike">
              <a:solidFill>
                <a:srgbClr val="000000"/>
              </a:solidFill>
              <a:latin typeface="Georgia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Georgia"/>
              </a:rPr>
              <a:t>Мышление развивается не в результате заучивания, а в результате понимания. </a:t>
            </a:r>
            <a:endParaRPr b="0" lang="ru-RU" sz="3200" spc="-1" strike="noStrike">
              <a:solidFill>
                <a:srgbClr val="000000"/>
              </a:solidFill>
              <a:latin typeface="Georgia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ru-RU" sz="32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35000"/>
          </a:bodyPr>
          <a:p>
            <a:pPr algn="ctr">
              <a:lnSpc>
                <a:spcPct val="100000"/>
              </a:lnSpc>
            </a:pPr>
            <a:br/>
            <a:br/>
            <a:br/>
            <a:endParaRPr b="0" lang="ru-RU" sz="1800" spc="-1" strike="noStrike">
              <a:solidFill>
                <a:srgbClr val="000000"/>
              </a:solidFill>
              <a:latin typeface="Georgia"/>
            </a:endParaRPr>
          </a:p>
        </p:txBody>
      </p:sp>
      <p:graphicFrame>
        <p:nvGraphicFramePr>
          <p:cNvPr id="86" name="Table 2"/>
          <p:cNvGraphicFramePr/>
          <p:nvPr/>
        </p:nvGraphicFramePr>
        <p:xfrm>
          <a:off x="467640" y="1556640"/>
          <a:ext cx="8229240" cy="370440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37080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Georgia"/>
                        </a:rPr>
                        <a:t>Использование моделей, символов, заместителей для обозначения множества предметов. 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Georgia"/>
                        </a:rPr>
                        <a:t>Использование специальных средств и приёмов подводящих ребёнка к постепенному преобразованию внешних предметов в образы во внутреннем плане. 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Georgia"/>
                        </a:rPr>
                        <a:t>Использование специальных средств и приёмов формирующие обобщённое представление о предметных множествах в образном (внутреннем плане). 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7" name="Table 3"/>
          <p:cNvGraphicFramePr/>
          <p:nvPr/>
        </p:nvGraphicFramePr>
        <p:xfrm>
          <a:off x="611640" y="4725000"/>
          <a:ext cx="8064360" cy="2132640"/>
        </p:xfrm>
        <a:graphic>
          <a:graphicData uri="http://schemas.openxmlformats.org/drawingml/2006/table">
            <a:tbl>
              <a:tblPr/>
              <a:tblGrid>
                <a:gridCol w="2688120"/>
                <a:gridCol w="2688120"/>
                <a:gridCol w="2688120"/>
              </a:tblGrid>
              <a:tr h="213264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Georgia"/>
                        </a:rPr>
                        <a:t>Становится возможным появление образов во внутреннем плане и формирование моделей или плана действий с ними. 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Georgia"/>
                        </a:rPr>
                        <a:t>Формируется произвольность в управлении своими представлениями в соответствии с инструкцией. 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Georgia"/>
                        </a:rPr>
                        <a:t>Достигается определённый уровень владения формируемого умения. 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8" name="CustomShape 4"/>
          <p:cNvSpPr/>
          <p:nvPr/>
        </p:nvSpPr>
        <p:spPr>
          <a:xfrm>
            <a:off x="4500000" y="4437000"/>
            <a:ext cx="484200" cy="215640"/>
          </a:xfrm>
          <a:prstGeom prst="down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9" name="CustomShape 5"/>
          <p:cNvSpPr/>
          <p:nvPr/>
        </p:nvSpPr>
        <p:spPr>
          <a:xfrm>
            <a:off x="539640" y="332640"/>
            <a:ext cx="8064360" cy="118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Georgia"/>
              </a:rPr>
              <a:t>Модель развития наглядно-образного мышления посредством формирования счётных операций. 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Georgia"/>
              </a:rPr>
              <a:t>Способы выполнению сложения путём поединичного пересчёта первого слагаемого без опоры на конкретный материал. </a:t>
            </a:r>
            <a:endParaRPr b="0" lang="ru-RU" sz="24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91" name="TextShape 2"/>
          <p:cNvSpPr txBox="1"/>
          <p:nvPr/>
        </p:nvSpPr>
        <p:spPr>
          <a:xfrm>
            <a:off x="683640" y="1600200"/>
            <a:ext cx="8002800" cy="204444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marL="457200" indent="-4568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AutoNum type="arabicPeriod"/>
            </a:pPr>
            <a:r>
              <a:rPr b="0" lang="ru-RU" sz="1600" spc="-1" strike="noStrike">
                <a:solidFill>
                  <a:srgbClr val="000000"/>
                </a:solidFill>
                <a:latin typeface="Georgia"/>
              </a:rPr>
              <a:t>Ребёнку предлагается выполнять сложение, когда первое слагаемое представлено группой предметов. Затем на глазах ребёнка предметы первого слагаемого закрываются коробочкой и предлагается пересчитать скрытые предметы. </a:t>
            </a:r>
            <a:endParaRPr b="0" lang="ru-RU" sz="1600" spc="-1" strike="noStrike">
              <a:solidFill>
                <a:srgbClr val="000000"/>
              </a:solidFill>
              <a:latin typeface="Georgia"/>
            </a:endParaRPr>
          </a:p>
          <a:p>
            <a:pPr marL="457200" indent="-45684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ru-RU" sz="1600" spc="-1" strike="noStrike">
              <a:solidFill>
                <a:srgbClr val="000000"/>
              </a:solidFill>
              <a:latin typeface="Georgia"/>
            </a:endParaRPr>
          </a:p>
        </p:txBody>
      </p:sp>
      <p:pic>
        <p:nvPicPr>
          <p:cNvPr id="92" name="" descr=""/>
          <p:cNvPicPr/>
          <p:nvPr/>
        </p:nvPicPr>
        <p:blipFill>
          <a:blip r:embed="rId1"/>
          <a:stretch/>
        </p:blipFill>
        <p:spPr>
          <a:xfrm>
            <a:off x="720000" y="3060000"/>
            <a:ext cx="7381440" cy="2773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" descr=""/>
          <p:cNvPicPr/>
          <p:nvPr/>
        </p:nvPicPr>
        <p:blipFill>
          <a:blip r:embed="rId1"/>
          <a:stretch/>
        </p:blipFill>
        <p:spPr>
          <a:xfrm>
            <a:off x="518760" y="189000"/>
            <a:ext cx="7941240" cy="3051000"/>
          </a:xfrm>
          <a:prstGeom prst="rect">
            <a:avLst/>
          </a:prstGeom>
          <a:ln w="0">
            <a:noFill/>
          </a:ln>
        </p:spPr>
      </p:pic>
      <p:pic>
        <p:nvPicPr>
          <p:cNvPr id="94" name="" descr=""/>
          <p:cNvPicPr/>
          <p:nvPr/>
        </p:nvPicPr>
        <p:blipFill>
          <a:blip r:embed="rId2"/>
          <a:stretch/>
        </p:blipFill>
        <p:spPr>
          <a:xfrm>
            <a:off x="538560" y="3431880"/>
            <a:ext cx="7921440" cy="2934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467640" y="26064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343080" indent="-342720" algn="just"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Georgia"/>
              </a:rPr>
              <a:t>      </a:t>
            </a:r>
            <a:r>
              <a:rPr b="0" lang="ru-RU" sz="1800" spc="-1" strike="noStrike">
                <a:solidFill>
                  <a:srgbClr val="000000"/>
                </a:solidFill>
                <a:latin typeface="Georgia"/>
              </a:rPr>
              <a:t>2. Предметы первого слагаемого закрываются сначала прозрачной пластинкой, затем пластинка заменяется непрозрачной бумагой или коробочкой, которой на глазах ребенка прикрывается предметная группа первого слагаемого. Здесь ребенок может перейти к самостоятельному выполнению сложения, когда первое слагаемое представлено отвлечённым материалом. </a:t>
            </a:r>
            <a:endParaRPr b="0" lang="ru-RU" sz="1800" spc="-1" strike="noStrike">
              <a:solidFill>
                <a:srgbClr val="000000"/>
              </a:solidFill>
              <a:latin typeface="Georgia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Georgia"/>
            </a:endParaRPr>
          </a:p>
        </p:txBody>
      </p:sp>
      <p:pic>
        <p:nvPicPr>
          <p:cNvPr id="96" name="" descr=""/>
          <p:cNvPicPr/>
          <p:nvPr/>
        </p:nvPicPr>
        <p:blipFill>
          <a:blip r:embed="rId1"/>
          <a:stretch/>
        </p:blipFill>
        <p:spPr>
          <a:xfrm>
            <a:off x="718560" y="3060000"/>
            <a:ext cx="7741440" cy="270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" descr=""/>
          <p:cNvPicPr/>
          <p:nvPr/>
        </p:nvPicPr>
        <p:blipFill>
          <a:blip r:embed="rId1"/>
          <a:stretch/>
        </p:blipFill>
        <p:spPr>
          <a:xfrm>
            <a:off x="540000" y="540000"/>
            <a:ext cx="7920000" cy="2534040"/>
          </a:xfrm>
          <a:prstGeom prst="rect">
            <a:avLst/>
          </a:prstGeom>
          <a:ln w="0">
            <a:noFill/>
          </a:ln>
        </p:spPr>
      </p:pic>
      <p:pic>
        <p:nvPicPr>
          <p:cNvPr id="98" name="" descr=""/>
          <p:cNvPicPr/>
          <p:nvPr/>
        </p:nvPicPr>
        <p:blipFill>
          <a:blip r:embed="rId2"/>
          <a:stretch/>
        </p:blipFill>
        <p:spPr>
          <a:xfrm>
            <a:off x="538560" y="3431880"/>
            <a:ext cx="7921440" cy="2934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323640" y="33264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Georgia"/>
              </a:rPr>
              <a:t>3. Группа предметов постепенно, от задания к заданию, на глазах </a:t>
            </a:r>
            <a:r>
              <a:rPr b="0" lang="ru-RU" sz="1800" spc="-1" strike="noStrike">
                <a:solidFill>
                  <a:srgbClr val="000000"/>
                </a:solidFill>
                <a:latin typeface="Georgia"/>
              </a:rPr>
              <a:t>ребёнка</a:t>
            </a:r>
            <a:r>
              <a:rPr b="0" lang="ru-RU" sz="2000" spc="-1" strike="noStrike">
                <a:solidFill>
                  <a:srgbClr val="000000"/>
                </a:solidFill>
                <a:latin typeface="Georgia"/>
              </a:rPr>
              <a:t> закрывается непрозрачной пластинкой. </a:t>
            </a:r>
            <a:endParaRPr b="0" lang="ru-RU" sz="2000" spc="-1" strike="noStrike">
              <a:solidFill>
                <a:srgbClr val="000000"/>
              </a:solidFill>
              <a:latin typeface="Georgia"/>
            </a:endParaRPr>
          </a:p>
        </p:txBody>
      </p:sp>
      <p:pic>
        <p:nvPicPr>
          <p:cNvPr id="100" name="" descr=""/>
          <p:cNvPicPr/>
          <p:nvPr/>
        </p:nvPicPr>
        <p:blipFill>
          <a:blip r:embed="rId1"/>
          <a:stretch/>
        </p:blipFill>
        <p:spPr>
          <a:xfrm>
            <a:off x="509040" y="1440000"/>
            <a:ext cx="7770960" cy="3057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" descr=""/>
          <p:cNvPicPr/>
          <p:nvPr/>
        </p:nvPicPr>
        <p:blipFill>
          <a:blip r:embed="rId1"/>
          <a:stretch/>
        </p:blipFill>
        <p:spPr>
          <a:xfrm>
            <a:off x="1080000" y="540000"/>
            <a:ext cx="6300000" cy="2793240"/>
          </a:xfrm>
          <a:prstGeom prst="rect">
            <a:avLst/>
          </a:prstGeom>
          <a:ln w="0">
            <a:noFill/>
          </a:ln>
        </p:spPr>
      </p:pic>
      <p:pic>
        <p:nvPicPr>
          <p:cNvPr id="102" name="" descr=""/>
          <p:cNvPicPr/>
          <p:nvPr/>
        </p:nvPicPr>
        <p:blipFill>
          <a:blip r:embed="rId2"/>
          <a:stretch/>
        </p:blipFill>
        <p:spPr>
          <a:xfrm>
            <a:off x="1258560" y="3780000"/>
            <a:ext cx="6481440" cy="2847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507</TotalTime>
  <Application>LibreOffice/7.0.0.3$Windows_x86 LibreOffice_project/8061b3e9204bef6b321a21033174034a5e2ea88e</Application>
  <Words>339</Words>
  <Paragraphs>20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ru-RU</dc:language>
  <cp:lastModifiedBy/>
  <dcterms:modified xsi:type="dcterms:W3CDTF">2021-11-22T17:58:16Z</dcterms:modified>
  <cp:revision>51</cp:revision>
  <dc:subject/>
  <dc:title>Формирование счётных операций как одно из основопалагающих факторов развития и социальной адаптации детей с особенностями в развитии в условиях дошкольного образовательного учреждения. 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20</vt:i4>
  </property>
</Properties>
</file>