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57" r:id="rId4"/>
    <p:sldId id="261" r:id="rId5"/>
    <p:sldId id="263" r:id="rId6"/>
    <p:sldId id="268" r:id="rId7"/>
    <p:sldId id="269" r:id="rId8"/>
    <p:sldId id="265" r:id="rId9"/>
    <p:sldId id="271" r:id="rId10"/>
    <p:sldId id="272" r:id="rId11"/>
    <p:sldId id="273" r:id="rId12"/>
    <p:sldId id="267" r:id="rId13"/>
    <p:sldId id="275" r:id="rId14"/>
    <p:sldId id="274" r:id="rId15"/>
    <p:sldId id="276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B7471-33B1-446E-9A9D-5A1479A107E1}" type="datetimeFigureOut">
              <a:rPr lang="ru-RU"/>
              <a:pPr>
                <a:defRPr/>
              </a:pPr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34112-AAD3-48BE-8576-075453EA4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993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95669-29D3-47C3-9E34-1D6886AA13CD}" type="datetimeFigureOut">
              <a:rPr lang="ru-RU"/>
              <a:pPr>
                <a:defRPr/>
              </a:pPr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437EF-436D-4A79-96FD-963588FC3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439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B5069-D645-4B52-A12C-F1FE80816F70}" type="datetimeFigureOut">
              <a:rPr lang="ru-RU"/>
              <a:pPr>
                <a:defRPr/>
              </a:pPr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0D6A2-1F66-4FBB-8D35-09E8AC53BD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65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F1AF1-8020-44DD-9690-3292AC074ABA}" type="datetimeFigureOut">
              <a:rPr lang="ru-RU"/>
              <a:pPr>
                <a:defRPr/>
              </a:pPr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D71A3-45F1-4A9A-8D22-B842AFB71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641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5554F-BB2A-4216-805B-29E16A783E42}" type="datetimeFigureOut">
              <a:rPr lang="ru-RU"/>
              <a:pPr>
                <a:defRPr/>
              </a:pPr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C677E-365E-4A60-A8B4-9FD77E7225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45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92401-B4EA-45A6-8C7B-4DC864852C50}" type="datetimeFigureOut">
              <a:rPr lang="ru-RU"/>
              <a:pPr>
                <a:defRPr/>
              </a:pPr>
              <a:t>26.09.2021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9DD1C-9CE6-430E-8BE1-7A44B886B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9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08A01-22DA-498E-93A2-4295460FCFE8}" type="datetimeFigureOut">
              <a:rPr lang="ru-RU"/>
              <a:pPr>
                <a:defRPr/>
              </a:pPr>
              <a:t>26.09.2021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37C46-EDF0-46E7-8306-49E9FFC63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278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51397-8330-4761-ABB5-7E9DEE850C64}" type="datetimeFigureOut">
              <a:rPr lang="ru-RU"/>
              <a:pPr>
                <a:defRPr/>
              </a:pPr>
              <a:t>26.09.2021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919F1-F906-4CE6-9E28-D7FF3E226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05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34E4C-6E50-4C97-BC06-17C87A87D9D8}" type="datetimeFigureOut">
              <a:rPr lang="ru-RU"/>
              <a:pPr>
                <a:defRPr/>
              </a:pPr>
              <a:t>26.09.2021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EAB47-C25D-4BF9-A12D-22A11EDD5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49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6032B-E570-4CFD-9791-564FED5DF2E8}" type="datetimeFigureOut">
              <a:rPr lang="ru-RU"/>
              <a:pPr>
                <a:defRPr/>
              </a:pPr>
              <a:t>26.09.2021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85F0-82A6-4B2E-8177-146F06888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2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DE37F-95CA-44DD-B85F-5876CA6C9043}" type="datetimeFigureOut">
              <a:rPr lang="ru-RU"/>
              <a:pPr>
                <a:defRPr/>
              </a:pPr>
              <a:t>26.09.2021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931D4-7C8E-469F-9311-834BDD2CB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49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4A0A18-1754-44D6-B14D-DC1F7B44DBF6}" type="datetimeFigureOut">
              <a:rPr lang="ru-RU"/>
              <a:pPr>
                <a:defRPr/>
              </a:pPr>
              <a:t>26.09.2021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8055F7-023B-4D64-B4EB-71A5AFCA5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.1september.ru/articles/515476/" TargetMode="External"/><Relationship Id="rId2" Type="http://schemas.openxmlformats.org/officeDocument/2006/relationships/hyperlink" Target="http://festival.1september.ru/articles/567862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openclass.ru/node/107137" TargetMode="External"/><Relationship Id="rId4" Type="http://schemas.openxmlformats.org/officeDocument/2006/relationships/hyperlink" Target="http://www.poskart.ru/drug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J023289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7357"/>
            <a:ext cx="2736850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617921"/>
            <a:ext cx="53335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0" lang="ru-RU" sz="2400" b="1" i="0" u="none" strike="noStrike" kern="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Segoe Script" panose="020B0504020000000003" pitchFamily="34" charset="0"/>
              </a:rPr>
              <a:t>Слова чудесные эти</a:t>
            </a:r>
            <a:br>
              <a:rPr kumimoji="0" lang="ru-RU" sz="2400" b="1" i="0" u="none" strike="noStrike" kern="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Segoe Script" panose="020B0504020000000003" pitchFamily="34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Segoe Script" panose="020B0504020000000003" pitchFamily="34" charset="0"/>
              </a:rPr>
              <a:t>Услышать каждый очень рад;</a:t>
            </a:r>
            <a:br>
              <a:rPr kumimoji="0" lang="ru-RU" sz="2400" b="1" i="0" u="none" strike="noStrike" kern="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Segoe Script" panose="020B0504020000000003" pitchFamily="34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Segoe Script" panose="020B0504020000000003" pitchFamily="34" charset="0"/>
              </a:rPr>
              <a:t>Добреют взрослые и дети</a:t>
            </a:r>
            <a:br>
              <a:rPr kumimoji="0" lang="ru-RU" sz="2400" b="1" i="0" u="none" strike="noStrike" kern="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Segoe Script" panose="020B0504020000000003" pitchFamily="34" charset="0"/>
              </a:rPr>
            </a:br>
            <a:r>
              <a:rPr kumimoji="0" lang="ru-RU" sz="2400" b="1" i="0" u="none" strike="noStrike" kern="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Segoe Script" panose="020B0504020000000003" pitchFamily="34" charset="0"/>
              </a:rPr>
              <a:t>И улыбнуться всем спешат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 rot="264187">
            <a:off x="321874" y="2980498"/>
            <a:ext cx="2257848" cy="110060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0176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"Доброе утро!"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 rot="195617">
            <a:off x="5418820" y="3138037"/>
            <a:ext cx="3007340" cy="94335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9894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6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"Добрый день!"</a:t>
            </a:r>
          </a:p>
        </p:txBody>
      </p:sp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 rot="297230">
            <a:off x="2878125" y="2992337"/>
            <a:ext cx="2281541" cy="86854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019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"Здравствуйте!"</a:t>
            </a:r>
          </a:p>
        </p:txBody>
      </p:sp>
      <p:sp>
        <p:nvSpPr>
          <p:cNvPr id="8" name="WordArt 10"/>
          <p:cNvSpPr>
            <a:spLocks noChangeArrowheads="1" noChangeShapeType="1" noTextEdit="1"/>
          </p:cNvSpPr>
          <p:nvPr/>
        </p:nvSpPr>
        <p:spPr bwMode="auto">
          <a:xfrm rot="243323">
            <a:off x="5200612" y="4137186"/>
            <a:ext cx="3195764" cy="97722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2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"Прости, пожалуйста!"</a:t>
            </a:r>
          </a:p>
        </p:txBody>
      </p:sp>
      <p:sp>
        <p:nvSpPr>
          <p:cNvPr id="9" name="WordArt 9"/>
          <p:cNvSpPr>
            <a:spLocks noChangeArrowheads="1" noChangeShapeType="1" noTextEdit="1"/>
          </p:cNvSpPr>
          <p:nvPr/>
        </p:nvSpPr>
        <p:spPr bwMode="auto">
          <a:xfrm rot="422834">
            <a:off x="2368947" y="5629571"/>
            <a:ext cx="2936103" cy="813801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2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2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"Спасибо!"</a:t>
            </a:r>
          </a:p>
        </p:txBody>
      </p:sp>
      <p:sp>
        <p:nvSpPr>
          <p:cNvPr id="10" name="WordArt 11"/>
          <p:cNvSpPr>
            <a:spLocks noChangeArrowheads="1" noChangeShapeType="1" noTextEdit="1"/>
          </p:cNvSpPr>
          <p:nvPr/>
        </p:nvSpPr>
        <p:spPr bwMode="auto">
          <a:xfrm rot="374255">
            <a:off x="5606131" y="5264956"/>
            <a:ext cx="2859687" cy="1135739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"До свидания!"</a:t>
            </a:r>
          </a:p>
        </p:txBody>
      </p:sp>
      <p:sp>
        <p:nvSpPr>
          <p:cNvPr id="11" name="WordArt 12"/>
          <p:cNvSpPr>
            <a:spLocks noChangeArrowheads="1" noChangeShapeType="1" noTextEdit="1"/>
          </p:cNvSpPr>
          <p:nvPr/>
        </p:nvSpPr>
        <p:spPr bwMode="auto">
          <a:xfrm rot="254834">
            <a:off x="264468" y="4101477"/>
            <a:ext cx="3919933" cy="105498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"Крепкого здоровья!"</a:t>
            </a:r>
          </a:p>
        </p:txBody>
      </p:sp>
    </p:spTree>
    <p:extLst>
      <p:ext uri="{BB962C8B-B14F-4D97-AF65-F5344CB8AC3E}">
        <p14:creationId xmlns:p14="http://schemas.microsoft.com/office/powerpoint/2010/main" val="199898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551562"/>
            <a:ext cx="6328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Times New Roman"/>
              </a:rPr>
              <a:t>П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n-lt"/>
                <a:ea typeface="Times New Roman"/>
              </a:rPr>
              <a:t>ословицы </a:t>
            </a:r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n-lt"/>
                <a:ea typeface="Times New Roman"/>
              </a:rPr>
              <a:t>о добре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n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768339"/>
              </p:ext>
            </p:extLst>
          </p:nvPr>
        </p:nvGraphicFramePr>
        <p:xfrm>
          <a:off x="1296330" y="2420888"/>
          <a:ext cx="7524142" cy="4076234"/>
        </p:xfrm>
        <a:graphic>
          <a:graphicData uri="http://schemas.openxmlformats.org/drawingml/2006/table">
            <a:tbl>
              <a:tblPr firstRow="1" firstCol="1" bandRow="1"/>
              <a:tblGrid>
                <a:gridCol w="4008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5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4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  <a:latin typeface="Segoe Print" panose="02000600000000000000" pitchFamily="2" charset="0"/>
                          <a:ea typeface="Calibri"/>
                        </a:rPr>
                        <a:t>Спеши делать…</a:t>
                      </a:r>
                      <a:endParaRPr lang="ru-RU" sz="2800" b="1" dirty="0">
                        <a:effectLst/>
                        <a:latin typeface="Segoe Print" panose="02000600000000000000" pitchFamily="2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>
                          <a:effectLst/>
                          <a:latin typeface="Segoe Print" panose="02000600000000000000" pitchFamily="2" charset="0"/>
                          <a:ea typeface="Calibri"/>
                        </a:rPr>
                        <a:t>… есть добрые люди</a:t>
                      </a:r>
                      <a:endParaRPr lang="ru-RU" sz="2800" b="1">
                        <a:effectLst/>
                        <a:latin typeface="Segoe Print" panose="02000600000000000000" pitchFamily="2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4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  <a:latin typeface="Segoe Print" panose="02000600000000000000" pitchFamily="2" charset="0"/>
                          <a:ea typeface="Calibri"/>
                        </a:rPr>
                        <a:t>Добрые дела…</a:t>
                      </a:r>
                      <a:endParaRPr lang="ru-RU" sz="2800" b="1" dirty="0">
                        <a:effectLst/>
                        <a:latin typeface="Segoe Print" panose="02000600000000000000" pitchFamily="2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  <a:latin typeface="Segoe Print" panose="02000600000000000000" pitchFamily="2" charset="0"/>
                          <a:ea typeface="Calibri"/>
                        </a:rPr>
                        <a:t>…добрые дела. </a:t>
                      </a:r>
                      <a:endParaRPr lang="ru-RU" sz="2800" b="1" dirty="0">
                        <a:effectLst/>
                        <a:latin typeface="Segoe Print" panose="02000600000000000000" pitchFamily="2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4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  <a:latin typeface="Segoe Print" panose="02000600000000000000" pitchFamily="2" charset="0"/>
                          <a:ea typeface="Calibri"/>
                        </a:rPr>
                        <a:t>Без добрых дел нет…</a:t>
                      </a:r>
                      <a:endParaRPr lang="ru-RU" sz="2800" b="1" dirty="0">
                        <a:effectLst/>
                        <a:latin typeface="Segoe Print" panose="02000600000000000000" pitchFamily="2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  <a:latin typeface="Segoe Print" panose="02000600000000000000" pitchFamily="2" charset="0"/>
                          <a:ea typeface="Calibri"/>
                        </a:rPr>
                        <a:t> …добро.</a:t>
                      </a:r>
                      <a:endParaRPr lang="ru-RU" sz="2800" b="1" dirty="0">
                        <a:effectLst/>
                        <a:latin typeface="Segoe Print" panose="02000600000000000000" pitchFamily="2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4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>
                          <a:effectLst/>
                          <a:latin typeface="Segoe Print" panose="02000600000000000000" pitchFamily="2" charset="0"/>
                          <a:ea typeface="Calibri"/>
                        </a:rPr>
                        <a:t>Жизнь дана на …</a:t>
                      </a:r>
                      <a:endParaRPr lang="ru-RU" sz="2800" b="1">
                        <a:effectLst/>
                        <a:latin typeface="Segoe Print" panose="02000600000000000000" pitchFamily="2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  <a:latin typeface="Segoe Print" panose="02000600000000000000" pitchFamily="2" charset="0"/>
                          <a:ea typeface="Calibri"/>
                        </a:rPr>
                        <a:t>…красят человека.</a:t>
                      </a:r>
                      <a:endParaRPr lang="ru-RU" sz="2800" b="1" dirty="0">
                        <a:effectLst/>
                        <a:latin typeface="Segoe Print" panose="02000600000000000000" pitchFamily="2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24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  <a:latin typeface="Segoe Print" panose="02000600000000000000" pitchFamily="2" charset="0"/>
                          <a:ea typeface="Calibri"/>
                        </a:rPr>
                        <a:t>Злой не верит, что…</a:t>
                      </a:r>
                      <a:endParaRPr lang="ru-RU" sz="2800" b="1" dirty="0">
                        <a:effectLst/>
                        <a:latin typeface="Segoe Print" panose="02000600000000000000" pitchFamily="2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effectLst/>
                          <a:latin typeface="Segoe Print" panose="02000600000000000000" pitchFamily="2" charset="0"/>
                          <a:ea typeface="Calibri"/>
                        </a:rPr>
                        <a:t>…доброго имени.</a:t>
                      </a:r>
                      <a:endParaRPr lang="ru-RU" sz="2800" b="1" dirty="0">
                        <a:effectLst/>
                        <a:latin typeface="Segoe Print" panose="02000600000000000000" pitchFamily="2" charset="0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2" descr="i-11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592660" cy="212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89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1840" y="1044116"/>
            <a:ext cx="55529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n-lt"/>
              </a:rPr>
              <a:t>Простые правила доброты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3354" y="1964353"/>
            <a:ext cx="74061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ru-RU" sz="2400" b="1" dirty="0">
                <a:latin typeface="Segoe Print" panose="02000600000000000000" pitchFamily="2" charset="0"/>
                <a:ea typeface="Times New Roman"/>
              </a:rPr>
              <a:t>Идя по улице с мамой, помоги ей нести тяжелую сумку.                                                                                 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ru-RU" sz="2400" b="1" dirty="0">
                <a:latin typeface="Segoe Print" panose="02000600000000000000" pitchFamily="2" charset="0"/>
                <a:ea typeface="Times New Roman"/>
              </a:rPr>
              <a:t>Звоните домой, друзьям, когда уезжаете.           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ru-RU" sz="2400" b="1" dirty="0">
                <a:latin typeface="Segoe Print" panose="02000600000000000000" pitchFamily="2" charset="0"/>
                <a:ea typeface="Times New Roman"/>
              </a:rPr>
              <a:t>Защищайте девочек и маленьких детей.                     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ru-RU" sz="2400" b="1" dirty="0">
                <a:latin typeface="Segoe Print" panose="02000600000000000000" pitchFamily="2" charset="0"/>
                <a:ea typeface="Times New Roman"/>
              </a:rPr>
              <a:t>Не бойтесь предлагать свою помощь тем, кто в ней нуждается.                                                                           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ru-RU" sz="2400" b="1" dirty="0">
                <a:latin typeface="Segoe Print" panose="02000600000000000000" pitchFamily="2" charset="0"/>
                <a:ea typeface="Times New Roman"/>
              </a:rPr>
              <a:t>Не допускайте грубости.                                                     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ru-RU" sz="2400" b="1" dirty="0">
                <a:latin typeface="Segoe Print" panose="02000600000000000000" pitchFamily="2" charset="0"/>
                <a:ea typeface="Times New Roman"/>
              </a:rPr>
              <a:t>Старайтесь во всем помочь ближнему.                                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ru-RU" sz="2400" b="1" dirty="0">
                <a:latin typeface="Segoe Print" panose="02000600000000000000" pitchFamily="2" charset="0"/>
                <a:ea typeface="Times New Roman"/>
              </a:rPr>
              <a:t>Помогайте слабым, больным.                                            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ru-RU" sz="2400" b="1" dirty="0">
                <a:latin typeface="Segoe Print" panose="02000600000000000000" pitchFamily="2" charset="0"/>
                <a:ea typeface="Times New Roman"/>
              </a:rPr>
              <a:t>Учитесь добру у других.                                                    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ru-RU" sz="2400" b="1" dirty="0">
                <a:latin typeface="Segoe Print" panose="02000600000000000000" pitchFamily="2" charset="0"/>
                <a:ea typeface="Times New Roman"/>
              </a:rPr>
              <a:t>Уступайте место в автобусе пожилым людям.                          </a:t>
            </a:r>
          </a:p>
          <a:p>
            <a:pPr marL="342900" lvl="0" indent="-342900">
              <a:spcAft>
                <a:spcPts val="0"/>
              </a:spcAft>
              <a:buFont typeface="Wingdings"/>
              <a:buChar char=""/>
            </a:pPr>
            <a:r>
              <a:rPr lang="ru-RU" sz="2400" b="1" dirty="0">
                <a:latin typeface="Segoe Print" panose="02000600000000000000" pitchFamily="2" charset="0"/>
                <a:ea typeface="Times New Roman"/>
              </a:rPr>
              <a:t>Будьте добрыми и милосердными людьми</a:t>
            </a:r>
            <a:r>
              <a:rPr lang="ru-RU" sz="2000" b="1" dirty="0">
                <a:latin typeface="Segoe Print" panose="02000600000000000000" pitchFamily="2" charset="0"/>
                <a:ea typeface="Times New Roman"/>
              </a:rPr>
              <a:t>.</a:t>
            </a:r>
            <a:r>
              <a:rPr lang="ru-RU" sz="2400" b="1" dirty="0">
                <a:latin typeface="Segoe Print" panose="02000600000000000000" pitchFamily="2" charset="0"/>
                <a:ea typeface="Times New Roman"/>
              </a:rPr>
              <a:t>                     </a:t>
            </a:r>
            <a:endParaRPr lang="ru-RU" sz="2400" b="1" dirty="0">
              <a:effectLst/>
              <a:latin typeface="Segoe Print" panose="02000600000000000000" pitchFamily="2" charset="0"/>
              <a:ea typeface="Times New Roman"/>
            </a:endParaRPr>
          </a:p>
        </p:txBody>
      </p:sp>
      <p:pic>
        <p:nvPicPr>
          <p:cNvPr id="5" name="Picture 2" descr="i-11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" y="0"/>
            <a:ext cx="255086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35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254253"/>
            <a:ext cx="7200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i="1" dirty="0">
                <a:latin typeface="+mn-lt"/>
                <a:ea typeface="Calibri"/>
              </a:rPr>
              <a:t>Доброту не купишь на базаре.</a:t>
            </a:r>
            <a:endParaRPr lang="ru-RU" sz="2400" dirty="0">
              <a:latin typeface="+mn-lt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>
                <a:latin typeface="+mn-lt"/>
                <a:ea typeface="Calibri"/>
              </a:rPr>
              <a:t> Искренность у песни не займёшь.</a:t>
            </a:r>
            <a:endParaRPr lang="ru-RU" sz="2400" dirty="0">
              <a:latin typeface="+mn-lt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>
                <a:latin typeface="+mn-lt"/>
                <a:ea typeface="Calibri"/>
              </a:rPr>
              <a:t> Не из книг приходит к людям зависть.</a:t>
            </a:r>
            <a:endParaRPr lang="ru-RU" sz="2400" dirty="0">
              <a:latin typeface="+mn-lt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>
                <a:latin typeface="+mn-lt"/>
                <a:ea typeface="Calibri"/>
              </a:rPr>
              <a:t> И без книг мы постигаем ложь.</a:t>
            </a:r>
            <a:endParaRPr lang="ru-RU" sz="2400" dirty="0">
              <a:latin typeface="+mn-lt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>
                <a:latin typeface="+mn-lt"/>
                <a:ea typeface="Calibri"/>
              </a:rPr>
              <a:t> Видимо, порой образованью</a:t>
            </a:r>
            <a:endParaRPr lang="ru-RU" sz="2400" dirty="0">
              <a:latin typeface="+mn-lt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>
                <a:latin typeface="+mn-lt"/>
                <a:ea typeface="Calibri"/>
              </a:rPr>
              <a:t> Тронуть душу не хватает сил.</a:t>
            </a:r>
            <a:endParaRPr lang="ru-RU" sz="2400" dirty="0">
              <a:latin typeface="+mn-lt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>
                <a:latin typeface="+mn-lt"/>
                <a:ea typeface="Calibri"/>
              </a:rPr>
              <a:t> Дед мой без диплома и без званья</a:t>
            </a:r>
            <a:endParaRPr lang="ru-RU" sz="2400" dirty="0">
              <a:latin typeface="+mn-lt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>
                <a:latin typeface="+mn-lt"/>
                <a:ea typeface="Calibri"/>
              </a:rPr>
              <a:t> Просто добрым человеком был</a:t>
            </a:r>
            <a:endParaRPr lang="ru-RU" sz="2400" dirty="0">
              <a:latin typeface="+mn-lt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>
                <a:latin typeface="+mn-lt"/>
                <a:ea typeface="Calibri"/>
              </a:rPr>
              <a:t> Значит, доброта была вначале?..</a:t>
            </a:r>
            <a:endParaRPr lang="ru-RU" sz="2400" dirty="0">
              <a:latin typeface="+mn-lt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>
                <a:latin typeface="+mn-lt"/>
                <a:ea typeface="Calibri"/>
              </a:rPr>
              <a:t> Пусть она приходит в каждый дом, </a:t>
            </a:r>
            <a:endParaRPr lang="ru-RU" sz="2400" dirty="0">
              <a:latin typeface="+mn-lt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>
                <a:latin typeface="+mn-lt"/>
                <a:ea typeface="Calibri"/>
              </a:rPr>
              <a:t> Что бы мы порой не изучали, </a:t>
            </a:r>
            <a:endParaRPr lang="ru-RU" sz="2400" dirty="0">
              <a:latin typeface="+mn-lt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i="1" dirty="0">
                <a:latin typeface="+mn-lt"/>
                <a:ea typeface="Calibri"/>
              </a:rPr>
              <a:t> Кем бы в жизни ни были потом. </a:t>
            </a:r>
            <a:endParaRPr lang="ru-RU" sz="2400" dirty="0">
              <a:latin typeface="+mn-lt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dirty="0">
                <a:latin typeface="Segoe Print" panose="02000600000000000000" pitchFamily="2" charset="0"/>
                <a:ea typeface="Times New Roman"/>
              </a:rPr>
              <a:t> </a:t>
            </a:r>
            <a:r>
              <a:rPr lang="ru-RU" sz="2400" dirty="0" smtClean="0">
                <a:latin typeface="Segoe Print" panose="02000600000000000000" pitchFamily="2" charset="0"/>
                <a:ea typeface="Times New Roman"/>
              </a:rPr>
              <a:t>          </a:t>
            </a:r>
            <a:r>
              <a:rPr lang="ru-RU" sz="2000" i="1" dirty="0" smtClean="0">
                <a:latin typeface="Times New Roman"/>
                <a:ea typeface="Calibri"/>
              </a:rPr>
              <a:t>Андрей Дементьев  </a:t>
            </a:r>
            <a:r>
              <a:rPr lang="ru-RU" sz="2000" i="1" dirty="0">
                <a:latin typeface="Times New Roman"/>
                <a:ea typeface="Calibri"/>
              </a:rPr>
              <a:t>«Доброта</a:t>
            </a:r>
            <a:r>
              <a:rPr lang="ru-RU" sz="2000" i="1" dirty="0" smtClean="0">
                <a:latin typeface="Times New Roman"/>
                <a:ea typeface="Calibri"/>
              </a:rPr>
              <a:t>»</a:t>
            </a:r>
            <a:endParaRPr lang="ru-RU" sz="2000" i="1" dirty="0">
              <a:effectLst/>
              <a:latin typeface="Segoe Print" panose="02000600000000000000" pitchFamily="2" charset="0"/>
              <a:ea typeface="Times New Roman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147900"/>
            <a:ext cx="721201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98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odessa-life.od.ua/upload/image/dsc06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27"/>
            <a:ext cx="937088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196752"/>
            <a:ext cx="7560840" cy="833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ru-RU" sz="2800" b="1" i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764704"/>
            <a:ext cx="6696744" cy="5797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+mn-lt"/>
                <a:ea typeface="Times New Roman"/>
                <a:cs typeface="Times New Roman"/>
              </a:rPr>
              <a:t>Давайте  поклоняться  доброте! 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+mn-lt"/>
                <a:ea typeface="Times New Roman"/>
                <a:cs typeface="Times New Roman"/>
              </a:rPr>
              <a:t> Давайте  с  думой жить  о  доброте.                                                                                      Вся  в  голубой  и  звёздной  красоте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+mn-lt"/>
                <a:ea typeface="Times New Roman"/>
                <a:cs typeface="Times New Roman"/>
              </a:rPr>
              <a:t>Земля  добра:  она  дарит  нас  хлебом,        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+mn-lt"/>
                <a:ea typeface="Times New Roman"/>
                <a:cs typeface="Times New Roman"/>
              </a:rPr>
              <a:t> Живой  водой  и  деревом  в  цвету.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+mn-lt"/>
                <a:ea typeface="Times New Roman"/>
                <a:cs typeface="Times New Roman"/>
              </a:rPr>
              <a:t> Под  этим  вечно  неспокойным  небом          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FF0000"/>
                </a:solidFill>
                <a:latin typeface="+mn-lt"/>
                <a:ea typeface="Times New Roman"/>
                <a:cs typeface="Times New Roman"/>
              </a:rPr>
              <a:t> Давайте  воевать  за  доброту.</a:t>
            </a:r>
            <a:endParaRPr lang="ru-RU" sz="3200" b="1" dirty="0">
              <a:solidFill>
                <a:srgbClr val="FF0000"/>
              </a:solidFill>
              <a:effectLst/>
              <a:latin typeface="+mn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875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http://s52.radikal.ru/i137/1007/82/ce80a1145db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82" y="260350"/>
            <a:ext cx="3347981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472" y="3789040"/>
            <a:ext cx="7745455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Благодарю всех за работу!</a:t>
            </a:r>
            <a:endParaRPr lang="ru-RU" sz="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920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7848872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+mn-lt"/>
              </a:rPr>
              <a:t>Использованные интернет  - источники:</a:t>
            </a:r>
            <a:endParaRPr lang="ru-RU" sz="2800" dirty="0">
              <a:latin typeface="+mn-lt"/>
            </a:endParaRPr>
          </a:p>
          <a:p>
            <a:pPr algn="just"/>
            <a:r>
              <a:rPr lang="ru-RU" sz="2400" b="1" dirty="0">
                <a:solidFill>
                  <a:srgbClr val="000000"/>
                </a:solidFill>
                <a:latin typeface="+mn-lt"/>
              </a:rPr>
              <a:t> </a:t>
            </a:r>
            <a:endParaRPr lang="ru-RU" sz="2400" dirty="0">
              <a:latin typeface="+mn-lt"/>
            </a:endParaRP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ru-RU" sz="2400" dirty="0" err="1">
                <a:solidFill>
                  <a:srgbClr val="000000"/>
                </a:solidFill>
                <a:latin typeface="+mn-lt"/>
              </a:rPr>
              <a:t>Галиева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 Л. Ш. </a:t>
            </a:r>
            <a:r>
              <a:rPr lang="ru-RU" sz="2400" dirty="0">
                <a:latin typeface="+mn-lt"/>
                <a:ea typeface="Calibri"/>
              </a:rPr>
              <a:t>Классный  час "Милосердие и доброта"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. </a:t>
            </a:r>
            <a:r>
              <a:rPr lang="ru-RU" sz="2400" u="sng" dirty="0">
                <a:solidFill>
                  <a:srgbClr val="0000FF"/>
                </a:solidFill>
                <a:latin typeface="+mn-lt"/>
                <a:ea typeface="Times New Roman"/>
                <a:hlinkClick r:id="rId2"/>
              </a:rPr>
              <a:t>http://festival.1september.ru/articles/567862</a:t>
            </a:r>
            <a:r>
              <a:rPr lang="ru-RU" sz="2400" u="sng" dirty="0" smtClean="0">
                <a:solidFill>
                  <a:srgbClr val="0000FF"/>
                </a:solidFill>
                <a:latin typeface="+mn-lt"/>
                <a:ea typeface="Times New Roman"/>
                <a:hlinkClick r:id="rId2"/>
              </a:rPr>
              <a:t>/</a:t>
            </a: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;</a:t>
            </a:r>
            <a:endParaRPr lang="ru-RU" sz="2400" dirty="0" smtClean="0">
              <a:latin typeface="+mn-lt"/>
            </a:endParaRP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ru-RU" sz="2400" dirty="0" smtClean="0">
                <a:solidFill>
                  <a:srgbClr val="000000"/>
                </a:solidFill>
                <a:latin typeface="+mn-lt"/>
              </a:rPr>
              <a:t>Назимова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 А. Ф. Разработка внеклассного мероприятия </a:t>
            </a:r>
            <a:r>
              <a:rPr lang="ru-RU" sz="2400" u="sng" dirty="0">
                <a:solidFill>
                  <a:srgbClr val="0000FF"/>
                </a:solidFill>
                <a:latin typeface="+mn-lt"/>
                <a:ea typeface="Times New Roman"/>
                <a:hlinkClick r:id="rId3"/>
              </a:rPr>
              <a:t>http://festival.1september.ru/articles/515476/</a:t>
            </a:r>
            <a:r>
              <a:rPr lang="ru-RU" sz="2400" dirty="0">
                <a:solidFill>
                  <a:srgbClr val="000000"/>
                </a:solidFill>
                <a:latin typeface="+mn-lt"/>
              </a:rPr>
              <a:t>;</a:t>
            </a:r>
            <a:endParaRPr lang="ru-RU" sz="2400" dirty="0">
              <a:latin typeface="+mn-lt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latin typeface="+mn-lt"/>
                <a:ea typeface="Times New Roman"/>
              </a:rPr>
              <a:t>Пословицы о дружбе, добре и зле </a:t>
            </a:r>
            <a:r>
              <a:rPr lang="en-US" sz="2400" u="sng" dirty="0">
                <a:solidFill>
                  <a:srgbClr val="0000FF"/>
                </a:solidFill>
                <a:latin typeface="+mn-lt"/>
                <a:ea typeface="Times New Roman"/>
                <a:hlinkClick r:id="rId4"/>
              </a:rPr>
              <a:t>http</a:t>
            </a:r>
            <a:r>
              <a:rPr lang="ru-RU" sz="2400" u="sng" dirty="0">
                <a:solidFill>
                  <a:srgbClr val="0000FF"/>
                </a:solidFill>
                <a:latin typeface="+mn-lt"/>
                <a:ea typeface="Times New Roman"/>
                <a:hlinkClick r:id="rId4"/>
              </a:rPr>
              <a:t>://</a:t>
            </a:r>
            <a:r>
              <a:rPr lang="en-US" sz="2400" u="sng" dirty="0">
                <a:solidFill>
                  <a:srgbClr val="0000FF"/>
                </a:solidFill>
                <a:latin typeface="+mn-lt"/>
                <a:ea typeface="Times New Roman"/>
                <a:hlinkClick r:id="rId4"/>
              </a:rPr>
              <a:t>www</a:t>
            </a:r>
            <a:r>
              <a:rPr lang="ru-RU" sz="2400" u="sng" dirty="0">
                <a:solidFill>
                  <a:srgbClr val="0000FF"/>
                </a:solidFill>
                <a:latin typeface="+mn-lt"/>
                <a:ea typeface="Times New Roman"/>
                <a:hlinkClick r:id="rId4"/>
              </a:rPr>
              <a:t>.</a:t>
            </a:r>
            <a:r>
              <a:rPr lang="en-US" sz="2400" u="sng" dirty="0" err="1">
                <a:solidFill>
                  <a:srgbClr val="0000FF"/>
                </a:solidFill>
                <a:latin typeface="+mn-lt"/>
                <a:ea typeface="Times New Roman"/>
                <a:hlinkClick r:id="rId4"/>
              </a:rPr>
              <a:t>poskart</a:t>
            </a:r>
            <a:r>
              <a:rPr lang="ru-RU" sz="2400" u="sng" dirty="0">
                <a:solidFill>
                  <a:srgbClr val="0000FF"/>
                </a:solidFill>
                <a:latin typeface="+mn-lt"/>
                <a:ea typeface="Times New Roman"/>
                <a:hlinkClick r:id="rId4"/>
              </a:rPr>
              <a:t>.</a:t>
            </a:r>
            <a:r>
              <a:rPr lang="en-US" sz="2400" u="sng" dirty="0" err="1">
                <a:solidFill>
                  <a:srgbClr val="0000FF"/>
                </a:solidFill>
                <a:latin typeface="+mn-lt"/>
                <a:ea typeface="Times New Roman"/>
                <a:hlinkClick r:id="rId4"/>
              </a:rPr>
              <a:t>ru</a:t>
            </a:r>
            <a:r>
              <a:rPr lang="ru-RU" sz="2400" u="sng" dirty="0">
                <a:solidFill>
                  <a:srgbClr val="0000FF"/>
                </a:solidFill>
                <a:latin typeface="+mn-lt"/>
                <a:ea typeface="Times New Roman"/>
                <a:hlinkClick r:id="rId4"/>
              </a:rPr>
              <a:t>/</a:t>
            </a:r>
            <a:r>
              <a:rPr lang="en-US" sz="2400" u="sng" dirty="0">
                <a:solidFill>
                  <a:srgbClr val="0000FF"/>
                </a:solidFill>
                <a:latin typeface="+mn-lt"/>
                <a:ea typeface="Times New Roman"/>
                <a:hlinkClick r:id="rId4"/>
              </a:rPr>
              <a:t>drug</a:t>
            </a:r>
            <a:r>
              <a:rPr lang="ru-RU" sz="2400" u="sng" dirty="0">
                <a:solidFill>
                  <a:srgbClr val="0000FF"/>
                </a:solidFill>
                <a:latin typeface="+mn-lt"/>
                <a:ea typeface="Times New Roman"/>
                <a:hlinkClick r:id="rId4"/>
              </a:rPr>
              <a:t>.</a:t>
            </a:r>
            <a:r>
              <a:rPr lang="en-US" sz="2400" u="sng" dirty="0">
                <a:solidFill>
                  <a:srgbClr val="0000FF"/>
                </a:solidFill>
                <a:latin typeface="+mn-lt"/>
                <a:ea typeface="Times New Roman"/>
                <a:hlinkClick r:id="rId4"/>
              </a:rPr>
              <a:t>html</a:t>
            </a:r>
            <a:r>
              <a:rPr lang="en-US" sz="2400" dirty="0">
                <a:latin typeface="+mn-lt"/>
                <a:ea typeface="Times New Roman"/>
              </a:rPr>
              <a:t> </a:t>
            </a:r>
            <a:endParaRPr lang="ru-RU" sz="2400" dirty="0">
              <a:latin typeface="+mn-lt"/>
              <a:ea typeface="Times New Roman"/>
            </a:endParaRP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ru-RU" sz="2400" dirty="0">
                <a:latin typeface="+mn-lt"/>
                <a:ea typeface="Calibri"/>
              </a:rPr>
              <a:t>Успенская Н. П. Разработка классного часа: В душе у каждого у нас. "Твори добро на всей Земле". </a:t>
            </a:r>
            <a:r>
              <a:rPr lang="ru-RU" sz="2400" u="sng" dirty="0">
                <a:solidFill>
                  <a:srgbClr val="0000FF"/>
                </a:solidFill>
                <a:latin typeface="+mn-lt"/>
                <a:ea typeface="Calibri"/>
                <a:hlinkClick r:id="rId5"/>
              </a:rPr>
              <a:t>http://www.openclass.ru/node/107137</a:t>
            </a:r>
            <a:r>
              <a:rPr lang="ru-RU" sz="2400" dirty="0">
                <a:latin typeface="+mn-lt"/>
                <a:ea typeface="Calibri"/>
              </a:rPr>
              <a:t>.</a:t>
            </a:r>
            <a:endParaRPr lang="ru-RU" sz="240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7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8847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Segoe Print" panose="02000600000000000000" pitchFamily="2" charset="0"/>
                <a:ea typeface="Calibri"/>
              </a:rPr>
              <a:t>Слово это серьезное, </a:t>
            </a:r>
            <a:endParaRPr lang="ru-RU" sz="2400" b="1" dirty="0">
              <a:solidFill>
                <a:prstClr val="black"/>
              </a:solidFill>
              <a:latin typeface="Segoe Print" panose="02000600000000000000" pitchFamily="2" charset="0"/>
              <a:ea typeface="Times New Roman"/>
            </a:endParaRPr>
          </a:p>
          <a:p>
            <a:pPr lvl="0"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Segoe Print" panose="02000600000000000000" pitchFamily="2" charset="0"/>
                <a:ea typeface="Calibri"/>
              </a:rPr>
              <a:t> Главное, важное.</a:t>
            </a:r>
            <a:endParaRPr lang="ru-RU" sz="2400" b="1" dirty="0">
              <a:solidFill>
                <a:prstClr val="black"/>
              </a:solidFill>
              <a:latin typeface="Segoe Print" panose="02000600000000000000" pitchFamily="2" charset="0"/>
              <a:ea typeface="Times New Roman"/>
            </a:endParaRPr>
          </a:p>
          <a:p>
            <a:pPr lvl="0"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Segoe Print" panose="02000600000000000000" pitchFamily="2" charset="0"/>
                <a:ea typeface="Calibri"/>
              </a:rPr>
              <a:t> То, что значит оно, </a:t>
            </a:r>
            <a:endParaRPr lang="ru-RU" sz="2400" b="1" dirty="0">
              <a:solidFill>
                <a:prstClr val="black"/>
              </a:solidFill>
              <a:latin typeface="Segoe Print" panose="02000600000000000000" pitchFamily="2" charset="0"/>
              <a:ea typeface="Times New Roman"/>
            </a:endParaRPr>
          </a:p>
          <a:p>
            <a:pPr lvl="0"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Segoe Print" panose="02000600000000000000" pitchFamily="2" charset="0"/>
                <a:ea typeface="Calibri"/>
              </a:rPr>
              <a:t> Очень нужно для каждого.</a:t>
            </a:r>
            <a:endParaRPr lang="ru-RU" sz="2400" b="1" dirty="0">
              <a:solidFill>
                <a:prstClr val="black"/>
              </a:solidFill>
              <a:latin typeface="Segoe Print" panose="02000600000000000000" pitchFamily="2" charset="0"/>
              <a:ea typeface="Times New Roman"/>
            </a:endParaRPr>
          </a:p>
          <a:p>
            <a:pPr lvl="0"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Segoe Print" panose="02000600000000000000" pitchFamily="2" charset="0"/>
                <a:ea typeface="Calibri"/>
              </a:rPr>
              <a:t>  В нем забота и ласка,</a:t>
            </a:r>
            <a:endParaRPr lang="ru-RU" sz="2400" b="1" dirty="0">
              <a:solidFill>
                <a:prstClr val="black"/>
              </a:solidFill>
              <a:latin typeface="Segoe Print" panose="02000600000000000000" pitchFamily="2" charset="0"/>
              <a:ea typeface="Times New Roman"/>
            </a:endParaRPr>
          </a:p>
          <a:p>
            <a:pPr lvl="0"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Segoe Print" panose="02000600000000000000" pitchFamily="2" charset="0"/>
                <a:ea typeface="Calibri"/>
              </a:rPr>
              <a:t> Тепло и любовь.</a:t>
            </a:r>
            <a:endParaRPr lang="ru-RU" sz="2400" b="1" dirty="0">
              <a:solidFill>
                <a:prstClr val="black"/>
              </a:solidFill>
              <a:latin typeface="Segoe Print" panose="02000600000000000000" pitchFamily="2" charset="0"/>
              <a:ea typeface="Times New Roman"/>
            </a:endParaRPr>
          </a:p>
          <a:p>
            <a:pPr lvl="0"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Segoe Print" panose="02000600000000000000" pitchFamily="2" charset="0"/>
                <a:ea typeface="Calibri"/>
              </a:rPr>
              <a:t> В нем стремленье </a:t>
            </a:r>
            <a:endParaRPr lang="ru-RU" sz="2400" b="1" dirty="0">
              <a:solidFill>
                <a:prstClr val="black"/>
              </a:solidFill>
              <a:latin typeface="Segoe Print" panose="02000600000000000000" pitchFamily="2" charset="0"/>
              <a:ea typeface="Times New Roman"/>
            </a:endParaRPr>
          </a:p>
          <a:p>
            <a:pPr lvl="0"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Segoe Print" panose="02000600000000000000" pitchFamily="2" charset="0"/>
                <a:ea typeface="Calibri"/>
              </a:rPr>
              <a:t> На помощь прийти вновь и вновь. </a:t>
            </a:r>
            <a:endParaRPr lang="ru-RU" sz="2400" b="1" dirty="0">
              <a:solidFill>
                <a:prstClr val="black"/>
              </a:solidFill>
              <a:latin typeface="Segoe Print" panose="02000600000000000000" pitchFamily="2" charset="0"/>
              <a:ea typeface="Times New Roman"/>
            </a:endParaRPr>
          </a:p>
          <a:p>
            <a:pPr lvl="0"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Segoe Print" panose="02000600000000000000" pitchFamily="2" charset="0"/>
                <a:ea typeface="Calibri"/>
              </a:rPr>
              <a:t> Это качество</a:t>
            </a:r>
            <a:endParaRPr lang="ru-RU" sz="2400" b="1" dirty="0">
              <a:solidFill>
                <a:prstClr val="black"/>
              </a:solidFill>
              <a:latin typeface="Segoe Print" panose="02000600000000000000" pitchFamily="2" charset="0"/>
              <a:ea typeface="Times New Roman"/>
            </a:endParaRPr>
          </a:p>
          <a:p>
            <a:pPr lvl="0"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Segoe Print" panose="02000600000000000000" pitchFamily="2" charset="0"/>
                <a:ea typeface="Calibri"/>
              </a:rPr>
              <a:t> В сердце у многих живет</a:t>
            </a:r>
            <a:endParaRPr lang="ru-RU" sz="2400" b="1" dirty="0">
              <a:solidFill>
                <a:prstClr val="black"/>
              </a:solidFill>
              <a:latin typeface="Segoe Print" panose="02000600000000000000" pitchFamily="2" charset="0"/>
              <a:ea typeface="Times New Roman"/>
            </a:endParaRPr>
          </a:p>
          <a:p>
            <a:pPr lvl="0"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Segoe Print" panose="02000600000000000000" pitchFamily="2" charset="0"/>
                <a:ea typeface="Calibri"/>
              </a:rPr>
              <a:t> И о боли других </a:t>
            </a:r>
            <a:endParaRPr lang="ru-RU" sz="2400" b="1" dirty="0">
              <a:solidFill>
                <a:prstClr val="black"/>
              </a:solidFill>
              <a:latin typeface="Segoe Print" panose="02000600000000000000" pitchFamily="2" charset="0"/>
              <a:ea typeface="Times New Roman"/>
            </a:endParaRPr>
          </a:p>
          <a:p>
            <a:pPr lvl="0"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Segoe Print" panose="02000600000000000000" pitchFamily="2" charset="0"/>
                <a:ea typeface="Calibri"/>
              </a:rPr>
              <a:t> Позабыть не дает. </a:t>
            </a:r>
            <a:endParaRPr lang="ru-RU" sz="2400" b="1" dirty="0">
              <a:solidFill>
                <a:prstClr val="black"/>
              </a:solidFill>
              <a:latin typeface="Segoe Print" panose="02000600000000000000" pitchFamily="2" charset="0"/>
              <a:ea typeface="Times New Roman"/>
            </a:endParaRPr>
          </a:p>
          <a:p>
            <a:pPr lvl="0"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Segoe Print" panose="02000600000000000000" pitchFamily="2" charset="0"/>
                <a:ea typeface="Calibri"/>
              </a:rPr>
              <a:t>  И оно поважнее, </a:t>
            </a:r>
            <a:endParaRPr lang="ru-RU" sz="2400" b="1" dirty="0">
              <a:solidFill>
                <a:prstClr val="black"/>
              </a:solidFill>
              <a:latin typeface="Segoe Print" panose="02000600000000000000" pitchFamily="2" charset="0"/>
              <a:ea typeface="Times New Roman"/>
            </a:endParaRPr>
          </a:p>
          <a:p>
            <a:pPr lvl="0"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Segoe Print" panose="02000600000000000000" pitchFamily="2" charset="0"/>
                <a:ea typeface="Calibri"/>
              </a:rPr>
              <a:t> Чем лица красота.</a:t>
            </a:r>
            <a:endParaRPr lang="ru-RU" sz="2400" b="1" dirty="0">
              <a:solidFill>
                <a:prstClr val="black"/>
              </a:solidFill>
              <a:latin typeface="Segoe Print" panose="02000600000000000000" pitchFamily="2" charset="0"/>
              <a:ea typeface="Times New Roman"/>
            </a:endParaRPr>
          </a:p>
          <a:p>
            <a:pPr lvl="0"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Segoe Print" panose="02000600000000000000" pitchFamily="2" charset="0"/>
                <a:ea typeface="Calibri"/>
              </a:rPr>
              <a:t> Догадались, что это?</a:t>
            </a:r>
            <a:endParaRPr lang="ru-RU" sz="2400" b="1" dirty="0">
              <a:solidFill>
                <a:prstClr val="black"/>
              </a:solidFill>
              <a:latin typeface="Segoe Print" panose="02000600000000000000" pitchFamily="2" charset="0"/>
              <a:ea typeface="Times New Roman"/>
            </a:endParaRPr>
          </a:p>
          <a:p>
            <a:pPr lvl="0"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Segoe Print" panose="02000600000000000000" pitchFamily="2" charset="0"/>
                <a:ea typeface="Calibri"/>
              </a:rPr>
              <a:t> Сердец  </a:t>
            </a:r>
            <a:r>
              <a:rPr lang="ru-RU" sz="2400" b="1" dirty="0">
                <a:solidFill>
                  <a:srgbClr val="FF0000"/>
                </a:solidFill>
                <a:latin typeface="Segoe Print" panose="02000600000000000000" pitchFamily="2" charset="0"/>
                <a:ea typeface="Calibri"/>
              </a:rPr>
              <a:t>ДОБРОТА.</a:t>
            </a:r>
            <a:endParaRPr lang="ru-RU" sz="2400" b="1" dirty="0">
              <a:solidFill>
                <a:srgbClr val="FF0000"/>
              </a:solidFill>
              <a:latin typeface="Segoe Print" panose="02000600000000000000" pitchFamily="2" charset="0"/>
              <a:ea typeface="Times New Roman"/>
            </a:endParaRPr>
          </a:p>
          <a:p>
            <a:pPr lvl="0">
              <a:spcAft>
                <a:spcPts val="0"/>
              </a:spcAft>
            </a:pPr>
            <a:r>
              <a:rPr lang="ru-RU" sz="2400" b="1" dirty="0">
                <a:solidFill>
                  <a:prstClr val="black"/>
                </a:solidFill>
                <a:latin typeface="Segoe Print" panose="02000600000000000000" pitchFamily="2" charset="0"/>
                <a:ea typeface="Calibri"/>
              </a:rPr>
              <a:t> </a:t>
            </a:r>
            <a:endParaRPr lang="ru-RU" sz="2400" b="1" dirty="0">
              <a:solidFill>
                <a:prstClr val="black"/>
              </a:solidFill>
              <a:latin typeface="Segoe Print" panose="02000600000000000000" pitchFamily="2" charset="0"/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158041"/>
            <a:ext cx="3456384" cy="262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84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38032" y="1196752"/>
            <a:ext cx="606794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/>
              </a:rPr>
              <a:t>Классный час </a:t>
            </a:r>
            <a:endParaRPr lang="ru-RU" altLang="ru-RU" sz="4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Calibri"/>
            </a:endParaRPr>
          </a:p>
          <a:p>
            <a:pPr algn="ctr"/>
            <a:r>
              <a:rPr lang="ru-RU" altLang="ru-RU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/>
              </a:rPr>
              <a:t>«Доброта вокруг нас»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2623370"/>
            <a:ext cx="3395663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5085184"/>
            <a:ext cx="714007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Segoe Print" panose="02000600000000000000" pitchFamily="2" charset="0"/>
              </a:rPr>
              <a:t>Автор: Булатова Марина Викторовна</a:t>
            </a:r>
          </a:p>
          <a:p>
            <a:pPr lvl="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prstClr val="black"/>
                </a:solidFill>
                <a:latin typeface="Segoe Print" panose="02000600000000000000" pitchFamily="2" charset="0"/>
              </a:rPr>
              <a:t>у</a:t>
            </a:r>
            <a:r>
              <a:rPr lang="ru-RU" sz="2000" b="1" dirty="0" smtClean="0">
                <a:solidFill>
                  <a:prstClr val="black"/>
                </a:solidFill>
                <a:latin typeface="Segoe Print" panose="02000600000000000000" pitchFamily="2" charset="0"/>
              </a:rPr>
              <a:t>читель истории и обществознания</a:t>
            </a:r>
            <a:endParaRPr lang="ru-RU" sz="2000" b="1" dirty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pPr lvl="0" algn="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sz="2000" b="1" dirty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pPr lvl="0" algn="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smtClean="0">
                <a:solidFill>
                  <a:prstClr val="black"/>
                </a:solidFill>
                <a:latin typeface="Segoe Print" panose="02000600000000000000" pitchFamily="2" charset="0"/>
              </a:rPr>
              <a:t>\\</a:t>
            </a:r>
            <a:endParaRPr lang="ru-RU" sz="2000" b="1" dirty="0">
              <a:solidFill>
                <a:prstClr val="black"/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476672"/>
            <a:ext cx="7560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Муниципальное автономное общеобразовательное учреждение </a:t>
            </a:r>
            <a:r>
              <a:rPr lang="ru-RU" sz="1400" dirty="0" err="1" smtClean="0"/>
              <a:t>Коркинская</a:t>
            </a:r>
            <a:r>
              <a:rPr lang="ru-RU" sz="1400" dirty="0" smtClean="0"/>
              <a:t> средняя общеобразовательная школа</a:t>
            </a:r>
          </a:p>
          <a:p>
            <a:pPr algn="ctr"/>
            <a:r>
              <a:rPr lang="ru-RU" sz="1400" dirty="0" smtClean="0"/>
              <a:t>Туринский район Свердловской области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7335" y="1340768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spc="-5" dirty="0" smtClean="0">
                <a:latin typeface="Segoe Print" panose="02000600000000000000" pitchFamily="2" charset="0"/>
                <a:ea typeface="Calibri"/>
              </a:rPr>
              <a:t>«</a:t>
            </a:r>
            <a:r>
              <a:rPr lang="ru-RU" sz="3600" b="1" spc="-5" dirty="0" smtClean="0">
                <a:solidFill>
                  <a:srgbClr val="FF0000"/>
                </a:solidFill>
                <a:latin typeface="Segoe Print" panose="02000600000000000000" pitchFamily="2" charset="0"/>
                <a:ea typeface="Calibri"/>
              </a:rPr>
              <a:t>Доброта</a:t>
            </a:r>
            <a:r>
              <a:rPr lang="ru-RU" sz="3600" spc="-5" dirty="0" smtClean="0">
                <a:solidFill>
                  <a:srgbClr val="000000"/>
                </a:solidFill>
                <a:latin typeface="Segoe Print" panose="02000600000000000000" pitchFamily="2" charset="0"/>
                <a:ea typeface="Calibri"/>
              </a:rPr>
              <a:t> </a:t>
            </a:r>
            <a:r>
              <a:rPr lang="ru-RU" sz="3600" spc="-5" dirty="0">
                <a:solidFill>
                  <a:srgbClr val="000000"/>
                </a:solidFill>
                <a:latin typeface="Segoe Print" panose="02000600000000000000" pitchFamily="2" charset="0"/>
                <a:ea typeface="Calibri"/>
              </a:rPr>
              <a:t>–</a:t>
            </a:r>
            <a:r>
              <a:rPr lang="ru-RU" sz="3600" b="1" spc="-5" dirty="0">
                <a:solidFill>
                  <a:srgbClr val="000000"/>
                </a:solidFill>
                <a:latin typeface="Segoe Print" panose="02000600000000000000" pitchFamily="2" charset="0"/>
                <a:ea typeface="Calibri"/>
              </a:rPr>
              <a:t> отзывчивость, душевное расположение к людям, стремление делать добро другим». </a:t>
            </a:r>
            <a:r>
              <a:rPr lang="ru-RU" sz="3600" dirty="0">
                <a:solidFill>
                  <a:prstClr val="black"/>
                </a:solidFill>
                <a:latin typeface="Segoe Print" panose="02000600000000000000" pitchFamily="2" charset="0"/>
                <a:ea typeface="Times New Roman"/>
              </a:rPr>
              <a:t/>
            </a:r>
            <a:br>
              <a:rPr lang="ru-RU" sz="3600" dirty="0">
                <a:solidFill>
                  <a:prstClr val="black"/>
                </a:solidFill>
                <a:latin typeface="Segoe Print" panose="02000600000000000000" pitchFamily="2" charset="0"/>
                <a:ea typeface="Times New Roman"/>
              </a:rPr>
            </a:b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18419" y="4437112"/>
            <a:ext cx="6514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-5" dirty="0" smtClean="0">
                <a:solidFill>
                  <a:srgbClr val="000000"/>
                </a:solidFill>
                <a:latin typeface="Segoe Print" panose="02000600000000000000" pitchFamily="2" charset="0"/>
                <a:ea typeface="Calibri"/>
              </a:rPr>
              <a:t>Из словаря Сергея </a:t>
            </a:r>
            <a:r>
              <a:rPr lang="ru-RU" sz="2400" b="1" spc="-5" dirty="0">
                <a:solidFill>
                  <a:srgbClr val="000000"/>
                </a:solidFill>
                <a:latin typeface="Segoe Print" panose="02000600000000000000" pitchFamily="2" charset="0"/>
                <a:ea typeface="Calibri"/>
              </a:rPr>
              <a:t>Ивановича Ожегова </a:t>
            </a:r>
            <a:endParaRPr lang="ru-RU" sz="2400" b="1" dirty="0">
              <a:latin typeface="Segoe Print" panose="02000600000000000000" pitchFamily="2" charset="0"/>
            </a:endParaRPr>
          </a:p>
        </p:txBody>
      </p:sp>
      <p:pic>
        <p:nvPicPr>
          <p:cNvPr id="5" name="Picture 6" descr="MCj043780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83" y="4932166"/>
            <a:ext cx="2509457" cy="163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65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256566"/>
            <a:ext cx="77768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ru-RU" sz="2000" dirty="0">
                <a:latin typeface="Segoe Print" panose="02000600000000000000" pitchFamily="2" charset="0"/>
                <a:ea typeface="Calibri"/>
              </a:rPr>
              <a:t> </a:t>
            </a:r>
            <a:r>
              <a:rPr lang="ru-RU" sz="2000" b="1" dirty="0">
                <a:latin typeface="Segoe Print" panose="02000600000000000000" pitchFamily="2" charset="0"/>
                <a:ea typeface="Calibri"/>
              </a:rPr>
              <a:t>"Все хорошее в природе - от солнца; а все лучшее в жизни - от </a:t>
            </a:r>
            <a:r>
              <a:rPr lang="ru-RU" sz="2000" b="1" dirty="0" smtClean="0">
                <a:latin typeface="Segoe Print" panose="02000600000000000000" pitchFamily="2" charset="0"/>
                <a:ea typeface="Calibri"/>
              </a:rPr>
              <a:t>человека« М</a:t>
            </a:r>
            <a:r>
              <a:rPr lang="ru-RU" sz="2000" b="1" dirty="0">
                <a:latin typeface="Segoe Print" panose="02000600000000000000" pitchFamily="2" charset="0"/>
                <a:ea typeface="Calibri"/>
              </a:rPr>
              <a:t>. </a:t>
            </a:r>
            <a:r>
              <a:rPr lang="ru-RU" sz="2000" b="1" dirty="0" smtClean="0">
                <a:latin typeface="Segoe Print" panose="02000600000000000000" pitchFamily="2" charset="0"/>
                <a:ea typeface="Calibri"/>
              </a:rPr>
              <a:t>Пришвин</a:t>
            </a:r>
          </a:p>
          <a:p>
            <a:pPr algn="r">
              <a:spcAft>
                <a:spcPts val="0"/>
              </a:spcAft>
            </a:pPr>
            <a:r>
              <a:rPr lang="ru-RU" sz="2000" b="1" dirty="0" smtClean="0">
                <a:latin typeface="Segoe Print" panose="02000600000000000000" pitchFamily="2" charset="0"/>
                <a:ea typeface="Calibri"/>
              </a:rPr>
              <a:t>  </a:t>
            </a:r>
            <a:endParaRPr lang="ru-RU" sz="2000" b="1" dirty="0">
              <a:latin typeface="Segoe Print" panose="02000600000000000000" pitchFamily="2" charset="0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000" b="1" dirty="0">
                <a:latin typeface="Segoe Print" panose="02000600000000000000" pitchFamily="2" charset="0"/>
                <a:ea typeface="Calibri"/>
              </a:rPr>
              <a:t>"Доброта - отзывчивость, сочувствие, дружеское расположение к людям; все положительное, хорошее, полезное". Л.Н. </a:t>
            </a:r>
            <a:r>
              <a:rPr lang="ru-RU" sz="2000" b="1" dirty="0" smtClean="0">
                <a:latin typeface="Segoe Print" panose="02000600000000000000" pitchFamily="2" charset="0"/>
                <a:ea typeface="Calibri"/>
              </a:rPr>
              <a:t>Толстой</a:t>
            </a:r>
          </a:p>
          <a:p>
            <a:pPr algn="r">
              <a:spcAft>
                <a:spcPts val="0"/>
              </a:spcAft>
            </a:pPr>
            <a:endParaRPr lang="ru-RU" sz="2000" b="1" dirty="0">
              <a:latin typeface="Segoe Print" panose="02000600000000000000" pitchFamily="2" charset="0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000" b="1" dirty="0">
                <a:latin typeface="Segoe Print" panose="02000600000000000000" pitchFamily="2" charset="0"/>
                <a:ea typeface="Calibri"/>
              </a:rPr>
              <a:t>«Доброта для души то же, что здоровье для тела: она незаметна, когда владеешь ею, и она дает успех во всяком деле». Л.Н. </a:t>
            </a:r>
            <a:r>
              <a:rPr lang="ru-RU" sz="2000" b="1" dirty="0" smtClean="0">
                <a:latin typeface="Segoe Print" panose="02000600000000000000" pitchFamily="2" charset="0"/>
                <a:ea typeface="Calibri"/>
              </a:rPr>
              <a:t>Толстой</a:t>
            </a:r>
          </a:p>
          <a:p>
            <a:pPr algn="r">
              <a:spcAft>
                <a:spcPts val="0"/>
              </a:spcAft>
            </a:pPr>
            <a:endParaRPr lang="ru-RU" sz="2000" b="1" dirty="0">
              <a:latin typeface="Segoe Print" panose="02000600000000000000" pitchFamily="2" charset="0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b="1" dirty="0">
                <a:latin typeface="Segoe Print" panose="02000600000000000000" pitchFamily="2" charset="0"/>
                <a:ea typeface="Calibri"/>
              </a:rPr>
              <a:t>«Доброта — это то, что может услышать глухой и увидеть слепой». </a:t>
            </a:r>
            <a:r>
              <a:rPr lang="ru-RU" sz="2000" b="1" dirty="0" smtClean="0">
                <a:latin typeface="Segoe Print" panose="02000600000000000000" pitchFamily="2" charset="0"/>
                <a:ea typeface="Calibri"/>
              </a:rPr>
              <a:t>                                     Марк Твен</a:t>
            </a:r>
          </a:p>
          <a:p>
            <a:pPr>
              <a:spcAft>
                <a:spcPts val="0"/>
              </a:spcAft>
            </a:pPr>
            <a:endParaRPr lang="ru-RU" sz="2000" b="1" dirty="0">
              <a:latin typeface="Segoe Print" panose="02000600000000000000" pitchFamily="2" charset="0"/>
              <a:ea typeface="Times New Roman"/>
            </a:endParaRPr>
          </a:p>
          <a:p>
            <a:pPr algn="r">
              <a:spcAft>
                <a:spcPts val="0"/>
              </a:spcAft>
            </a:pPr>
            <a:r>
              <a:rPr lang="ru-RU" sz="2000" b="1" dirty="0">
                <a:latin typeface="Segoe Print" panose="02000600000000000000" pitchFamily="2" charset="0"/>
                <a:ea typeface="Calibri"/>
              </a:rPr>
              <a:t>«Попытайтесь быть хотя бы немного добрее — и вы увидите, что окажетесь не в состоянии совершить дурной поступок»                                     Конф</a:t>
            </a:r>
            <a:r>
              <a:rPr lang="ru-RU" b="1" dirty="0">
                <a:latin typeface="Times New Roman"/>
                <a:ea typeface="Calibri"/>
              </a:rPr>
              <a:t>уций</a:t>
            </a:r>
            <a:endParaRPr lang="ru-RU" sz="16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6091" y="548680"/>
            <a:ext cx="51992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n-lt"/>
              </a:rPr>
              <a:t>ПИСАТЕЛИ О ДОБРОТЕ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267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37439" y="574846"/>
            <a:ext cx="595733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n-lt"/>
              </a:rPr>
              <a:t>ЧЬЯ ДОБРОТА ПОМОГАЕТ </a:t>
            </a: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n-lt"/>
              </a:rPr>
              <a:t>ВАМ РАСТИ?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n-lt"/>
            </a:endParaRPr>
          </a:p>
        </p:txBody>
      </p:sp>
      <p:pic>
        <p:nvPicPr>
          <p:cNvPr id="5" name="Picture 2" descr="dlef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98285"/>
            <a:ext cx="348389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01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12776"/>
            <a:ext cx="8892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Segoe Print" panose="02000600000000000000" pitchFamily="2" charset="0"/>
                <a:ea typeface="Times New Roman"/>
              </a:rPr>
              <a:t>Добрый</a:t>
            </a:r>
            <a:r>
              <a:rPr lang="ru-RU" sz="4800" b="1" dirty="0">
                <a:solidFill>
                  <a:prstClr val="black"/>
                </a:solidFill>
                <a:latin typeface="Segoe Print" panose="02000600000000000000" pitchFamily="2" charset="0"/>
                <a:ea typeface="Times New Roman"/>
              </a:rPr>
              <a:t> человек – это тот, </a:t>
            </a:r>
            <a:r>
              <a:rPr lang="ru-RU" sz="4800" b="1" dirty="0" smtClean="0">
                <a:solidFill>
                  <a:prstClr val="black"/>
                </a:solidFill>
                <a:latin typeface="Segoe Print" panose="02000600000000000000" pitchFamily="2" charset="0"/>
                <a:ea typeface="Times New Roman"/>
              </a:rPr>
              <a:t>кто  </a:t>
            </a:r>
            <a:r>
              <a:rPr lang="ru-RU" sz="4800" dirty="0">
                <a:solidFill>
                  <a:prstClr val="black"/>
                </a:solidFill>
                <a:latin typeface="Segoe Print" panose="02000600000000000000" pitchFamily="2" charset="0"/>
                <a:ea typeface="Times New Roman"/>
              </a:rPr>
              <a:t>… </a:t>
            </a:r>
            <a:endParaRPr lang="ru-RU" sz="4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319" y="3140968"/>
            <a:ext cx="3041650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487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1556792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ru-RU" sz="2800" b="1" dirty="0" smtClean="0">
              <a:solidFill>
                <a:srgbClr val="C00000"/>
              </a:solidFill>
              <a:latin typeface="Trebuchet MS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endParaRPr lang="ru-RU" sz="2800" b="1" dirty="0">
              <a:solidFill>
                <a:srgbClr val="C00000"/>
              </a:solidFill>
              <a:latin typeface="Trebuchet M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673941"/>
            <a:ext cx="70567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n-lt"/>
              </a:rPr>
              <a:t>КАКОГО  БЫ  ВЫ  </a:t>
            </a:r>
            <a:endParaRPr lang="ru-RU" sz="4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+mn-lt"/>
            </a:endParaRPr>
          </a:p>
          <a:p>
            <a:pPr algn="ctr"/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n-lt"/>
              </a:rPr>
              <a:t>ВЫБРАЛИ СЕБЕ  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+mn-lt"/>
              </a:rPr>
              <a:t>ДРУГА?</a:t>
            </a:r>
          </a:p>
        </p:txBody>
      </p:sp>
      <p:pic>
        <p:nvPicPr>
          <p:cNvPr id="5" name="Picture 2" descr="У озер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15" y="2059028"/>
            <a:ext cx="6016338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80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656"/>
            <a:ext cx="4511675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268760"/>
            <a:ext cx="80157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</a:pPr>
            <a:r>
              <a:rPr lang="ru-RU" sz="2800" b="1" dirty="0">
                <a:solidFill>
                  <a:prstClr val="black"/>
                </a:solidFill>
                <a:latin typeface="Segoe Print" panose="02000600000000000000" pitchFamily="2" charset="0"/>
              </a:rPr>
              <a:t>“Эта история произошла давным-давно. В древнем городе жил один мудрец, слава о котором прошла по всему городу. Но в этом же городе жил злой человек, который завидовал его славе. И решил он придумать такой вопрос, чтобы мудрец не мог на него ответить …</a:t>
            </a:r>
          </a:p>
        </p:txBody>
      </p:sp>
      <p:pic>
        <p:nvPicPr>
          <p:cNvPr id="4" name="Picture 2" descr="http://www.jigers.com/images/en/butterfly/17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365" y="4320775"/>
            <a:ext cx="3456384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86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олубо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голубой</Template>
  <TotalTime>150</TotalTime>
  <Words>549</Words>
  <Application>Microsoft Office PowerPoint</Application>
  <PresentationFormat>Экран (4:3)</PresentationFormat>
  <Paragraphs>99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Calibri</vt:lpstr>
      <vt:lpstr>Impact</vt:lpstr>
      <vt:lpstr>Segoe Print</vt:lpstr>
      <vt:lpstr>Segoe Script</vt:lpstr>
      <vt:lpstr>Times New Roman</vt:lpstr>
      <vt:lpstr>Trebuchet MS</vt:lpstr>
      <vt:lpstr>Wingdings</vt:lpstr>
      <vt:lpstr>голубой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«Доброта»</dc:title>
  <dc:creator>User</dc:creator>
  <cp:lastModifiedBy>user</cp:lastModifiedBy>
  <cp:revision>19</cp:revision>
  <dcterms:created xsi:type="dcterms:W3CDTF">2014-02-28T11:58:49Z</dcterms:created>
  <dcterms:modified xsi:type="dcterms:W3CDTF">2021-09-26T16:56:25Z</dcterms:modified>
</cp:coreProperties>
</file>