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215514727325751"/>
          <c:y val="0.16388201474815647"/>
          <c:w val="0.82998705890930302"/>
          <c:h val="0.37394231971003622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Общие показатели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Лист1!$A$2:$A$9</c:f>
              <c:strCache>
                <c:ptCount val="8"/>
                <c:pt idx="0">
                  <c:v>Общая тревожность в школе</c:v>
                </c:pt>
                <c:pt idx="1">
                  <c:v>Переживание соц. Стресса</c:v>
                </c:pt>
                <c:pt idx="2">
                  <c:v>Фрустрация потребности в достижении успеха</c:v>
                </c:pt>
                <c:pt idx="3">
                  <c:v>Страх самовыражения</c:v>
                </c:pt>
                <c:pt idx="4">
                  <c:v>Страх ситуации проверки знаний</c:v>
                </c:pt>
                <c:pt idx="5">
                  <c:v>Страх не соответствовать ожиданиям</c:v>
                </c:pt>
                <c:pt idx="6">
                  <c:v>Низкая физиологич. сопротивляемость стрессу</c:v>
                </c:pt>
                <c:pt idx="7">
                  <c:v>Проблемы и страхи в отношениях с учителями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0.11</c:v>
                </c:pt>
                <c:pt idx="1">
                  <c:v>0.16</c:v>
                </c:pt>
                <c:pt idx="2">
                  <c:v>0</c:v>
                </c:pt>
                <c:pt idx="3">
                  <c:v>0.34</c:v>
                </c:pt>
                <c:pt idx="4">
                  <c:v>0.27</c:v>
                </c:pt>
                <c:pt idx="5">
                  <c:v>0.06</c:v>
                </c:pt>
                <c:pt idx="6">
                  <c:v>0.15</c:v>
                </c:pt>
                <c:pt idx="7">
                  <c:v>0.09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A1-48D1-BA31-AD90475E87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3085328"/>
        <c:axId val="473098776"/>
      </c:lineChart>
      <c:catAx>
        <c:axId val="47308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3098776"/>
        <c:crosses val="autoZero"/>
        <c:auto val="1"/>
        <c:lblAlgn val="ctr"/>
        <c:lblOffset val="100"/>
        <c:noMultiLvlLbl val="0"/>
      </c:catAx>
      <c:valAx>
        <c:axId val="473098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308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glow>
        <a:schemeClr val="accent1">
          <a:alpha val="40000"/>
        </a:schemeClr>
      </a:glow>
      <a:outerShdw blurRad="762000" dist="190500" dir="1800000" algn="ctr" rotWithShape="0">
        <a:srgbClr val="000000">
          <a:alpha val="57000"/>
        </a:srgbClr>
      </a:outerShdw>
    </a:effectLst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24948875255624"/>
          <c:y val="0.2183657587548638"/>
          <c:w val="0.80777096114519431"/>
          <c:h val="0.41781917338153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Страх не соответствовать ожиданиям окружающих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A00-4C71-B796-F2F7F572EB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A00-4C71-B796-F2F7F572EB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A00-4C71-B796-F2F7F572EB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Низкий уровень тревожности</c:v>
                </c:pt>
                <c:pt idx="1">
                  <c:v>Повышенный уровень тревожности</c:v>
                </c:pt>
                <c:pt idx="2">
                  <c:v>Высокий уровень тревожности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0.42</c:v>
                </c:pt>
                <c:pt idx="1">
                  <c:v>0.52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00-4C71-B796-F2F7F572EBF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24948875255624"/>
          <c:y val="0.2183657587548638"/>
          <c:w val="0.80777096114519431"/>
          <c:h val="0.41781917338153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Низкая физиологическая сопротивляемость стрессу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BFA-4450-90D6-82C5D80091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BFA-4450-90D6-82C5D80091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BFA-4450-90D6-82C5D80091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Низкий уровень тревожности</c:v>
                </c:pt>
                <c:pt idx="1">
                  <c:v>Повышенный уровень тревожности</c:v>
                </c:pt>
                <c:pt idx="2">
                  <c:v>Высокий уровень тревожности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0.76</c:v>
                </c:pt>
                <c:pt idx="1">
                  <c:v>0.09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FA-4450-90D6-82C5D800915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24948875255624"/>
          <c:y val="0.2183657587548638"/>
          <c:w val="0.80777096114519431"/>
          <c:h val="0.41781917338153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Проблемы и страхи в отношениях с учителями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B9A-4745-B471-B5D33CEFBA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B9A-4745-B471-B5D33CEFBA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B9A-4745-B471-B5D33CEFBA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Низкий уровень тревожности</c:v>
                </c:pt>
                <c:pt idx="1">
                  <c:v>Повышенный уровень тревожности</c:v>
                </c:pt>
                <c:pt idx="2">
                  <c:v>Высокий уровень тревожности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0.61</c:v>
                </c:pt>
                <c:pt idx="1">
                  <c:v>0.3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B9A-4745-B471-B5D33CEFBAD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Результаты диагностики уровня школьной тревожности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Лист1!$A$2:$A$9</c:f>
              <c:strCache>
                <c:ptCount val="8"/>
                <c:pt idx="0">
                  <c:v>Общая тревожность в школе</c:v>
                </c:pt>
                <c:pt idx="1">
                  <c:v>Переживание социального стресса</c:v>
                </c:pt>
                <c:pt idx="2">
                  <c:v>Фрустрация потребности в достижении успеха</c:v>
                </c:pt>
                <c:pt idx="3">
                  <c:v>Страх самовыражения</c:v>
                </c:pt>
                <c:pt idx="4">
                  <c:v>Страх ситуации проверки знаний</c:v>
                </c:pt>
                <c:pt idx="5">
                  <c:v>Страх не соответствовать ожиданиям окружающих</c:v>
                </c:pt>
                <c:pt idx="6">
                  <c:v>Низкая физиологическая сопротивляемость стрессу</c:v>
                </c:pt>
                <c:pt idx="7">
                  <c:v>Проблемы и страхи в отношениях с учителями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0.1</c:v>
                </c:pt>
                <c:pt idx="1">
                  <c:v>0.1</c:v>
                </c:pt>
                <c:pt idx="2">
                  <c:v>0</c:v>
                </c:pt>
                <c:pt idx="3">
                  <c:v>0.4</c:v>
                </c:pt>
                <c:pt idx="4">
                  <c:v>0.25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99-4799-8B86-49EB0AF2AA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5Б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Лист1!$A$2:$A$9</c:f>
              <c:strCache>
                <c:ptCount val="8"/>
                <c:pt idx="0">
                  <c:v>Общая тревожность в школе</c:v>
                </c:pt>
                <c:pt idx="1">
                  <c:v>Переживание социального стресса</c:v>
                </c:pt>
                <c:pt idx="2">
                  <c:v>Фрустрация потребности в достижении успеха</c:v>
                </c:pt>
                <c:pt idx="3">
                  <c:v>Страх самовыражения</c:v>
                </c:pt>
                <c:pt idx="4">
                  <c:v>Страх ситуации проверки знаний</c:v>
                </c:pt>
                <c:pt idx="5">
                  <c:v>Страх не соответствовать ожиданиям окружающих</c:v>
                </c:pt>
                <c:pt idx="6">
                  <c:v>Низкая физиологическая сопротивляемость стрессу</c:v>
                </c:pt>
                <c:pt idx="7">
                  <c:v>Проблемы и страхи в отношениях с учителями</c:v>
                </c:pt>
              </c:strCache>
            </c:strRef>
          </c:cat>
          <c:val>
            <c:numRef>
              <c:f>Лист1!$C$2:$C$9</c:f>
              <c:numCache>
                <c:formatCode>0%</c:formatCode>
                <c:ptCount val="8"/>
                <c:pt idx="0">
                  <c:v>0.15</c:v>
                </c:pt>
                <c:pt idx="1">
                  <c:v>0.23</c:v>
                </c:pt>
                <c:pt idx="2">
                  <c:v>0</c:v>
                </c:pt>
                <c:pt idx="3">
                  <c:v>0.23</c:v>
                </c:pt>
                <c:pt idx="4" formatCode="0.00%">
                  <c:v>0.30499999999999999</c:v>
                </c:pt>
                <c:pt idx="5">
                  <c:v>7.0000000000000007E-2</c:v>
                </c:pt>
                <c:pt idx="6">
                  <c:v>0.3</c:v>
                </c:pt>
                <c:pt idx="7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99-4799-8B86-49EB0AF2AAE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Общая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Лист1!$A$2:$A$9</c:f>
              <c:strCache>
                <c:ptCount val="8"/>
                <c:pt idx="0">
                  <c:v>Общая тревожность в школе</c:v>
                </c:pt>
                <c:pt idx="1">
                  <c:v>Переживание социального стресса</c:v>
                </c:pt>
                <c:pt idx="2">
                  <c:v>Фрустрация потребности в достижении успеха</c:v>
                </c:pt>
                <c:pt idx="3">
                  <c:v>Страх самовыражения</c:v>
                </c:pt>
                <c:pt idx="4">
                  <c:v>Страх ситуации проверки знаний</c:v>
                </c:pt>
                <c:pt idx="5">
                  <c:v>Страх не соответствовать ожиданиям окружающих</c:v>
                </c:pt>
                <c:pt idx="6">
                  <c:v>Низкая физиологическая сопротивляемость стрессу</c:v>
                </c:pt>
                <c:pt idx="7">
                  <c:v>Проблемы и страхи в отношениях с учителями</c:v>
                </c:pt>
              </c:strCache>
            </c:strRef>
          </c:cat>
          <c:val>
            <c:numRef>
              <c:f>Лист1!$D$2:$D$9</c:f>
              <c:numCache>
                <c:formatCode>0%</c:formatCode>
                <c:ptCount val="8"/>
                <c:pt idx="0">
                  <c:v>0.11</c:v>
                </c:pt>
                <c:pt idx="1">
                  <c:v>0.16</c:v>
                </c:pt>
                <c:pt idx="2">
                  <c:v>0</c:v>
                </c:pt>
                <c:pt idx="3">
                  <c:v>0.34</c:v>
                </c:pt>
                <c:pt idx="4">
                  <c:v>0.27</c:v>
                </c:pt>
                <c:pt idx="5">
                  <c:v>0.06</c:v>
                </c:pt>
                <c:pt idx="6">
                  <c:v>0.15</c:v>
                </c:pt>
                <c:pt idx="7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99-4799-8B86-49EB0AF2A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7012952"/>
        <c:axId val="267018200"/>
        <c:axId val="271778176"/>
      </c:bar3DChart>
      <c:catAx>
        <c:axId val="267012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7018200"/>
        <c:crosses val="autoZero"/>
        <c:auto val="1"/>
        <c:lblAlgn val="ctr"/>
        <c:lblOffset val="100"/>
        <c:noMultiLvlLbl val="0"/>
      </c:catAx>
      <c:valAx>
        <c:axId val="267018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7012952"/>
        <c:crosses val="autoZero"/>
        <c:crossBetween val="between"/>
      </c:valAx>
      <c:serAx>
        <c:axId val="27177817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7018200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989775051124746E-2"/>
          <c:y val="0.1924254215304799"/>
          <c:w val="0.95501017060367455"/>
          <c:h val="0.580123280044539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тревожность в школе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A45-4A10-B544-143DC803FB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A45-4A10-B544-143DC803FB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A45-4A10-B544-143DC803FB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Низкий уровень тревожности</c:v>
                </c:pt>
                <c:pt idx="1">
                  <c:v>Повышенный уровень тревожности</c:v>
                </c:pt>
                <c:pt idx="2">
                  <c:v>Высокий уровень тревожности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</c:v>
                </c:pt>
                <c:pt idx="1">
                  <c:v>0.28999999999999998</c:v>
                </c:pt>
                <c:pt idx="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45-4A10-B544-143DC803FB1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24948875255624"/>
          <c:y val="0.2183657587548638"/>
          <c:w val="0.80777096114519431"/>
          <c:h val="0.41781917338153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Переживание социального стресса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3ED-40EF-99A9-81ED97C1C9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3ED-40EF-99A9-81ED97C1C9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3ED-40EF-99A9-81ED97C1C9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Низкий уровень тревожности</c:v>
                </c:pt>
                <c:pt idx="1">
                  <c:v>Повышенный уровень тревожности</c:v>
                </c:pt>
                <c:pt idx="2">
                  <c:v>Высокий уровень тревожности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0.66</c:v>
                </c:pt>
                <c:pt idx="1">
                  <c:v>0.18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ED-40EF-99A9-81ED97C1C91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24948875255624"/>
          <c:y val="0.2183657587548638"/>
          <c:w val="0.80777096114519431"/>
          <c:h val="0.41781917338153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Фрустрация потребности в достижении успеха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89E-4133-A0C4-981410C7C4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89E-4133-A0C4-981410C7C4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89E-4133-A0C4-981410C7C4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Низкий уровень тревожности</c:v>
                </c:pt>
                <c:pt idx="1">
                  <c:v>Повышенный уровень тревожности</c:v>
                </c:pt>
                <c:pt idx="2">
                  <c:v>Высокий уровень тревожности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0.76</c:v>
                </c:pt>
                <c:pt idx="1">
                  <c:v>0.24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89E-4133-A0C4-981410C7C46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24948875255624"/>
          <c:y val="0.2183657587548638"/>
          <c:w val="0.80777096114519431"/>
          <c:h val="0.41781917338153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Страх самовыражения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568-4D0B-8F58-C105458006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568-4D0B-8F58-C105458006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568-4D0B-8F58-C105458006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Низкий уровень тревожности</c:v>
                </c:pt>
                <c:pt idx="1">
                  <c:v>Повышенный уровень тревожности</c:v>
                </c:pt>
                <c:pt idx="2">
                  <c:v>Высокий уровень тревожности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0.39</c:v>
                </c:pt>
                <c:pt idx="1">
                  <c:v>0.27</c:v>
                </c:pt>
                <c:pt idx="2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568-4D0B-8F58-C1054580067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24948875255624"/>
          <c:y val="0.2183657587548638"/>
          <c:w val="0.80777096114519431"/>
          <c:h val="0.41781917338153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Страх самовыражения 5А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40F-4AF0-A861-09C9DEF44C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40F-4AF0-A861-09C9DEF44CB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40F-4AF0-A861-09C9DEF44C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Низкий уровень тревожности</c:v>
                </c:pt>
                <c:pt idx="1">
                  <c:v>Повышенный уровень тревожности</c:v>
                </c:pt>
                <c:pt idx="2">
                  <c:v>Высокий уровень тревожности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0.35</c:v>
                </c:pt>
                <c:pt idx="1">
                  <c:v>0.25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0F-4AF0-A861-09C9DEF44CB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24948875255624"/>
          <c:y val="0.2183657587548638"/>
          <c:w val="0.80777096114519431"/>
          <c:h val="0.41781917338153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Страх самовыражения 5Б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508-4549-9FCC-7BDB08DBC19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508-4549-9FCC-7BDB08DBC19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508-4549-9FCC-7BDB08DBC1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Низкий уровень тревожности</c:v>
                </c:pt>
                <c:pt idx="1">
                  <c:v>Повышенный уровень тревожности</c:v>
                </c:pt>
                <c:pt idx="2">
                  <c:v>Высокий уровень тревожности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0.47</c:v>
                </c:pt>
                <c:pt idx="1">
                  <c:v>0.27</c:v>
                </c:pt>
                <c:pt idx="2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508-4549-9FCC-7BDB08DBC19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24948875255624"/>
          <c:y val="0.2183657587548638"/>
          <c:w val="0.80777096114519431"/>
          <c:h val="0.41781917338153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Страх ситуации проверки знаний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CD2-4366-8D07-703F70CB7E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CD2-4366-8D07-703F70CB7E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CD2-4366-8D07-703F70CB7E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Низкий уровень тревожности</c:v>
                </c:pt>
                <c:pt idx="1">
                  <c:v>Повышенный уровень тревожности</c:v>
                </c:pt>
                <c:pt idx="2">
                  <c:v>Высокий уровень тревожности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0.43</c:v>
                </c:pt>
                <c:pt idx="1">
                  <c:v>0.3</c:v>
                </c:pt>
                <c:pt idx="2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D2-4366-8D07-703F70CB7EA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b="1" dirty="0"/>
              <a:t>Результаты диагностики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уровня школьной тревожности пятиклассников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(По методике </a:t>
            </a:r>
            <a:r>
              <a:rPr lang="ru-RU" sz="2400" b="1" dirty="0" err="1"/>
              <a:t>Филлипса</a:t>
            </a:r>
            <a:r>
              <a:rPr lang="ru-RU" sz="2400" b="1" dirty="0"/>
              <a:t>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/>
              <a:t>2020-2021 </a:t>
            </a:r>
            <a:r>
              <a:rPr lang="ru-RU" sz="2400" b="1" dirty="0"/>
              <a:t>учебный </a:t>
            </a:r>
            <a:r>
              <a:rPr lang="ru-RU" sz="2400" b="1" dirty="0" smtClean="0"/>
              <a:t>год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2594" y="3657597"/>
            <a:ext cx="6915474" cy="1320802"/>
          </a:xfrm>
        </p:spPr>
        <p:txBody>
          <a:bodyPr>
            <a:normAutofit/>
          </a:bodyPr>
          <a:lstStyle/>
          <a:p>
            <a:r>
              <a:rPr lang="ru-RU" dirty="0"/>
              <a:t>В диагностике приняли участие 33 ученика, обучающихся в 5-х классах МБОУ </a:t>
            </a:r>
            <a:r>
              <a:rPr lang="ru-RU" dirty="0" smtClean="0"/>
              <a:t>«…» </a:t>
            </a:r>
            <a:r>
              <a:rPr lang="ru-RU" dirty="0"/>
              <a:t>(5А – 20; 5Б – 13), 9, 12 и 26 октября 2020 года. Не участвовали </a:t>
            </a:r>
            <a:r>
              <a:rPr lang="ru-RU" dirty="0" smtClean="0"/>
              <a:t>…..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826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6 фактор: страх не соответствовать ожиданиям </a:t>
            </a:r>
            <a:r>
              <a:rPr lang="ru-RU" b="1" dirty="0" smtClean="0"/>
              <a:t>окружающих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134599"/>
              </p:ext>
            </p:extLst>
          </p:nvPr>
        </p:nvGraphicFramePr>
        <p:xfrm>
          <a:off x="1295402" y="2434763"/>
          <a:ext cx="5455740" cy="3284856"/>
        </p:xfrm>
        <a:graphic>
          <a:graphicData uri="http://schemas.openxmlformats.org/drawingml/2006/table">
            <a:tbl>
              <a:tblPr firstRow="1" firstCol="1" bandRow="1"/>
              <a:tblGrid>
                <a:gridCol w="555490">
                  <a:extLst>
                    <a:ext uri="{9D8B030D-6E8A-4147-A177-3AD203B41FA5}">
                      <a16:colId xmlns:a16="http://schemas.microsoft.com/office/drawing/2014/main" val="3696676966"/>
                    </a:ext>
                  </a:extLst>
                </a:gridCol>
                <a:gridCol w="1831676">
                  <a:extLst>
                    <a:ext uri="{9D8B030D-6E8A-4147-A177-3AD203B41FA5}">
                      <a16:colId xmlns:a16="http://schemas.microsoft.com/office/drawing/2014/main" val="1469103357"/>
                    </a:ext>
                  </a:extLst>
                </a:gridCol>
                <a:gridCol w="1874427">
                  <a:extLst>
                    <a:ext uri="{9D8B030D-6E8A-4147-A177-3AD203B41FA5}">
                      <a16:colId xmlns:a16="http://schemas.microsoft.com/office/drawing/2014/main" val="105017903"/>
                    </a:ext>
                  </a:extLst>
                </a:gridCol>
                <a:gridCol w="1194147">
                  <a:extLst>
                    <a:ext uri="{9D8B030D-6E8A-4147-A177-3AD203B41FA5}">
                      <a16:colId xmlns:a16="http://schemas.microsoft.com/office/drawing/2014/main" val="828207122"/>
                    </a:ext>
                  </a:extLst>
                </a:gridCol>
              </a:tblGrid>
              <a:tr h="13930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6" marR="3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Тревожность в пределах нормы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6" marR="3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Высокий уровень тревожности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6" marR="3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058045"/>
                  </a:ext>
                </a:extLst>
              </a:tr>
              <a:tr h="4178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Низкий уровень тревожности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6" marR="3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Повышенный уровень тревожности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6" marR="3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86769"/>
                  </a:ext>
                </a:extLst>
              </a:tr>
              <a:tr h="1368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6" marR="3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Имена, фамилии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6" marR="3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Имена, фамилии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36" marR="3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 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Имена, фамилии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6" marR="3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358026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6" marR="3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Имена, фамилии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6" marR="3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Имена, фамилии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6" marR="3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Имена, фамилии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6" marR="3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954687"/>
                  </a:ext>
                </a:extLst>
              </a:tr>
              <a:tr h="139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Общие данные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6" marR="3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6" marR="3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6" marR="3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6" marR="3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88091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38222430"/>
              </p:ext>
            </p:extLst>
          </p:nvPr>
        </p:nvGraphicFramePr>
        <p:xfrm>
          <a:off x="6379285" y="2434763"/>
          <a:ext cx="4141695" cy="3621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0093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7 фактор: низкая физиологическая сопротивляемость </a:t>
            </a:r>
            <a:r>
              <a:rPr lang="ru-RU" b="1" dirty="0" smtClean="0"/>
              <a:t>стрессу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253190"/>
              </p:ext>
            </p:extLst>
          </p:nvPr>
        </p:nvGraphicFramePr>
        <p:xfrm>
          <a:off x="859536" y="2212567"/>
          <a:ext cx="5625173" cy="3678328"/>
        </p:xfrm>
        <a:graphic>
          <a:graphicData uri="http://schemas.openxmlformats.org/drawingml/2006/table">
            <a:tbl>
              <a:tblPr firstRow="1" firstCol="1" bandRow="1"/>
              <a:tblGrid>
                <a:gridCol w="538278">
                  <a:extLst>
                    <a:ext uri="{9D8B030D-6E8A-4147-A177-3AD203B41FA5}">
                      <a16:colId xmlns:a16="http://schemas.microsoft.com/office/drawing/2014/main" val="4101655817"/>
                    </a:ext>
                  </a:extLst>
                </a:gridCol>
                <a:gridCol w="2370462">
                  <a:extLst>
                    <a:ext uri="{9D8B030D-6E8A-4147-A177-3AD203B41FA5}">
                      <a16:colId xmlns:a16="http://schemas.microsoft.com/office/drawing/2014/main" val="1397127286"/>
                    </a:ext>
                  </a:extLst>
                </a:gridCol>
                <a:gridCol w="1381409">
                  <a:extLst>
                    <a:ext uri="{9D8B030D-6E8A-4147-A177-3AD203B41FA5}">
                      <a16:colId xmlns:a16="http://schemas.microsoft.com/office/drawing/2014/main" val="1590759770"/>
                    </a:ext>
                  </a:extLst>
                </a:gridCol>
                <a:gridCol w="1335024">
                  <a:extLst>
                    <a:ext uri="{9D8B030D-6E8A-4147-A177-3AD203B41FA5}">
                      <a16:colId xmlns:a16="http://schemas.microsoft.com/office/drawing/2014/main" val="2698900362"/>
                    </a:ext>
                  </a:extLst>
                </a:gridCol>
              </a:tblGrid>
              <a:tr h="11909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8" marR="3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Тревожность в пределах нормы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8" marR="3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Высокий 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8" marR="3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675976"/>
                  </a:ext>
                </a:extLst>
              </a:tr>
              <a:tr h="357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Низкий уровень тревожности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8" marR="3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Повышенный уровень тревожности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8" marR="3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714555"/>
                  </a:ext>
                </a:extLst>
              </a:tr>
              <a:tr h="16947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8" marR="3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Имена, фамилии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48" marR="3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Имена, фамилии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48" marR="3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Имена, фамилии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48" marR="3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270391"/>
                  </a:ext>
                </a:extLst>
              </a:tr>
              <a:tr h="923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5Б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8" marR="3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Имена, фамилии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8" marR="3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Имена, фамилии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48" marR="3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Имена, фамилии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48" marR="3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487995"/>
                  </a:ext>
                </a:extLst>
              </a:tr>
              <a:tr h="1190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Общие данные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8" marR="3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76%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8" marR="3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8" marR="3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8" marR="3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36400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74770097"/>
              </p:ext>
            </p:extLst>
          </p:nvPr>
        </p:nvGraphicFramePr>
        <p:xfrm>
          <a:off x="6411558" y="2450337"/>
          <a:ext cx="4001844" cy="3756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1644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8 фактор: проблемы и страхи в отношениях с </a:t>
            </a:r>
            <a:r>
              <a:rPr lang="ru-RU" b="1" dirty="0" smtClean="0"/>
              <a:t>учителями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4997948"/>
              </p:ext>
            </p:extLst>
          </p:nvPr>
        </p:nvGraphicFramePr>
        <p:xfrm>
          <a:off x="1420824" y="2433425"/>
          <a:ext cx="4054817" cy="3698434"/>
        </p:xfrm>
        <a:graphic>
          <a:graphicData uri="http://schemas.openxmlformats.org/drawingml/2006/table">
            <a:tbl>
              <a:tblPr firstRow="1" firstCol="1" bandRow="1"/>
              <a:tblGrid>
                <a:gridCol w="1073722">
                  <a:extLst>
                    <a:ext uri="{9D8B030D-6E8A-4147-A177-3AD203B41FA5}">
                      <a16:colId xmlns:a16="http://schemas.microsoft.com/office/drawing/2014/main" val="2786320230"/>
                    </a:ext>
                  </a:extLst>
                </a:gridCol>
                <a:gridCol w="1073722">
                  <a:extLst>
                    <a:ext uri="{9D8B030D-6E8A-4147-A177-3AD203B41FA5}">
                      <a16:colId xmlns:a16="http://schemas.microsoft.com/office/drawing/2014/main" val="1308811684"/>
                    </a:ext>
                  </a:extLst>
                </a:gridCol>
                <a:gridCol w="1019858">
                  <a:extLst>
                    <a:ext uri="{9D8B030D-6E8A-4147-A177-3AD203B41FA5}">
                      <a16:colId xmlns:a16="http://schemas.microsoft.com/office/drawing/2014/main" val="2146118908"/>
                    </a:ext>
                  </a:extLst>
                </a:gridCol>
                <a:gridCol w="887515">
                  <a:extLst>
                    <a:ext uri="{9D8B030D-6E8A-4147-A177-3AD203B41FA5}">
                      <a16:colId xmlns:a16="http://schemas.microsoft.com/office/drawing/2014/main" val="711496382"/>
                    </a:ext>
                  </a:extLst>
                </a:gridCol>
              </a:tblGrid>
              <a:tr h="13208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7" marR="36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Тревожность в пределах нормы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7" marR="36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Высокий уровень тревожности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7" marR="36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253350"/>
                  </a:ext>
                </a:extLst>
              </a:tr>
              <a:tr h="396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Низкий уровень тревожности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7" marR="36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Повышенный уровень тревожности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7" marR="36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743470"/>
                  </a:ext>
                </a:extLst>
              </a:tr>
              <a:tr h="1717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7" marR="36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Имена, фамилии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7" marR="36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Имена, фамилии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7" marR="36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 </a:t>
                      </a:r>
                      <a:endParaRPr lang="ru-RU" sz="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Имена, фамилии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7" marR="36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37041"/>
                  </a:ext>
                </a:extLst>
              </a:tr>
              <a:tr h="1320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5Б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7" marR="36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Имена, фамилии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7" marR="36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Имена, фамилии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7" marR="36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Имена, фамилии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7" marR="36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8077580"/>
                  </a:ext>
                </a:extLst>
              </a:tr>
              <a:tr h="132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Общие данные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7" marR="36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61%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7" marR="36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7" marR="36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7" marR="36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38131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56587601"/>
              </p:ext>
            </p:extLst>
          </p:nvPr>
        </p:nvGraphicFramePr>
        <p:xfrm>
          <a:off x="6884894" y="2433425"/>
          <a:ext cx="3915784" cy="369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8194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7735" y="1097280"/>
            <a:ext cx="9508861" cy="4778588"/>
          </a:xfrm>
        </p:spPr>
        <p:txBody>
          <a:bodyPr>
            <a:noAutofit/>
          </a:bodyPr>
          <a:lstStyle/>
          <a:p>
            <a:pPr indent="449580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Таким образом, наибольшая тревога у пятиклассников возникает в связи с проверкой знаний, страхом самовыражения,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страхом ситуации проверки знаний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В период адаптации к новым условиям обучения это вполне объяснимо. Кроме того, зафиксировано, что в 5-х классах складывается благоприятный психический фон, позволяющий ученикам развивать свои потребности в успехе, в достижении высокого результата. Серьезных проблем в отношениях пятиклассников с учителями не выявлено. У большинства детей отсутствует переживание социального стресса.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915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учителям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Классным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руководителям и психологу организовать групповые развивающие занятия, направленные на развитие качеств, необходимых для успешного обучения в средней школе.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работе с учениками необходимо помнить, что любой ответ у доски, повышенное внимание, приводит их в состояние стресса. Поэтому нужно стараться создать на уроке максимально безопасную с психологической точки зрения атмосферу взаимоуважения: пресекать попытки унижения, давления, насмешек со стороны одноклассников, способствовать повышению самооценки и уверенности в себе путём поощрения и подчёркивания положительных моментов в работе.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Очень важно наладить доверительные отношения, использовать индивидуальные беседы с целью коррекции излишней тревожности и страха самовыражения.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Наблюдение за протеканием адаптации в течении 2 четверти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526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247" y="677732"/>
            <a:ext cx="10832951" cy="1608267"/>
          </a:xfrm>
        </p:spPr>
        <p:txBody>
          <a:bodyPr>
            <a:noAutofit/>
          </a:bodyPr>
          <a:lstStyle/>
          <a:p>
            <a:r>
              <a:rPr lang="ru-RU" sz="1800" dirty="0"/>
              <a:t>В результате исследований выявлено, что уровень тревожности испытуемых не вызывает опасений. Тревожность повышается в зависимости от ситуаций для каждого обучающегося.</a:t>
            </a:r>
            <a:br>
              <a:rPr lang="ru-RU" sz="1800" dirty="0"/>
            </a:br>
            <a:r>
              <a:rPr lang="ru-RU" sz="1800" dirty="0"/>
              <a:t>Наиболее высокие показатели тревожности выявлены по таким факторам как </a:t>
            </a:r>
            <a:r>
              <a:rPr lang="ru-RU" sz="1800" b="1" dirty="0"/>
              <a:t>страх самовыражения</a:t>
            </a:r>
            <a:r>
              <a:rPr lang="ru-RU" sz="1800" dirty="0"/>
              <a:t> (34% испытуемых показали высокий уровень тревожности) и </a:t>
            </a:r>
            <a:r>
              <a:rPr lang="ru-RU" sz="1800" b="1" dirty="0"/>
              <a:t>страх ситуации проверки знаний </a:t>
            </a:r>
            <a:r>
              <a:rPr lang="ru-RU" sz="1800" dirty="0"/>
              <a:t>(27% испытуемых показали высокий уровень тревожности</a:t>
            </a:r>
            <a:r>
              <a:rPr lang="ru-RU" sz="1800" dirty="0" smtClean="0"/>
              <a:t>)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029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96823780"/>
              </p:ext>
            </p:extLst>
          </p:nvPr>
        </p:nvGraphicFramePr>
        <p:xfrm>
          <a:off x="1484554" y="982132"/>
          <a:ext cx="9412044" cy="4891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009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9327" y="817540"/>
            <a:ext cx="10014471" cy="130386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фактор: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тревожность в школе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475444"/>
              </p:ext>
            </p:extLst>
          </p:nvPr>
        </p:nvGraphicFramePr>
        <p:xfrm>
          <a:off x="841248" y="2276855"/>
          <a:ext cx="5415975" cy="3600816"/>
        </p:xfrm>
        <a:graphic>
          <a:graphicData uri="http://schemas.openxmlformats.org/drawingml/2006/table">
            <a:tbl>
              <a:tblPr firstRow="1" firstCol="1" bandRow="1"/>
              <a:tblGrid>
                <a:gridCol w="554642">
                  <a:extLst>
                    <a:ext uri="{9D8B030D-6E8A-4147-A177-3AD203B41FA5}">
                      <a16:colId xmlns:a16="http://schemas.microsoft.com/office/drawing/2014/main" val="3941581233"/>
                    </a:ext>
                  </a:extLst>
                </a:gridCol>
                <a:gridCol w="1982339">
                  <a:extLst>
                    <a:ext uri="{9D8B030D-6E8A-4147-A177-3AD203B41FA5}">
                      <a16:colId xmlns:a16="http://schemas.microsoft.com/office/drawing/2014/main" val="3223292778"/>
                    </a:ext>
                  </a:extLst>
                </a:gridCol>
                <a:gridCol w="1476120">
                  <a:extLst>
                    <a:ext uri="{9D8B030D-6E8A-4147-A177-3AD203B41FA5}">
                      <a16:colId xmlns:a16="http://schemas.microsoft.com/office/drawing/2014/main" val="3897318170"/>
                    </a:ext>
                  </a:extLst>
                </a:gridCol>
                <a:gridCol w="1402874">
                  <a:extLst>
                    <a:ext uri="{9D8B030D-6E8A-4147-A177-3AD203B41FA5}">
                      <a16:colId xmlns:a16="http://schemas.microsoft.com/office/drawing/2014/main" val="1680019344"/>
                    </a:ext>
                  </a:extLst>
                </a:gridCol>
              </a:tblGrid>
              <a:tr h="12761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6" marR="3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Тревожность в пределах нормы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6" marR="3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Высокий уровень тревожности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6" marR="3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867833"/>
                  </a:ext>
                </a:extLst>
              </a:tr>
              <a:tr h="382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Низкий уровень тревожности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6" marR="3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Повышенный уровень тревожности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6" marR="3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977987"/>
                  </a:ext>
                </a:extLst>
              </a:tr>
              <a:tr h="1531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6" marR="3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Имена,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фамилии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6" marR="3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Имена, фамилии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6" marR="3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Имена, фамилии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6" marR="3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2465838"/>
                  </a:ext>
                </a:extLst>
              </a:tr>
              <a:tr h="1148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6" marR="3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Имена, фамилии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6" marR="3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Имена, фамилии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6" marR="3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Имена, фамилии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6" marR="3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5188929"/>
                  </a:ext>
                </a:extLst>
              </a:tr>
              <a:tr h="127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Общие данные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6" marR="3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6" marR="3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6" marR="3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36" marR="3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459345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88603602"/>
              </p:ext>
            </p:extLst>
          </p:nvPr>
        </p:nvGraphicFramePr>
        <p:xfrm>
          <a:off x="6615953" y="2477794"/>
          <a:ext cx="4162312" cy="3076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880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2 фактор: переживание социального </a:t>
            </a:r>
            <a:r>
              <a:rPr lang="ru-RU" sz="3600" b="1" dirty="0" smtClean="0"/>
              <a:t>стресса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485016"/>
              </p:ext>
            </p:extLst>
          </p:nvPr>
        </p:nvGraphicFramePr>
        <p:xfrm>
          <a:off x="1362456" y="2097742"/>
          <a:ext cx="5124405" cy="3798360"/>
        </p:xfrm>
        <a:graphic>
          <a:graphicData uri="http://schemas.openxmlformats.org/drawingml/2006/table">
            <a:tbl>
              <a:tblPr firstRow="1" firstCol="1" bandRow="1"/>
              <a:tblGrid>
                <a:gridCol w="603504">
                  <a:extLst>
                    <a:ext uri="{9D8B030D-6E8A-4147-A177-3AD203B41FA5}">
                      <a16:colId xmlns:a16="http://schemas.microsoft.com/office/drawing/2014/main" val="2830475423"/>
                    </a:ext>
                  </a:extLst>
                </a:gridCol>
                <a:gridCol w="1770579">
                  <a:extLst>
                    <a:ext uri="{9D8B030D-6E8A-4147-A177-3AD203B41FA5}">
                      <a16:colId xmlns:a16="http://schemas.microsoft.com/office/drawing/2014/main" val="1414828765"/>
                    </a:ext>
                  </a:extLst>
                </a:gridCol>
                <a:gridCol w="1300996">
                  <a:extLst>
                    <a:ext uri="{9D8B030D-6E8A-4147-A177-3AD203B41FA5}">
                      <a16:colId xmlns:a16="http://schemas.microsoft.com/office/drawing/2014/main" val="2177945760"/>
                    </a:ext>
                  </a:extLst>
                </a:gridCol>
                <a:gridCol w="1449326">
                  <a:extLst>
                    <a:ext uri="{9D8B030D-6E8A-4147-A177-3AD203B41FA5}">
                      <a16:colId xmlns:a16="http://schemas.microsoft.com/office/drawing/2014/main" val="27985396"/>
                    </a:ext>
                  </a:extLst>
                </a:gridCol>
              </a:tblGrid>
              <a:tr h="13983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2" marR="3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Тревожность в пределах нормы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2" marR="3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Высокий уровень тревожности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2" marR="3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895940"/>
                  </a:ext>
                </a:extLst>
              </a:tr>
              <a:tr h="2858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Низкий уровень тревожности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2" marR="3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Повышенный уровень тревожности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2" marR="3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9181"/>
                  </a:ext>
                </a:extLst>
              </a:tr>
              <a:tr h="1500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2" marR="3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2" marR="3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2" marR="3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2" marR="3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45909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5Б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2" marR="3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2" marR="3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2" marR="3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2" marR="3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493239"/>
                  </a:ext>
                </a:extLst>
              </a:tr>
              <a:tr h="139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Общие данные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2" marR="3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2" marR="3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2" marR="3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2" marR="3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600640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41824213"/>
              </p:ext>
            </p:extLst>
          </p:nvPr>
        </p:nvGraphicFramePr>
        <p:xfrm>
          <a:off x="6486861" y="2097742"/>
          <a:ext cx="4077147" cy="3679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2502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3 фактор: фрустрация потребности в достижении </a:t>
            </a:r>
            <a:r>
              <a:rPr lang="ru-RU" sz="3600" b="1" dirty="0" smtClean="0"/>
              <a:t>успеха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434881"/>
              </p:ext>
            </p:extLst>
          </p:nvPr>
        </p:nvGraphicFramePr>
        <p:xfrm>
          <a:off x="1371600" y="2285999"/>
          <a:ext cx="5007041" cy="3614796"/>
        </p:xfrm>
        <a:graphic>
          <a:graphicData uri="http://schemas.openxmlformats.org/drawingml/2006/table">
            <a:tbl>
              <a:tblPr firstRow="1" firstCol="1" bandRow="1"/>
              <a:tblGrid>
                <a:gridCol w="670581">
                  <a:extLst>
                    <a:ext uri="{9D8B030D-6E8A-4147-A177-3AD203B41FA5}">
                      <a16:colId xmlns:a16="http://schemas.microsoft.com/office/drawing/2014/main" val="2947051312"/>
                    </a:ext>
                  </a:extLst>
                </a:gridCol>
                <a:gridCol w="1962891">
                  <a:extLst>
                    <a:ext uri="{9D8B030D-6E8A-4147-A177-3AD203B41FA5}">
                      <a16:colId xmlns:a16="http://schemas.microsoft.com/office/drawing/2014/main" val="110462211"/>
                    </a:ext>
                  </a:extLst>
                </a:gridCol>
                <a:gridCol w="1467609">
                  <a:extLst>
                    <a:ext uri="{9D8B030D-6E8A-4147-A177-3AD203B41FA5}">
                      <a16:colId xmlns:a16="http://schemas.microsoft.com/office/drawing/2014/main" val="4214483355"/>
                    </a:ext>
                  </a:extLst>
                </a:gridCol>
                <a:gridCol w="905960">
                  <a:extLst>
                    <a:ext uri="{9D8B030D-6E8A-4147-A177-3AD203B41FA5}">
                      <a16:colId xmlns:a16="http://schemas.microsoft.com/office/drawing/2014/main" val="2976592959"/>
                    </a:ext>
                  </a:extLst>
                </a:gridCol>
              </a:tblGrid>
              <a:tr h="10368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8" marR="3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Тревожность в пределах нормы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8" marR="3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Высокий уровень тревожности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8" marR="3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030254"/>
                  </a:ext>
                </a:extLst>
              </a:tr>
              <a:tr h="3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Низкий уровень тревожности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8" marR="3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Повышенный уровень тревожности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8" marR="3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978465"/>
                  </a:ext>
                </a:extLst>
              </a:tr>
              <a:tr h="1866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8" marR="3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Имена, фамилии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8" marR="3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Имена, фамилии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8" marR="3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8" marR="3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869156"/>
                  </a:ext>
                </a:extLst>
              </a:tr>
              <a:tr h="933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5Б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8" marR="3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Имена, фамилии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8" marR="3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Имена, фамилии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8" marR="3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8" marR="3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010614"/>
                  </a:ext>
                </a:extLst>
              </a:tr>
              <a:tr h="1036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Общие данные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8" marR="3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8" marR="3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8" marR="3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48" marR="31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399497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33589219"/>
              </p:ext>
            </p:extLst>
          </p:nvPr>
        </p:nvGraphicFramePr>
        <p:xfrm>
          <a:off x="6096000" y="2428371"/>
          <a:ext cx="3969572" cy="339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4897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4 фактор: страх </a:t>
            </a:r>
            <a:r>
              <a:rPr lang="ru-RU" b="1" dirty="0" smtClean="0"/>
              <a:t>самовыражения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624881"/>
              </p:ext>
            </p:extLst>
          </p:nvPr>
        </p:nvGraphicFramePr>
        <p:xfrm>
          <a:off x="1402280" y="2274536"/>
          <a:ext cx="4961944" cy="3884485"/>
        </p:xfrm>
        <a:graphic>
          <a:graphicData uri="http://schemas.openxmlformats.org/drawingml/2006/table">
            <a:tbl>
              <a:tblPr firstRow="1" firstCol="1" bandRow="1"/>
              <a:tblGrid>
                <a:gridCol w="726568">
                  <a:extLst>
                    <a:ext uri="{9D8B030D-6E8A-4147-A177-3AD203B41FA5}">
                      <a16:colId xmlns:a16="http://schemas.microsoft.com/office/drawing/2014/main" val="2766478604"/>
                    </a:ext>
                  </a:extLst>
                </a:gridCol>
                <a:gridCol w="1526454">
                  <a:extLst>
                    <a:ext uri="{9D8B030D-6E8A-4147-A177-3AD203B41FA5}">
                      <a16:colId xmlns:a16="http://schemas.microsoft.com/office/drawing/2014/main" val="240892419"/>
                    </a:ext>
                  </a:extLst>
                </a:gridCol>
                <a:gridCol w="1270009">
                  <a:extLst>
                    <a:ext uri="{9D8B030D-6E8A-4147-A177-3AD203B41FA5}">
                      <a16:colId xmlns:a16="http://schemas.microsoft.com/office/drawing/2014/main" val="3285736010"/>
                    </a:ext>
                  </a:extLst>
                </a:gridCol>
                <a:gridCol w="1438913">
                  <a:extLst>
                    <a:ext uri="{9D8B030D-6E8A-4147-A177-3AD203B41FA5}">
                      <a16:colId xmlns:a16="http://schemas.microsoft.com/office/drawing/2014/main" val="2413247366"/>
                    </a:ext>
                  </a:extLst>
                </a:gridCol>
              </a:tblGrid>
              <a:tr h="13824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31" marR="41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Тревожность в пределах нормы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31" marR="41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Высокий уровень тревожности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31" marR="41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357935"/>
                  </a:ext>
                </a:extLst>
              </a:tr>
              <a:tr h="414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Низкий уровень тревожности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31" marR="41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Повышенный уровень тревожности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31" marR="41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022507"/>
                  </a:ext>
                </a:extLst>
              </a:tr>
              <a:tr h="16589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31" marR="41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Бочкарева 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Алена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Колоскова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Мария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Мальцев Кирилл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Медведева Карина Сычёв Захар Тихонова Арина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Ходосевич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Максим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31" marR="41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Наумов Семён Орловский Михаил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Парулина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Ирина Трегубова Кристина Толкачёва Ксения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31" marR="41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40%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Вильчинский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Роман Гавриленко Анастасия Голованова Анна Лузин Анатолий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Найдина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Алиса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Ржанников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Матвей Щербаков Иван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Якушевич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Александр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31" marR="41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131779"/>
                  </a:ext>
                </a:extLst>
              </a:tr>
              <a:tr h="967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31" marR="41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Артамонова Елизавета Голованова Дарья Кузовков Дмитрий Медведев Сергей Шабалин Максим Фукалова Ксения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31" marR="41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Захаров Павел Ильина Таисия Маринич Полина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Повышева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Ксения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31" marR="41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Ахметов Даниил Демидов Константин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Никоноров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Иван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31" marR="41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79552"/>
                  </a:ext>
                </a:extLst>
              </a:tr>
              <a:tr h="138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Общие данные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31" marR="41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31" marR="41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31" marR="41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31" marR="41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053483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36062496"/>
              </p:ext>
            </p:extLst>
          </p:nvPr>
        </p:nvGraphicFramePr>
        <p:xfrm>
          <a:off x="6637468" y="2439129"/>
          <a:ext cx="3980330" cy="3566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116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Ученики 5А класса показали более высокий уровень тревожности (40%) в этой области, чем ученики 5Б (24%)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3543081"/>
              </p:ext>
            </p:extLst>
          </p:nvPr>
        </p:nvGraphicFramePr>
        <p:xfrm>
          <a:off x="1295400" y="2557463"/>
          <a:ext cx="3524025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50909125"/>
              </p:ext>
            </p:extLst>
          </p:nvPr>
        </p:nvGraphicFramePr>
        <p:xfrm>
          <a:off x="6260951" y="2557463"/>
          <a:ext cx="3969459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629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5 фактор: страх ситуации проверки </a:t>
            </a:r>
            <a:r>
              <a:rPr lang="ru-RU" b="1" dirty="0" smtClean="0"/>
              <a:t>знаний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915405"/>
              </p:ext>
            </p:extLst>
          </p:nvPr>
        </p:nvGraphicFramePr>
        <p:xfrm>
          <a:off x="850391" y="2285999"/>
          <a:ext cx="6058168" cy="3706022"/>
        </p:xfrm>
        <a:graphic>
          <a:graphicData uri="http://schemas.openxmlformats.org/drawingml/2006/table">
            <a:tbl>
              <a:tblPr firstRow="1" firstCol="1" bandRow="1"/>
              <a:tblGrid>
                <a:gridCol w="1170433">
                  <a:extLst>
                    <a:ext uri="{9D8B030D-6E8A-4147-A177-3AD203B41FA5}">
                      <a16:colId xmlns:a16="http://schemas.microsoft.com/office/drawing/2014/main" val="946588764"/>
                    </a:ext>
                  </a:extLst>
                </a:gridCol>
                <a:gridCol w="1587847">
                  <a:extLst>
                    <a:ext uri="{9D8B030D-6E8A-4147-A177-3AD203B41FA5}">
                      <a16:colId xmlns:a16="http://schemas.microsoft.com/office/drawing/2014/main" val="2530802548"/>
                    </a:ext>
                  </a:extLst>
                </a:gridCol>
                <a:gridCol w="1610346">
                  <a:extLst>
                    <a:ext uri="{9D8B030D-6E8A-4147-A177-3AD203B41FA5}">
                      <a16:colId xmlns:a16="http://schemas.microsoft.com/office/drawing/2014/main" val="4170352194"/>
                    </a:ext>
                  </a:extLst>
                </a:gridCol>
                <a:gridCol w="1689542">
                  <a:extLst>
                    <a:ext uri="{9D8B030D-6E8A-4147-A177-3AD203B41FA5}">
                      <a16:colId xmlns:a16="http://schemas.microsoft.com/office/drawing/2014/main" val="3469943652"/>
                    </a:ext>
                  </a:extLst>
                </a:gridCol>
              </a:tblGrid>
              <a:tr h="16736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07" marR="45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Тревожность в пределах нормы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07" marR="45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Высокий уровень тревожности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07" marR="45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097718"/>
                  </a:ext>
                </a:extLst>
              </a:tr>
              <a:tr h="502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Низкий уровень тревожности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07" marR="45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Повышенный уровень тревожности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07" marR="45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780996"/>
                  </a:ext>
                </a:extLst>
              </a:tr>
              <a:tr h="1840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07" marR="45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Имена, фамилии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07" marR="45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Имена, фамилии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07" marR="45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Имена, фамилии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07" marR="45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716195"/>
                  </a:ext>
                </a:extLst>
              </a:tr>
              <a:tr h="1004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07" marR="45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30,5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Имена, фамилии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07" marR="45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Имена, фамилии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07" marR="45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30,5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Имена, фамилии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07" marR="45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577906"/>
                  </a:ext>
                </a:extLst>
              </a:tr>
              <a:tr h="167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Общие данные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07" marR="45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07" marR="45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07" marR="45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07" marR="45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551903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38757072"/>
              </p:ext>
            </p:extLst>
          </p:nvPr>
        </p:nvGraphicFramePr>
        <p:xfrm>
          <a:off x="6798832" y="2439129"/>
          <a:ext cx="4097766" cy="3681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927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230</TotalTime>
  <Words>766</Words>
  <Application>Microsoft Office PowerPoint</Application>
  <PresentationFormat>Широкоэкранный</PresentationFormat>
  <Paragraphs>210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Натуральные материалы</vt:lpstr>
      <vt:lpstr>Результаты диагностики уровня школьной тревожности пятиклассников (По методике Филлипса) 2020-2021 учебный год</vt:lpstr>
      <vt:lpstr>В результате исследований выявлено, что уровень тревожности испытуемых не вызывает опасений. Тревожность повышается в зависимости от ситуаций для каждого обучающегося. Наиболее высокие показатели тревожности выявлены по таким факторам как страх самовыражения (34% испытуемых показали высокий уровень тревожности) и страх ситуации проверки знаний (27% испытуемых показали высокий уровень тревожности)</vt:lpstr>
      <vt:lpstr>Презентация PowerPoint</vt:lpstr>
      <vt:lpstr>1 фактор: общая тревожность в школе </vt:lpstr>
      <vt:lpstr>2 фактор: переживание социального стресса</vt:lpstr>
      <vt:lpstr>3 фактор: фрустрация потребности в достижении успеха</vt:lpstr>
      <vt:lpstr>4 фактор: страх самовыражения</vt:lpstr>
      <vt:lpstr>Ученики 5А класса показали более высокий уровень тревожности (40%) в этой области, чем ученики 5Б (24%)</vt:lpstr>
      <vt:lpstr>5 фактор: страх ситуации проверки знаний</vt:lpstr>
      <vt:lpstr>6 фактор: страх не соответствовать ожиданиям окружающих</vt:lpstr>
      <vt:lpstr>7 фактор: низкая физиологическая сопротивляемость стрессу</vt:lpstr>
      <vt:lpstr>8 фактор: проблемы и страхи в отношениях с учителями</vt:lpstr>
      <vt:lpstr>Презентация PowerPoint</vt:lpstr>
      <vt:lpstr>Рекомендации учителям: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диагностики уровня школьной тревожности пятиклассников (По методике Филлипса) 202-2021 учебный год</dc:title>
  <dc:creator>user</dc:creator>
  <cp:lastModifiedBy>user</cp:lastModifiedBy>
  <cp:revision>10</cp:revision>
  <dcterms:created xsi:type="dcterms:W3CDTF">2020-11-02T05:41:32Z</dcterms:created>
  <dcterms:modified xsi:type="dcterms:W3CDTF">2021-11-26T16:11:20Z</dcterms:modified>
</cp:coreProperties>
</file>