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2" r:id="rId12"/>
    <p:sldId id="283" r:id="rId13"/>
    <p:sldId id="266" r:id="rId14"/>
    <p:sldId id="267" r:id="rId15"/>
    <p:sldId id="28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85" r:id="rId24"/>
    <p:sldId id="278" r:id="rId25"/>
    <p:sldId id="279" r:id="rId26"/>
    <p:sldId id="290" r:id="rId27"/>
    <p:sldId id="281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BFBB6"/>
    <a:srgbClr val="CC00CC"/>
    <a:srgbClr val="660066"/>
    <a:srgbClr val="66FF33"/>
    <a:srgbClr val="FF00FF"/>
    <a:srgbClr val="009900"/>
    <a:srgbClr val="008000"/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>
        <p:scale>
          <a:sx n="99" d="100"/>
          <a:sy n="99" d="100"/>
        </p:scale>
        <p:origin x="-5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BBE9A-6E5F-477E-958F-76EBD4B2D4B8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292CB-6923-4AD9-B0A4-518D999A3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4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92CB-6923-4AD9-B0A4-518D999A31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0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92CB-6923-4AD9-B0A4-518D999A31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92CB-6923-4AD9-B0A4-518D999A312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8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о\Desktop\проект по здоровью\консультации\2021-10-16-20-36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1718" y="208887"/>
            <a:ext cx="68407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МУНИЦИПАЛЬНОЕ БЮДЖЕТНОЕ  ДОШКОЛЬНОЕ  ОБРАЗОВАТЕЛЬНОЕ  УЧРЕЖДЕНИЕ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«БЛАГОВЕЩЕНСКИЙ ДЕТСКИЙ САД «СВЕТЛЯЧОК»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р. п. БЛАГОВЕЩЕНКА   АЛТАЙСКОГО КРАЯ»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641475" cy="172819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#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Проект по внедрению рабочей программы воспитания</a:t>
            </a:r>
          </a:p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777849"/>
            <a:ext cx="4680520" cy="86552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b="1" dirty="0">
                <a:ln w="1905"/>
                <a:solidFill>
                  <a:srgbClr val="CC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«Здоровячок»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4384586"/>
            <a:ext cx="673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BC143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Воспитатель:</a:t>
            </a:r>
            <a:endParaRPr lang="ru-RU" sz="2400" b="1" dirty="0">
              <a:ln w="10160">
                <a:solidFill>
                  <a:srgbClr val="000066"/>
                </a:solidFill>
                <a:prstDash val="solid"/>
              </a:ln>
              <a:solidFill>
                <a:srgbClr val="BC143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BC143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Иванкова Татьяна </a:t>
            </a:r>
            <a:r>
              <a:rPr lang="ru-RU" sz="2400" b="1" dirty="0" smtClean="0">
                <a:ln w="10160">
                  <a:solidFill>
                    <a:srgbClr val="000066"/>
                  </a:solidFill>
                  <a:prstDash val="solid"/>
                </a:ln>
                <a:solidFill>
                  <a:srgbClr val="BC143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Викторовна</a:t>
            </a:r>
            <a:endParaRPr lang="ru-RU" sz="2400" b="1" dirty="0">
              <a:ln w="10160">
                <a:solidFill>
                  <a:srgbClr val="000066"/>
                </a:solidFill>
                <a:prstDash val="solid"/>
              </a:ln>
              <a:solidFill>
                <a:srgbClr val="BC143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9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86819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Дидактические, сюжетно – ролевый,      подвижные игры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25" y="1340768"/>
            <a:ext cx="3107771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44" y="3861048"/>
            <a:ext cx="307845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372949" cy="258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293096"/>
            <a:ext cx="302433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194" y="4293096"/>
            <a:ext cx="239142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3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137" y="332656"/>
            <a:ext cx="8723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Формирование у дошкольников </a:t>
            </a:r>
          </a:p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культурно – гигиенических навыков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99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01" y="3962342"/>
            <a:ext cx="2736305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BC143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08" y="1409874"/>
            <a:ext cx="3174698" cy="2397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ло\Desktop\настя\Новая папка\20211012_1218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5204"/>
            <a:ext cx="2121221" cy="217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ло\Desktop\настя\Новая папка\20211015_103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4230153" cy="2125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C143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4" y="1675564"/>
            <a:ext cx="3191991" cy="232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6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3921"/>
            <a:ext cx="3096344" cy="353311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C:\Users\ло\Desktop\проект по здоровью\фото для фотовыставки\IMG-20211029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44" y="3441549"/>
            <a:ext cx="2448272" cy="3264363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2" y="180915"/>
            <a:ext cx="3147689" cy="3536117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932284" cy="239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ло\Desktop\depositphotos_155256306-stock-illustration-happy-little-girl-carto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48" y="260648"/>
            <a:ext cx="21230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4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96308"/>
            <a:ext cx="5760640" cy="760728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Модель ежедневной системы работы </a:t>
            </a:r>
          </a:p>
          <a:p>
            <a:pPr algn="ctr"/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по физическому воспитанию</a:t>
            </a:r>
          </a:p>
        </p:txBody>
      </p:sp>
      <p:sp>
        <p:nvSpPr>
          <p:cNvPr id="3" name="Овал 2"/>
          <p:cNvSpPr/>
          <p:nvPr/>
        </p:nvSpPr>
        <p:spPr>
          <a:xfrm>
            <a:off x="3339699" y="3068960"/>
            <a:ext cx="2664296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работа</a:t>
            </a:r>
          </a:p>
        </p:txBody>
      </p:sp>
      <p:sp>
        <p:nvSpPr>
          <p:cNvPr id="10" name="Овал 9"/>
          <p:cNvSpPr/>
          <p:nvPr/>
        </p:nvSpPr>
        <p:spPr>
          <a:xfrm>
            <a:off x="1115616" y="4581128"/>
            <a:ext cx="2808311" cy="11981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CC33"/>
                </a:solidFill>
              </a:rPr>
              <a:t>Гимнастика: </a:t>
            </a:r>
          </a:p>
          <a:p>
            <a:pPr algn="ctr"/>
            <a:r>
              <a:rPr lang="ru-RU" b="1" dirty="0">
                <a:solidFill>
                  <a:srgbClr val="33CC33"/>
                </a:solidFill>
              </a:rPr>
              <a:t>пальчиковая, дыхательная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89620" y="2897174"/>
            <a:ext cx="2808311" cy="11981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CC33"/>
                </a:solidFill>
              </a:rPr>
              <a:t>Гимнастика после дневного сна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4936750" y="4707981"/>
            <a:ext cx="2808311" cy="11981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CC33"/>
                </a:solidFill>
              </a:rPr>
              <a:t>Физкультминутки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292236" y="1205688"/>
            <a:ext cx="2808311" cy="11981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CC33"/>
                </a:solidFill>
              </a:rPr>
              <a:t>Прогулки, подвижные игры</a:t>
            </a:r>
          </a:p>
        </p:txBody>
      </p:sp>
      <p:sp>
        <p:nvSpPr>
          <p:cNvPr id="27" name="Овал 26"/>
          <p:cNvSpPr/>
          <p:nvPr/>
        </p:nvSpPr>
        <p:spPr>
          <a:xfrm>
            <a:off x="6115744" y="1513827"/>
            <a:ext cx="2808311" cy="11981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CC33"/>
                </a:solidFill>
              </a:rPr>
              <a:t>Физкультурные занятия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3283977" y="914764"/>
            <a:ext cx="2808311" cy="11981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CC33"/>
                </a:solidFill>
              </a:rPr>
              <a:t>Утренняя гимнастика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6188097" y="3022533"/>
            <a:ext cx="2808311" cy="11981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CC33"/>
                </a:solidFill>
              </a:rPr>
              <a:t>Индивидуальная работа </a:t>
            </a:r>
          </a:p>
        </p:txBody>
      </p:sp>
      <p:cxnSp>
        <p:nvCxnSpPr>
          <p:cNvPr id="2056" name="Прямая со стрелкой 2055"/>
          <p:cNvCxnSpPr/>
          <p:nvPr/>
        </p:nvCxnSpPr>
        <p:spPr>
          <a:xfrm flipV="1">
            <a:off x="5476810" y="2443243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Прямая со стрелкой 2073"/>
          <p:cNvCxnSpPr/>
          <p:nvPr/>
        </p:nvCxnSpPr>
        <p:spPr>
          <a:xfrm>
            <a:off x="5557902" y="4220659"/>
            <a:ext cx="523980" cy="485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Прямая со стрелкой 11266"/>
          <p:cNvCxnSpPr/>
          <p:nvPr/>
        </p:nvCxnSpPr>
        <p:spPr>
          <a:xfrm flipV="1">
            <a:off x="4671847" y="2178854"/>
            <a:ext cx="0" cy="890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4" name="Прямая со стрелкой 11283"/>
          <p:cNvCxnSpPr/>
          <p:nvPr/>
        </p:nvCxnSpPr>
        <p:spPr>
          <a:xfrm flipV="1">
            <a:off x="5819892" y="3573016"/>
            <a:ext cx="368205" cy="9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2771800" y="2178854"/>
            <a:ext cx="958076" cy="1066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3"/>
            <a:endCxn id="10" idx="7"/>
          </p:cNvCxnSpPr>
          <p:nvPr/>
        </p:nvCxnSpPr>
        <p:spPr>
          <a:xfrm flipH="1">
            <a:off x="3512659" y="4095300"/>
            <a:ext cx="217217" cy="661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24" idx="6"/>
          </p:cNvCxnSpPr>
          <p:nvPr/>
        </p:nvCxnSpPr>
        <p:spPr>
          <a:xfrm flipH="1" flipV="1">
            <a:off x="2897931" y="3496237"/>
            <a:ext cx="441768" cy="173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14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5176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Утренняя гимнастика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382" y="965849"/>
            <a:ext cx="8484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- важная составная часть физического воспитания. Занятия гимнастикой совершенствуют волевые, эстетические и многие физические качества, в том числе способность ребенка согласовывать действия различных звеньев своего двигательного аппарата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4365104"/>
            <a:ext cx="2520280" cy="203132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0877"/>
              </a:avLst>
            </a:prstTxWarp>
            <a:spAutoFit/>
          </a:bodyPr>
          <a:lstStyle/>
          <a:p>
            <a:r>
              <a:rPr lang="ru-RU" dirty="0">
                <a:solidFill>
                  <a:srgbClr val="6600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Мы зарядкой заниматься </a:t>
            </a:r>
          </a:p>
          <a:p>
            <a:r>
              <a:rPr lang="ru-RU" dirty="0">
                <a:solidFill>
                  <a:srgbClr val="6600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Начинаем по утрам. </a:t>
            </a:r>
          </a:p>
          <a:p>
            <a:r>
              <a:rPr lang="ru-RU" dirty="0">
                <a:solidFill>
                  <a:srgbClr val="6600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Пусть болезни нас боятся, </a:t>
            </a:r>
          </a:p>
          <a:p>
            <a:r>
              <a:rPr lang="ru-RU" dirty="0">
                <a:solidFill>
                  <a:srgbClr val="6600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Пусть они не ходят к нам</a:t>
            </a:r>
            <a:r>
              <a:rPr lang="ru-RU" b="1" dirty="0">
                <a:solidFill>
                  <a:srgbClr val="6600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87837"/>
            <a:ext cx="5219789" cy="3624313"/>
          </a:xfrm>
          <a:prstGeom prst="roundRect">
            <a:avLst>
              <a:gd name="adj" fmla="val 16667"/>
            </a:avLst>
          </a:prstGeom>
          <a:ln w="76200">
            <a:solidFill>
              <a:srgbClr val="CC66FF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ло\Desktop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6178"/>
            <a:ext cx="2691358" cy="21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0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96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32656"/>
            <a:ext cx="5862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Физкультурные занятия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523" y="917431"/>
            <a:ext cx="8064895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rgbClr val="009900"/>
                </a:solidFill>
                <a:latin typeface="Arial Black" panose="020B0A04020102020204" pitchFamily="34" charset="0"/>
              </a:rPr>
              <a:t>Физкультурные занятия имеют особое значение в воспитании здорового ребёнка</a:t>
            </a:r>
            <a:endParaRPr lang="ru-RU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2" y="1676447"/>
            <a:ext cx="3674452" cy="2547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CC00C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87" y="4533199"/>
            <a:ext cx="3187719" cy="2223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CC00C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26" y="1718654"/>
            <a:ext cx="2433939" cy="2814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CC00C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 descr="C:\Users\ло\Desktop\настя\Новая папка (4)\20211117_1056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584398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C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84" y="1988840"/>
            <a:ext cx="2007892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2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0996" y="290622"/>
            <a:ext cx="580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Индивидуальная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980728"/>
            <a:ext cx="6674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D60093"/>
                </a:solidFill>
              </a:rPr>
              <a:t>Это дополнительная работа с детьми </a:t>
            </a:r>
          </a:p>
          <a:p>
            <a:r>
              <a:rPr lang="ru-RU" sz="2800" b="1" i="1" dirty="0">
                <a:solidFill>
                  <a:srgbClr val="D60093"/>
                </a:solidFill>
              </a:rPr>
              <a:t>по развитию основных видов движений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2737002" cy="1910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78" y="2201090"/>
            <a:ext cx="1650250" cy="217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5230"/>
            <a:ext cx="2952328" cy="419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48" y="2348880"/>
            <a:ext cx="2328165" cy="1490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8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32656"/>
            <a:ext cx="7757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Гимнастика после дневного сна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8707" y="931857"/>
            <a:ext cx="7440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гимнастики после дневного сна – поднять настроение</a:t>
            </a:r>
          </a:p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мышечный тонус детей с помощью физических упражнений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18" y="1700808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Вы проснулись? Улыбнулись.</a:t>
            </a:r>
          </a:p>
          <a:p>
            <a:r>
              <a:rPr lang="ru-RU" b="1" dirty="0">
                <a:solidFill>
                  <a:srgbClr val="000099"/>
                </a:solidFill>
              </a:rPr>
              <a:t>Чтоб совсем проснуться нужно подтянуться.</a:t>
            </a:r>
          </a:p>
          <a:p>
            <a:r>
              <a:rPr lang="ru-RU" b="1" dirty="0">
                <a:solidFill>
                  <a:srgbClr val="000099"/>
                </a:solidFill>
              </a:rPr>
              <a:t>Подтянулись, подтянулись</a:t>
            </a:r>
          </a:p>
          <a:p>
            <a:r>
              <a:rPr lang="ru-RU" b="1" dirty="0">
                <a:solidFill>
                  <a:srgbClr val="000099"/>
                </a:solidFill>
              </a:rPr>
              <a:t>А теперь прогнулись.</a:t>
            </a:r>
          </a:p>
          <a:p>
            <a:r>
              <a:rPr lang="ru-RU" b="1" dirty="0">
                <a:solidFill>
                  <a:srgbClr val="000099"/>
                </a:solidFill>
              </a:rPr>
              <a:t>Повернулись все на спинку</a:t>
            </a:r>
          </a:p>
          <a:p>
            <a:r>
              <a:rPr lang="ru-RU" b="1" dirty="0">
                <a:solidFill>
                  <a:srgbClr val="000099"/>
                </a:solidFill>
              </a:rPr>
              <a:t>Дружно сделали корзинку.</a:t>
            </a:r>
          </a:p>
          <a:p>
            <a:r>
              <a:rPr lang="ru-RU" b="1" dirty="0">
                <a:solidFill>
                  <a:srgbClr val="000099"/>
                </a:solidFill>
              </a:rPr>
              <a:t>Сели на кроватки кулачком потрите пятки.</a:t>
            </a:r>
          </a:p>
          <a:p>
            <a:r>
              <a:rPr lang="ru-RU" b="1" dirty="0">
                <a:solidFill>
                  <a:srgbClr val="000099"/>
                </a:solidFill>
              </a:rPr>
              <a:t>А теперь тихонько встанем и на месте зашагаем.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35510"/>
            <a:ext cx="4865951" cy="2123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75" y="4120445"/>
            <a:ext cx="5773696" cy="2447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0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4121"/>
            <a:ext cx="79608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Закаливающие процедуры после</a:t>
            </a:r>
          </a:p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д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невного сна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99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55" y="1880827"/>
            <a:ext cx="4925289" cy="338437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48" y="1844824"/>
            <a:ext cx="4359252" cy="3456384"/>
          </a:xfrm>
          <a:prstGeom prst="rect">
            <a:avLst/>
          </a:prstGeom>
          <a:ln w="28575">
            <a:solidFill>
              <a:srgbClr val="00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/>
        </p:spPr>
      </p:pic>
      <p:sp>
        <p:nvSpPr>
          <p:cNvPr id="3" name="TextBox 2"/>
          <p:cNvSpPr txBox="1"/>
          <p:nvPr/>
        </p:nvSpPr>
        <p:spPr>
          <a:xfrm>
            <a:off x="3385879" y="5374332"/>
            <a:ext cx="3030510" cy="1200329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 весёлые ребята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Любим весело шагать!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Спортом любим заниматься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Никогда не унывать </a:t>
            </a:r>
          </a:p>
        </p:txBody>
      </p:sp>
    </p:spTree>
    <p:extLst>
      <p:ext uri="{BB962C8B-B14F-4D97-AF65-F5344CB8AC3E}">
        <p14:creationId xmlns:p14="http://schemas.microsoft.com/office/powerpoint/2010/main" val="125842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9133" y="107921"/>
            <a:ext cx="434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Физкультминутки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6320"/>
            <a:ext cx="3202619" cy="4026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33" y="2708920"/>
            <a:ext cx="4388272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827" y="692696"/>
            <a:ext cx="8926578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6600FF"/>
                </a:solidFill>
              </a:rPr>
              <a:t>Физкультурные минутки – необходимая составляющая любой непосредственной образовательной деятельности дошкольников, независимо от их возраста.</a:t>
            </a:r>
          </a:p>
          <a:p>
            <a:pPr algn="ctr"/>
            <a:r>
              <a:rPr lang="ru-RU" b="1" dirty="0">
                <a:solidFill>
                  <a:srgbClr val="6600FF"/>
                </a:solidFill>
              </a:rPr>
              <a:t>Физкультминутка – это «минутка» активного и здорового отдыха.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2029" y="6217126"/>
            <a:ext cx="6240376" cy="369332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6600FF"/>
                </a:solidFill>
              </a:rPr>
              <a:t>Физкультминутка – это весело, интересно и полезно!</a:t>
            </a:r>
          </a:p>
        </p:txBody>
      </p:sp>
    </p:spTree>
    <p:extLst>
      <p:ext uri="{BB962C8B-B14F-4D97-AF65-F5344CB8AC3E}">
        <p14:creationId xmlns:p14="http://schemas.microsoft.com/office/powerpoint/2010/main" val="316508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3265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 проекта: среднесрочный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488" y="1431904"/>
            <a:ext cx="6336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 проекта: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физкультурно - оздоровительный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999" y="2783487"/>
            <a:ext cx="6998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7613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проекта:   </a:t>
            </a:r>
          </a:p>
          <a:p>
            <a:pPr algn="ctr"/>
            <a:r>
              <a:rPr lang="ru-RU" sz="2800" b="1" dirty="0">
                <a:ln w="11430"/>
                <a:solidFill>
                  <a:srgbClr val="07613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октябрь, ноябрь 2021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080" y="3933056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1 младшей группы,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воспитатель: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Иванкова Татьяна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Викторовна,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медицинская сестра, родители. 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5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552" y="188640"/>
            <a:ext cx="865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 Виды гимнастик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438" y="812829"/>
            <a:ext cx="3096530" cy="3693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Дыхательная</a:t>
            </a:r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772046"/>
            <a:ext cx="2736218" cy="3693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Пальчиковая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7927"/>
            <a:ext cx="3714471" cy="241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9" y="1254954"/>
            <a:ext cx="423294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54" y="3609019"/>
            <a:ext cx="2058427" cy="2726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2" y="3456830"/>
            <a:ext cx="2904889" cy="2141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51" y="3861048"/>
            <a:ext cx="3585989" cy="2222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0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1284" y="260648"/>
            <a:ext cx="7035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Прогулки на свежем воздухе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203" y="1100949"/>
            <a:ext cx="8640960" cy="147732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Пребывание детей на свежем воздухе имеет большое значение для физического развития дошкольника.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7603" y="541550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Свежий воздух малышам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Нужен и полезен!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Очень весело гулять нам!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И никаких болезней!...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4967"/>
            <a:ext cx="3258866" cy="1957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6439"/>
            <a:ext cx="2916324" cy="277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03" y="2556439"/>
            <a:ext cx="2141760" cy="2960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63" y="4562115"/>
            <a:ext cx="2770526" cy="2163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4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64431"/>
            <a:ext cx="6227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Экскурсия в кабинет </a:t>
            </a:r>
          </a:p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медицинского работника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9" y="1722586"/>
            <a:ext cx="2682594" cy="2265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6600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08" y="1571486"/>
            <a:ext cx="2253582" cy="2265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6600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1" y="1919436"/>
            <a:ext cx="3328368" cy="1872207"/>
          </a:xfrm>
          <a:prstGeom prst="roundRect">
            <a:avLst>
              <a:gd name="adj" fmla="val 16667"/>
            </a:avLst>
          </a:prstGeom>
          <a:ln w="38100">
            <a:solidFill>
              <a:srgbClr val="CC00CC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3197071" cy="2526753"/>
          </a:xfrm>
          <a:prstGeom prst="roundRect">
            <a:avLst>
              <a:gd name="adj" fmla="val 16667"/>
            </a:avLst>
          </a:prstGeom>
          <a:ln w="38100">
            <a:solidFill>
              <a:srgbClr val="CC00CC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18" y="4005064"/>
            <a:ext cx="3977296" cy="2526753"/>
          </a:xfrm>
          <a:prstGeom prst="roundRect">
            <a:avLst>
              <a:gd name="adj" fmla="val 16667"/>
            </a:avLst>
          </a:prstGeom>
          <a:ln w="38100">
            <a:solidFill>
              <a:srgbClr val="CC00CC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06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231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Свободная двигательная деятельность детей в режиме дня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26485"/>
            <a:ext cx="8041004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является важным источником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 саморазвития ребенка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5947"/>
            <a:ext cx="2447271" cy="287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C:\Users\ло\Desktop\IMG_1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86" y="1981150"/>
            <a:ext cx="1585695" cy="15856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07" y="3829480"/>
            <a:ext cx="2441218" cy="28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81" y="3958952"/>
            <a:ext cx="3201991" cy="2531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762381" cy="2002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967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6423" y="404664"/>
            <a:ext cx="511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Работа с родителями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2" y="3161842"/>
            <a:ext cx="3160011" cy="1697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12" y="995918"/>
            <a:ext cx="5338883" cy="2036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19" y="4966148"/>
            <a:ext cx="4916864" cy="18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7012"/>
            <a:ext cx="3145947" cy="168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01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2102" y="116632"/>
            <a:ext cx="5415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Заключительный этап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6" y="1700808"/>
            <a:ext cx="8173103" cy="3712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2307" y="876666"/>
            <a:ext cx="3631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008000"/>
                </a:solidFill>
                <a:latin typeface="Arial Black" panose="020B0A04020102020204" pitchFamily="34" charset="0"/>
              </a:rPr>
              <a:t>Фотовыставка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1096" y="327652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771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09347" y="186361"/>
            <a:ext cx="5583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8000"/>
                </a:solidFill>
                <a:latin typeface="Arial Black" panose="020B0A04020102020204" pitchFamily="34" charset="0"/>
              </a:rPr>
              <a:t>Физкультурный уголок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05979"/>
            <a:ext cx="5184576" cy="586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32240" y="1025961"/>
            <a:ext cx="2304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атрибутов повышает интерес малышей к выполнению различных движений, ведёт к увеличению двигательной активности, что благотворно влияет на физическое, умственное развитие, на состояние здоровья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2248753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96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60647"/>
            <a:ext cx="471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Результаты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80648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  <a:t>1. У детей сформированы первоначальные представления о здоровом образе жизни.</a:t>
            </a:r>
          </a:p>
          <a:p>
            <a: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  <a:t>2. Сформированы культурно-гигиенические навыки, знают элементарные правила личной гигиены.</a:t>
            </a:r>
          </a:p>
          <a:p>
            <a:endParaRPr lang="ru-RU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  <a:t>3. У детей и их родителей повысился уровень знаний о сохранении и укреплении здоровья, значимости здорового образа жизни. </a:t>
            </a:r>
          </a:p>
          <a:p>
            <a:endParaRPr lang="ru-RU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  <a:t>4. Расширилось представление о значимости закаливающих процедур и полезных продуктах питания.</a:t>
            </a:r>
          </a:p>
          <a:p>
            <a: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  <a:t>5. Обогатилась развивающая среда в группе для оздоровления детей: дорожки здоровья, спортивный инвентарь.</a:t>
            </a:r>
            <a:br>
              <a:rPr lang="ru-RU" sz="2000" dirty="0">
                <a:solidFill>
                  <a:srgbClr val="3333CC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12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35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60648"/>
            <a:ext cx="4692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Актуальность темы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727536"/>
            <a:ext cx="6084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Забота о здоровье –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работа воспитателя.</a:t>
            </a:r>
          </a:p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жизнерадостности, бодрости детей зависит их</a:t>
            </a:r>
          </a:p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духовная жизнь, мировоззрение, умственное развитие,  прочность знаний, вера в свои силы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В. А. Сухомлинский.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7" y="1926357"/>
            <a:ext cx="9036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возраст-самое благоприятное время для воспитания у ребенка основ двигательной культуры, закаливания, привычки к правильному питанию, соблюдению культурно-гигиенических норм, потребности получения положительных эмоций, т. е. основ здорового образа жизни. Дошкольный возраст является решающим в формировании фундамента физического и психического здоровья. Именно в этот период наблюдается интенсивное развитие органов и становление функциональных систем организма, закладываются основные черты личности, формируется характер, отношение к себе и окружающим. Очевидна и значимость формирования у детей определенной базы знаний и практических навыков здорового образа жизни, осознанной потребности в систематических занятиях физической культурой и спортом. Воспитание физически здорового ребенка стало главным стержнем в воспитательно - образовательном процессе дошкольного учреждения. Современная социально-экономическая ситуация привели к резкому ухудшению здоровья населения России, главным образом детского. Решить задачи физического воспитания и развития детей, снижения их заболеваемости можно только совместными усилиями педагогов, медицинских работников и родителей.</a:t>
            </a:r>
          </a:p>
          <a:p>
            <a:endParaRPr lang="ru-RU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6714" y="332656"/>
            <a:ext cx="3474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Цель проекта: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99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931967"/>
            <a:ext cx="75608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основ здорового образа жизни у детей раннего дошкольного возраста.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здоровья детей </a:t>
            </a:r>
          </a:p>
          <a:p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использование </a:t>
            </a:r>
            <a:r>
              <a:rPr lang="ru-RU" sz="2800" b="1" dirty="0" smtClean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 </a:t>
            </a:r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с учётом индивидуальных возможностей каждого ребёнка</a:t>
            </a:r>
            <a:r>
              <a:rPr lang="ru-RU" sz="2800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52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60648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Задачи</a:t>
            </a:r>
            <a:r>
              <a:rPr lang="ru-RU" sz="3200" b="1" dirty="0">
                <a:solidFill>
                  <a:srgbClr val="9900CC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проекта: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99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интерес детей к здоровому образу жизни через разнообразные </a:t>
            </a:r>
          </a:p>
          <a:p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физкультурно-оздоровительной работы: утренняя гимнастика, пальчиковая гимнастика, дыхательная гимнастика, гимнастика после дневного сна, физкультминутки, </a:t>
            </a:r>
            <a:r>
              <a:rPr lang="ru-RU" b="1" dirty="0" smtClean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занятия, праздники, развлечения, подвижные и спортивные игры на улице.</a:t>
            </a:r>
            <a:endParaRPr lang="ru-RU" b="1" dirty="0">
              <a:solidFill>
                <a:srgbClr val="1E02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о правилах личной гигиены; уточнить и </a:t>
            </a:r>
          </a:p>
          <a:p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детей о необходимости гигиенических процедур.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желание заниматься физкультурой, закаляться, </a:t>
            </a:r>
          </a:p>
          <a:p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 о своем здоровье, заботливо относиться к своему телу и организму.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желание выглядеть чистым, аккуратным и опрятным.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профессии врача и значимости лечения во время болезни.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родителям о значимости совместной двигательной </a:t>
            </a:r>
          </a:p>
          <a:p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детьми, о полезной и вредной пище, о соблюдении навыков </a:t>
            </a:r>
          </a:p>
          <a:p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предметно-развивающую среду в группе. </a:t>
            </a:r>
          </a:p>
        </p:txBody>
      </p:sp>
    </p:spTree>
    <p:extLst>
      <p:ext uri="{BB962C8B-B14F-4D97-AF65-F5344CB8AC3E}">
        <p14:creationId xmlns:p14="http://schemas.microsoft.com/office/powerpoint/2010/main" val="235077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60648"/>
            <a:ext cx="668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Предполагаемый результат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8173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получат первоначальные знания о здоровье человека, особенностях его сохранения и укрепления.</a:t>
            </a:r>
            <a:b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интерес детей к двигательной активности: участие в подвижных играх, физических упражнениях. </a:t>
            </a:r>
          </a:p>
          <a:p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Сформируется  желание заниматься утренней </a:t>
            </a:r>
          </a:p>
          <a:p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гимнастикой, выполнять культурно - гигиенические процедуры.</a:t>
            </a:r>
          </a:p>
          <a:p>
            <a:r>
              <a:rPr lang="ru-RU" sz="2800" b="1" dirty="0">
                <a:solidFill>
                  <a:srgbClr val="1E0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интерес и активность родителей к вопросам воспитания здорового ребенка и мотивация к здоровому образу жизни. </a:t>
            </a:r>
          </a:p>
        </p:txBody>
      </p:sp>
    </p:spTree>
    <p:extLst>
      <p:ext uri="{BB962C8B-B14F-4D97-AF65-F5344CB8AC3E}">
        <p14:creationId xmlns:p14="http://schemas.microsoft.com/office/powerpoint/2010/main" val="124994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9087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88640"/>
            <a:ext cx="6579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Этапы реализации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39" y="816387"/>
            <a:ext cx="434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Подготовительный этап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389813"/>
            <a:ext cx="82220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Разработка плана проекта.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Подбор методической литературы.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Подготовка консультаций и сообщений для родителей.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Подбор наглядно – дидактических пособий, демонстрационного материала, художественной литературы по теме проекта.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Организация предметно – развивающей среды.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Оформление физкультурного уголка в группе.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Привлечение родителей к реализации проекта (изготовление дорожек здоровья, пополнение физкультурного уголка спортивным инвентарем, рисунки для выставки, фотографии детей 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521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260648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Основной этап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965290"/>
            <a:ext cx="3667242" cy="40092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Arial Black" panose="020B0A04020102020204" pitchFamily="34" charset="0"/>
              </a:rPr>
              <a:t>Содержание работы с детьми: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8211" y="1484784"/>
            <a:ext cx="3357518" cy="513348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dirty="0">
                <a:solidFill>
                  <a:srgbClr val="0066FF"/>
                </a:solidFill>
                <a:latin typeface="Arial Black" panose="020B0A04020102020204" pitchFamily="34" charset="0"/>
              </a:rPr>
              <a:t>Познавательные беседы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46" y="3658158"/>
            <a:ext cx="4718419" cy="2664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8BFBB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8" y="2348880"/>
            <a:ext cx="3191456" cy="2664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8BFBB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76428"/>
            <a:ext cx="23423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8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о\Desktop\проект по здоровью\консультации\2021-10-16-21-04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6064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Чтение художественной литературы, рассматривание книг, картинок, просмотр мультфильмов по теме</a:t>
            </a:r>
          </a:p>
        </p:txBody>
      </p:sp>
      <p:pic>
        <p:nvPicPr>
          <p:cNvPr id="5" name="Picture 6" descr="C:\Users\ло\Desktop\8952.750x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5" y="1460978"/>
            <a:ext cx="1187623" cy="1096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83655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955968" cy="2491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2873"/>
            <a:ext cx="4248472" cy="226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864872" cy="2456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49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898</Words>
  <Application>Microsoft Office PowerPoint</Application>
  <PresentationFormat>Экран (4:3)</PresentationFormat>
  <Paragraphs>134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ло</cp:lastModifiedBy>
  <cp:revision>137</cp:revision>
  <cp:lastPrinted>2021-11-21T14:14:10Z</cp:lastPrinted>
  <dcterms:created xsi:type="dcterms:W3CDTF">2021-10-08T12:32:03Z</dcterms:created>
  <dcterms:modified xsi:type="dcterms:W3CDTF">2021-12-05T09:19:05Z</dcterms:modified>
</cp:coreProperties>
</file>