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3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5143500" type="screen16x9"/>
  <p:notesSz cx="6858000" cy="9144000"/>
  <p:embeddedFontLst>
    <p:embeddedFont>
      <p:font typeface="Proxima Nova" charset="0"/>
      <p:regular r:id="rId34"/>
      <p:bold r:id="rId35"/>
      <p:italic r:id="rId36"/>
      <p:boldItalic r:id="rId37"/>
    </p:embeddedFont>
    <p:embeddedFont>
      <p:font typeface="Caveat" charset="-52"/>
      <p:regular r:id="rId38"/>
      <p:bold r:id="rId39"/>
    </p:embeddedFont>
    <p:embeddedFont>
      <p:font typeface="Georgia" pitchFamily="18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1" name="Google Shape;141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5;p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dmed.ru/" TargetMode="External"/><Relationship Id="rId3" Type="http://schemas.openxmlformats.org/officeDocument/2006/relationships/hyperlink" Target="https://www.snam.it/it/hydrogen_challenge/generation_h/" TargetMode="External"/><Relationship Id="rId7" Type="http://schemas.openxmlformats.org/officeDocument/2006/relationships/hyperlink" Target="http://www.studmed.ru/kuzyk-bn-yakovec-yuv-rossiya-strategiya-perehoda-k-vodorodnoy-energetike_aa99f7b67a7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vellamultimedia.narod.ru/" TargetMode="External"/><Relationship Id="rId5" Type="http://schemas.openxmlformats.org/officeDocument/2006/relationships/hyperlink" Target="http://novellamultimedia.narod.ru/public/2010-garbage-89-st.html" TargetMode="External"/><Relationship Id="rId10" Type="http://schemas.openxmlformats.org/officeDocument/2006/relationships/hyperlink" Target="http://www.twirpx.com/" TargetMode="External"/><Relationship Id="rId4" Type="http://schemas.openxmlformats.org/officeDocument/2006/relationships/hyperlink" Target="https://qz.com/1417078/global-carbon-emissions-are-set-to-rise-in-2018/" TargetMode="External"/><Relationship Id="rId9" Type="http://schemas.openxmlformats.org/officeDocument/2006/relationships/hyperlink" Target="http://www.twirpx.com/file/298552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1200" dirty="0"/>
              <a:t>Выполнила: </a:t>
            </a:r>
            <a:r>
              <a:rPr lang="ru" sz="1200" dirty="0" smtClean="0"/>
              <a:t>Объедков Константин, ученик </a:t>
            </a:r>
            <a:r>
              <a:rPr lang="ru" sz="1200" dirty="0"/>
              <a:t>9 класса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1200" dirty="0"/>
              <a:t>Руководитель: </a:t>
            </a:r>
            <a:r>
              <a:rPr lang="ru" sz="1200" dirty="0" smtClean="0"/>
              <a:t>Сальников Е.А.</a:t>
            </a:r>
            <a:endParaRPr sz="1200" dirty="0"/>
          </a:p>
        </p:txBody>
      </p:sp>
      <p:cxnSp>
        <p:nvCxnSpPr>
          <p:cNvPr id="150" name="Google Shape;150;p37"/>
          <p:cNvCxnSpPr/>
          <p:nvPr/>
        </p:nvCxnSpPr>
        <p:spPr>
          <a:xfrm>
            <a:off x="3450" y="3000800"/>
            <a:ext cx="913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37"/>
          <p:cNvSpPr txBox="1"/>
          <p:nvPr/>
        </p:nvSpPr>
        <p:spPr>
          <a:xfrm>
            <a:off x="570950" y="-238300"/>
            <a:ext cx="73557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" name="Google Shape;152;p37"/>
          <p:cNvSpPr txBox="1">
            <a:spLocks noGrp="1"/>
          </p:cNvSpPr>
          <p:nvPr>
            <p:ph type="ctrTitle"/>
          </p:nvPr>
        </p:nvSpPr>
        <p:spPr>
          <a:xfrm>
            <a:off x="281700" y="1230775"/>
            <a:ext cx="85806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" dirty="0"/>
              <a:t>Водород - топливо будущего в России и Италии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600"/>
              <a:t>Значимость исследования</a:t>
            </a:r>
            <a:endParaRPr sz="3600"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 b="1"/>
              <a:t>Теоретическая значимость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/>
              <a:t>Впервые проанализированы возможности  применения водородного топлива в России и Италии в рамках научно-исследовательского проекта.</a:t>
            </a:r>
            <a:endParaRPr sz="1800"/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 sz="1800"/>
          </a:p>
        </p:txBody>
      </p:sp>
      <p:sp>
        <p:nvSpPr>
          <p:cNvPr id="212" name="Google Shape;212;p4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 b="1"/>
              <a:t>Практическая значимость</a:t>
            </a:r>
            <a:r>
              <a:rPr lang="ru" sz="1800"/>
              <a:t> состоит в возможности применения данных материалов в ходе проведения уроков химии в 8-11 классах, внеклассных мероприятий с учащимися старшего звена школы.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 txBox="1">
            <a:spLocks noGrp="1"/>
          </p:cNvSpPr>
          <p:nvPr>
            <p:ph type="title"/>
          </p:nvPr>
        </p:nvSpPr>
        <p:spPr>
          <a:xfrm>
            <a:off x="265500" y="1331725"/>
            <a:ext cx="4045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"/>
              <a:t>Методы исследования</a:t>
            </a:r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subTitle" idx="1"/>
          </p:nvPr>
        </p:nvSpPr>
        <p:spPr>
          <a:xfrm>
            <a:off x="265500" y="3086500"/>
            <a:ext cx="4045200" cy="10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>
                <a:latin typeface="Caveat"/>
                <a:ea typeface="Caveat"/>
                <a:cs typeface="Caveat"/>
                <a:sym typeface="Caveat"/>
              </a:rPr>
              <a:t>Познание начинается с удивления.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>
                <a:latin typeface="Caveat"/>
                <a:ea typeface="Caveat"/>
                <a:cs typeface="Caveat"/>
                <a:sym typeface="Caveat"/>
              </a:rPr>
              <a:t>Аристотель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19" name="Google Shape;219;p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Изучение и анализ литературы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Наблюдение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Эксперимент (опыт)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Анкетирование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Обобщение материала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Математические расчет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Водород как химический элемент</a:t>
            </a:r>
            <a:endParaRPr/>
          </a:p>
        </p:txBody>
      </p:sp>
      <p:sp>
        <p:nvSpPr>
          <p:cNvPr id="225" name="Google Shape;225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Порядковый номер: 1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Атомная масса: 1.00794 а. е. м.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Температура плавления: -259,2°C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Температура кипения: -252,9°C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Состояние при н. у.: газ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По свойствам: неметалл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Расположение в таблице Менделеева: I период (малый), 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группа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26" name="Google Shape;226;p48" descr="https://www.chem-mind.com/wp-content/uploads/2017/04/hh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9608" y="1041795"/>
            <a:ext cx="4160092" cy="3120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Краткая история открытия водорода</a:t>
            </a:r>
            <a:endParaRPr/>
          </a:p>
        </p:txBody>
      </p:sp>
      <p:sp>
        <p:nvSpPr>
          <p:cNvPr id="232" name="Google Shape;232;p4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267400" cy="39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История открытия водорода начинается </a:t>
            </a:r>
            <a:b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 XVI века, когда было замечено, что при действии кислот на железо и другие металлы выделяется газ. Первоначально его назвали «горючим воздухом». Спустя примерно </a:t>
            </a:r>
            <a:b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сто лет этот газ научились собирать. </a:t>
            </a:r>
            <a:b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Во второй половине XVIII века английский ученый Г. Кавендиш изучил свойства «горючего воздуха». Он установил, что этот газ при сгорании на воздухе образует воду. 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Г. Кавендиша считают первооткрывателем водорода (1766 г.).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33" name="Google Shape;23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5125" y="1070625"/>
            <a:ext cx="2744946" cy="349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0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/>
              <a:t>Промышленное производство водорода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1"/>
          <p:cNvSpPr txBox="1">
            <a:spLocks noGrp="1"/>
          </p:cNvSpPr>
          <p:nvPr>
            <p:ph type="title"/>
          </p:nvPr>
        </p:nvSpPr>
        <p:spPr>
          <a:xfrm>
            <a:off x="311700" y="263500"/>
            <a:ext cx="8520600" cy="1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44" name="Google Shape;244;p51"/>
          <p:cNvSpPr txBox="1">
            <a:spLocks noGrp="1"/>
          </p:cNvSpPr>
          <p:nvPr>
            <p:ph type="body" idx="1"/>
          </p:nvPr>
        </p:nvSpPr>
        <p:spPr>
          <a:xfrm>
            <a:off x="311700" y="441100"/>
            <a:ext cx="8520600" cy="4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Промышленное производство водорода - неотъемлемая часть водородной энергетики, первое звено в жизненном цикле потребления водорода. Водород практически не встречается на Земле в чистом виде и должен извлекаться из других соединений с помощью различных химических методов. Разнообразие способов получения водорода является одним из главных преимуществ водородной энергетики, так как повышает энергетическую безопасность и снижает зависимость от отдельных видов сырья.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"/>
          <p:cNvSpPr txBox="1">
            <a:spLocks noGrp="1"/>
          </p:cNvSpPr>
          <p:nvPr>
            <p:ph type="title"/>
          </p:nvPr>
        </p:nvSpPr>
        <p:spPr>
          <a:xfrm>
            <a:off x="311700" y="911950"/>
            <a:ext cx="39999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1800"/>
              <a:t>1. </a:t>
            </a:r>
            <a:r>
              <a:rPr lang="ru" sz="1800" b="1"/>
              <a:t>Газификация угля </a:t>
            </a:r>
            <a:r>
              <a:rPr lang="ru" sz="1800"/>
              <a:t>- 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физико-химический процесс превращения угля в горючие газы с помощью свободного или связанного кислорода или других газов, имеет перспективу применения </a:t>
            </a:r>
            <a:b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промышленности.</a:t>
            </a:r>
            <a:endParaRPr sz="1200"/>
          </a:p>
        </p:txBody>
      </p:sp>
      <p:sp>
        <p:nvSpPr>
          <p:cNvPr id="250" name="Google Shape;250;p52"/>
          <p:cNvSpPr txBox="1">
            <a:spLocks noGrp="1"/>
          </p:cNvSpPr>
          <p:nvPr>
            <p:ph type="body" idx="1"/>
          </p:nvPr>
        </p:nvSpPr>
        <p:spPr>
          <a:xfrm>
            <a:off x="311700" y="2170150"/>
            <a:ext cx="39999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</a:rPr>
              <a:t>2. </a:t>
            </a:r>
            <a:r>
              <a:rPr lang="ru" sz="1800" b="1">
                <a:solidFill>
                  <a:srgbClr val="000000"/>
                </a:solidFill>
              </a:rPr>
              <a:t>Электролиз</a:t>
            </a:r>
            <a:r>
              <a:rPr lang="ru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физико-химический процесс, состоящий в выделении на электродах составных частей растворённых веществ или других веществ, являющихся результатом вторичных реакций на электродах, который возникает при прохождении электрического тока через раствор, либо расплав электролита. </a:t>
            </a:r>
            <a:r>
              <a:rPr lang="ru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Наиболее чистый способ, особенно если используемое электричество производится с помощью возобновляемых источников энергии (солнечная и ветряная генерация). Высокая себестоимость.</a:t>
            </a:r>
            <a:endParaRPr sz="1200" b="1">
              <a:solidFill>
                <a:srgbClr val="000000"/>
              </a:solidFill>
            </a:endParaRPr>
          </a:p>
        </p:txBody>
      </p:sp>
      <p:sp>
        <p:nvSpPr>
          <p:cNvPr id="251" name="Google Shape;251;p52"/>
          <p:cNvSpPr txBox="1">
            <a:spLocks noGrp="1"/>
          </p:cNvSpPr>
          <p:nvPr>
            <p:ph type="body" idx="2"/>
          </p:nvPr>
        </p:nvSpPr>
        <p:spPr>
          <a:xfrm>
            <a:off x="4832400" y="2650425"/>
            <a:ext cx="39999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</a:rPr>
              <a:t>4. </a:t>
            </a:r>
            <a:r>
              <a:rPr lang="ru" sz="1800" b="1">
                <a:solidFill>
                  <a:srgbClr val="000000"/>
                </a:solidFill>
              </a:rPr>
              <a:t>Пиролиз</a:t>
            </a:r>
            <a:r>
              <a:rPr lang="ru" sz="1800">
                <a:solidFill>
                  <a:srgbClr val="000000"/>
                </a:solidFill>
              </a:rPr>
              <a:t> - 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термическое разложение органических и многих неорганических соединений.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52" name="Google Shape;252;p52"/>
          <p:cNvSpPr txBox="1"/>
          <p:nvPr/>
        </p:nvSpPr>
        <p:spPr>
          <a:xfrm>
            <a:off x="5525300" y="64850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3" name="Google Shape;253;p52"/>
          <p:cNvSpPr txBox="1"/>
          <p:nvPr/>
        </p:nvSpPr>
        <p:spPr>
          <a:xfrm>
            <a:off x="4832400" y="911950"/>
            <a:ext cx="3999900" cy="1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ru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r>
              <a:rPr lang="ru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Паровая конверсия метана и природного газа </a:t>
            </a:r>
            <a:r>
              <a:rPr lang="ru"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- </a:t>
            </a:r>
            <a:r>
              <a:rPr lang="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получение водорода из лёгких углеводородов путём парового риформинга (каталитической конверсии углеводородов в присутствии водяного пара). </a:t>
            </a:r>
            <a:r>
              <a:rPr lang="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Реформирование газового пара является самым популярным и самым дешевым способом производства водорода.</a:t>
            </a:r>
            <a:endParaRPr sz="12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4" name="Google Shape;254;p52"/>
          <p:cNvSpPr txBox="1"/>
          <p:nvPr/>
        </p:nvSpPr>
        <p:spPr>
          <a:xfrm>
            <a:off x="4832400" y="3341950"/>
            <a:ext cx="39999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r>
              <a:rPr lang="ru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r>
              <a:rPr lang="ru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Частичное окисление </a:t>
            </a:r>
            <a:endParaRPr sz="18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5" name="Google Shape;255;p52"/>
          <p:cNvSpPr txBox="1"/>
          <p:nvPr/>
        </p:nvSpPr>
        <p:spPr>
          <a:xfrm>
            <a:off x="4832400" y="3846100"/>
            <a:ext cx="39999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6. </a:t>
            </a:r>
            <a:r>
              <a:rPr lang="ru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Биотехнологии</a:t>
            </a:r>
            <a:endParaRPr sz="18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6" name="Google Shape;256;p52"/>
          <p:cNvSpPr txBox="1"/>
          <p:nvPr/>
        </p:nvSpPr>
        <p:spPr>
          <a:xfrm>
            <a:off x="233475" y="174225"/>
            <a:ext cx="85989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Промышленные способы получения водорода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3"/>
          <p:cNvSpPr txBox="1">
            <a:spLocks noGrp="1"/>
          </p:cNvSpPr>
          <p:nvPr>
            <p:ph type="title"/>
          </p:nvPr>
        </p:nvSpPr>
        <p:spPr>
          <a:xfrm>
            <a:off x="510450" y="1792950"/>
            <a:ext cx="81231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sz="4800"/>
              <a:t>Водородные двигатели</a:t>
            </a:r>
            <a:endParaRPr sz="4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85600" y="1719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Начало развития отрасли</a:t>
            </a:r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11700" y="2401450"/>
            <a:ext cx="8594400" cy="21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Известный в XVII веке как “горючий воздух” и впервые синтезированный вследствие электролиза в 1798 году водород не первый век рассматривается как потенциальное топливо.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Топливные электролизеры были разработаны в середине XIX века. В 1930-х годах Рудольф Эррен преобразовал двигатели внутреннего сгорания автобусов и грузовиков, чтобы они работали на водороде. Но дешевая нефть и обеспокоенность общества безопасностью процесса помешали дальнейшему развитию этой технологии.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268" name="Google Shape;268;p54"/>
          <p:cNvSpPr txBox="1"/>
          <p:nvPr/>
        </p:nvSpPr>
        <p:spPr>
          <a:xfrm>
            <a:off x="4082475" y="147775"/>
            <a:ext cx="48237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“Я верю, что однажды вода будет использована как топливо, те водород и кислород, что её составляют, использованные по отдельности или вместе, смогут обеспечить неисчерпаемый источник тепла и света, по интенсивности с которым не сравнится даже уголь.”          </a:t>
            </a: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Жюль Верн,1874 год</a:t>
            </a: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9" name="Google Shape;269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2153" y="224163"/>
            <a:ext cx="990334" cy="13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Принцип работы</a:t>
            </a:r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65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Arial"/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Цикл работы ДВС остается прежним, то есть :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1800"/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Впуск;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1800"/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Зажигание;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1800"/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Рабочий ход;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1800"/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Выхлоп.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Arial"/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Меняется только рабочее тело (с бензина на гремучий газ (смесь воздуха с водородом), </a:t>
            </a:r>
            <a:b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 выхлопом становится водяной пар 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0222" y="569075"/>
            <a:ext cx="3595800" cy="42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Актуальность</a:t>
            </a:r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Изменение климата - это проблема планетарного масштаба. Неважно, где осуществляются выбросы СО2, имеет значение лишь его общее количество. Проблема состоит в уже накопленных объёмах углекислого газа, а не только в выбросах, осуществляемых в данный момент.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59" name="Google Shape;15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8200" y="1170125"/>
            <a:ext cx="4403400" cy="247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6"/>
          <p:cNvSpPr txBox="1">
            <a:spLocks noGrp="1"/>
          </p:cNvSpPr>
          <p:nvPr>
            <p:ph type="title"/>
          </p:nvPr>
        </p:nvSpPr>
        <p:spPr>
          <a:xfrm>
            <a:off x="311700" y="71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Сравнительная таблица</a:t>
            </a:r>
            <a:endParaRPr/>
          </a:p>
        </p:txBody>
      </p:sp>
      <p:sp>
        <p:nvSpPr>
          <p:cNvPr id="282" name="Google Shape;282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Признак сравнения</a:t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Топливный элемент</a:t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Водородный ДВС</a:t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83" name="Google Shape;28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3725" y="644325"/>
            <a:ext cx="6421098" cy="430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265500" y="479900"/>
            <a:ext cx="40452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"/>
              <a:t>Плюсы</a:t>
            </a:r>
            <a:endParaRPr/>
          </a:p>
        </p:txBody>
      </p:sp>
      <p:sp>
        <p:nvSpPr>
          <p:cNvPr id="289" name="Google Shape;289;p57"/>
          <p:cNvSpPr txBox="1">
            <a:spLocks noGrp="1"/>
          </p:cNvSpPr>
          <p:nvPr>
            <p:ph type="subTitle" idx="1"/>
          </p:nvPr>
        </p:nvSpPr>
        <p:spPr>
          <a:xfrm>
            <a:off x="265500" y="1524900"/>
            <a:ext cx="4045200" cy="26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2"/>
              <a:buFont typeface="Arial"/>
              <a:buNone/>
            </a:pPr>
            <a:r>
              <a:rPr lang="ru" sz="2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высокая удельная           теплота сгорания</a:t>
            </a:r>
            <a:endParaRPr sz="2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202"/>
              <a:buFont typeface="Arial"/>
              <a:buNone/>
            </a:pPr>
            <a:r>
              <a:rPr lang="ru" sz="2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отсутствие токсичных выхлопов, продуктом сгорания водорода является вода</a:t>
            </a:r>
            <a:endParaRPr sz="2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202"/>
              <a:buFont typeface="Arial"/>
              <a:buNone/>
            </a:pPr>
            <a:r>
              <a:rPr lang="ru" sz="259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202"/>
              <a:buFont typeface="Arial"/>
              <a:buNone/>
            </a:pPr>
            <a:r>
              <a:rPr lang="ru" sz="259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sp>
        <p:nvSpPr>
          <p:cNvPr id="290" name="Google Shape;290;p57"/>
          <p:cNvSpPr txBox="1">
            <a:spLocks noGrp="1"/>
          </p:cNvSpPr>
          <p:nvPr>
            <p:ph type="body" idx="2"/>
          </p:nvPr>
        </p:nvSpPr>
        <p:spPr>
          <a:xfrm>
            <a:off x="4928675" y="1457300"/>
            <a:ext cx="40452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-1773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75"/>
              <a:buFont typeface="Arial"/>
              <a:buChar char="-"/>
            </a:pPr>
            <a:r>
              <a:rPr lang="ru" sz="137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несовершенные технологии хранения водорода (хранится в жидкой форме при температуре минус 253℃ Цельсия)</a:t>
            </a:r>
            <a:endParaRPr sz="27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None/>
            </a:pPr>
            <a:r>
              <a:rPr lang="ru" sz="137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- высокая себестоимость водорода (8 евро за литр (550 руб.)</a:t>
            </a:r>
            <a:endParaRPr sz="27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None/>
            </a:pPr>
            <a:r>
              <a:rPr lang="ru" sz="137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- сложный процесс получения водорода </a:t>
            </a:r>
            <a:br>
              <a:rPr lang="ru" sz="137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37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промышленных масштабах, в процессе которого выделяется СО,</a:t>
            </a:r>
            <a:endParaRPr sz="27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None/>
            </a:pPr>
            <a:r>
              <a:rPr lang="ru" sz="137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- высокая стоимость водородной силовой установки и сложность ее обслуживания</a:t>
            </a:r>
            <a:endParaRPr sz="27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6225" lvl="0" indent="-186225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None/>
            </a:pPr>
            <a:r>
              <a:rPr lang="ru" sz="137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- взрывоопасность водородно-воздушной смеси</a:t>
            </a:r>
            <a:endParaRPr sz="27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None/>
            </a:pPr>
            <a:r>
              <a:rPr lang="ru" sz="137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- отсутствие развитой структуры водородных заправочных станций ($1 млн на одну заправочную станцию, в то время как комплект оборудования для бензиновых заправочных станций стоит в среднем $100-200 тыс.)</a:t>
            </a:r>
            <a:endParaRPr sz="27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91" name="Google Shape;291;p57"/>
          <p:cNvSpPr txBox="1"/>
          <p:nvPr/>
        </p:nvSpPr>
        <p:spPr>
          <a:xfrm>
            <a:off x="4928675" y="479900"/>
            <a:ext cx="38478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42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Минусы</a:t>
            </a:r>
            <a:endParaRPr sz="42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8"/>
          <p:cNvSpPr txBox="1">
            <a:spLocks noGrp="1"/>
          </p:cNvSpPr>
          <p:nvPr>
            <p:ph type="title"/>
          </p:nvPr>
        </p:nvSpPr>
        <p:spPr>
          <a:xfrm>
            <a:off x="847175" y="266250"/>
            <a:ext cx="77865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Результаты анкетирования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3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Вопрос 1</a:t>
            </a:r>
            <a:endParaRPr/>
          </a:p>
        </p:txBody>
      </p:sp>
      <p:sp>
        <p:nvSpPr>
          <p:cNvPr id="302" name="Google Shape;302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2000"/>
              <a:t>Что вам известно о водородном топливе?</a:t>
            </a:r>
            <a:endParaRPr sz="2000"/>
          </a:p>
        </p:txBody>
      </p:sp>
      <p:sp>
        <p:nvSpPr>
          <p:cNvPr id="303" name="Google Shape;303;p59"/>
          <p:cNvSpPr txBox="1">
            <a:spLocks noGrp="1"/>
          </p:cNvSpPr>
          <p:nvPr>
            <p:ph type="body" idx="2"/>
          </p:nvPr>
        </p:nvSpPr>
        <p:spPr>
          <a:xfrm>
            <a:off x="4845279" y="894897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2000"/>
              <a:t>Чем обусловлен интерес к водороду как альтернативному транспортному топливу?</a:t>
            </a:r>
            <a:endParaRPr sz="2000"/>
          </a:p>
        </p:txBody>
      </p:sp>
      <p:pic>
        <p:nvPicPr>
          <p:cNvPr id="304" name="Google Shape;304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362" y="1666800"/>
            <a:ext cx="4732014" cy="328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9"/>
          <p:cNvSpPr txBox="1"/>
          <p:nvPr/>
        </p:nvSpPr>
        <p:spPr>
          <a:xfrm>
            <a:off x="4816699" y="425003"/>
            <a:ext cx="287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Вопрос 2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0525" y="1712425"/>
            <a:ext cx="5152451" cy="31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Вопрос 3</a:t>
            </a:r>
            <a:endParaRPr/>
          </a:p>
        </p:txBody>
      </p:sp>
      <p:sp>
        <p:nvSpPr>
          <p:cNvPr id="312" name="Google Shape;312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000"/>
              <a:t>Какие способы добычи водорода вам известны?</a:t>
            </a:r>
            <a:endParaRPr sz="2000"/>
          </a:p>
        </p:txBody>
      </p:sp>
      <p:pic>
        <p:nvPicPr>
          <p:cNvPr id="313" name="Google Shape;31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4500" y="1596275"/>
            <a:ext cx="6027874" cy="34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1"/>
          <p:cNvSpPr txBox="1">
            <a:spLocks noGrp="1"/>
          </p:cNvSpPr>
          <p:nvPr>
            <p:ph type="title"/>
          </p:nvPr>
        </p:nvSpPr>
        <p:spPr>
          <a:xfrm>
            <a:off x="1672229" y="-256128"/>
            <a:ext cx="5870700" cy="22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" sz="3600" dirty="0"/>
              <a:t>Опыт по получению водорода</a:t>
            </a:r>
            <a:endParaRPr sz="3600" dirty="0"/>
          </a:p>
        </p:txBody>
      </p:sp>
      <p:sp>
        <p:nvSpPr>
          <p:cNvPr id="321" name="Google Shape;321;p61"/>
          <p:cNvSpPr txBox="1"/>
          <p:nvPr/>
        </p:nvSpPr>
        <p:spPr>
          <a:xfrm>
            <a:off x="622850" y="1683025"/>
            <a:ext cx="6586200" cy="2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61"/>
          <p:cNvSpPr txBox="1"/>
          <p:nvPr/>
        </p:nvSpPr>
        <p:spPr>
          <a:xfrm>
            <a:off x="1462028" y="1581155"/>
            <a:ext cx="6333000" cy="29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Используемые гранулы цинка насыпаем в колбу </a:t>
            </a:r>
            <a:b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и заливаем раствором соляной кислоты. Сразу же 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начнется реакция с выделением водорода. 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Закупориваем </a:t>
            </a:r>
            <a:r>
              <a:rPr lang="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колбу 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пробиркой с трубкой, ведущей в сосуд для сбора газа, который держим горлышком вниз. Ждем примерно 3 -5 мин., пока водород вытеснит воздух из сосуда. Проверяем горящей шпажкой, слышим характерный для  горящего водорода звук. Цинк является активным металлом, он начинает реагировать с кислотой, вытесняя водород.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Zn + 2HCl → ZnCl</a:t>
            </a:r>
            <a:r>
              <a:rPr lang="ru" sz="18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+ H</a:t>
            </a:r>
            <a:r>
              <a:rPr lang="ru" sz="18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↑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2"/>
          <p:cNvSpPr txBox="1">
            <a:spLocks noGrp="1"/>
          </p:cNvSpPr>
          <p:nvPr>
            <p:ph type="title"/>
          </p:nvPr>
        </p:nvSpPr>
        <p:spPr>
          <a:xfrm>
            <a:off x="803175" y="378200"/>
            <a:ext cx="806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600">
                <a:solidFill>
                  <a:srgbClr val="FF0000"/>
                </a:solidFill>
              </a:rPr>
              <a:t>Выводы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328" name="Google Shape;328;p62"/>
          <p:cNvSpPr txBox="1">
            <a:spLocks noGrp="1"/>
          </p:cNvSpPr>
          <p:nvPr>
            <p:ph type="body" idx="1"/>
          </p:nvPr>
        </p:nvSpPr>
        <p:spPr>
          <a:xfrm>
            <a:off x="350775" y="866550"/>
            <a:ext cx="8520600" cy="26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★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Проанализировали историю открытия водорода, основные характеристики  водорода, обладающего уникальными свойствами </a:t>
            </a:r>
            <a:b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областями применения.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★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Отметили достоинства и недостатки водорода как альтернативного вида топлива.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★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Провели интервью и анкетирование по проблеме исследования.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★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Провели лабораторный эксперимент по получению водорода </a:t>
            </a:r>
            <a:b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лаборатории и изучили его свойства.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62"/>
          <p:cNvSpPr/>
          <p:nvPr/>
        </p:nvSpPr>
        <p:spPr>
          <a:xfrm>
            <a:off x="432725" y="3412339"/>
            <a:ext cx="81474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 sz="1800" b="1" i="0" u="none" strike="noStrike" cap="none">
                <a:solidFill>
                  <a:srgbClr val="FF0000"/>
                </a:solidFill>
              </a:rPr>
              <a:t>Гипотеза подтвердилась. </a:t>
            </a:r>
            <a:r>
              <a:rPr lang="ru" sz="1800" b="1" i="0" u="none" strike="noStrike" cap="none">
                <a:solidFill>
                  <a:srgbClr val="000000"/>
                </a:solidFill>
              </a:rPr>
              <a:t>Взаимоотношения России и Италии</a:t>
            </a:r>
            <a:r>
              <a:rPr lang="ru" sz="1800" b="1"/>
              <a:t> </a:t>
            </a:r>
            <a:r>
              <a:rPr lang="ru" sz="1800" b="1" i="0" u="none" strike="noStrike" cap="none">
                <a:solidFill>
                  <a:srgbClr val="000000"/>
                </a:solidFill>
              </a:rPr>
              <a:t>положительно влияют на будущее развитие водорода как альтернативного топлива в XXI веке.</a:t>
            </a:r>
            <a:r>
              <a:rPr lang="ru" sz="1800" i="0" u="none" strike="noStrike" cap="none">
                <a:solidFill>
                  <a:srgbClr val="000000"/>
                </a:solidFill>
              </a:rPr>
              <a:t> </a:t>
            </a:r>
            <a:endParaRPr sz="18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5699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Водород - будущее энергетики </a:t>
            </a:r>
            <a:br>
              <a:rPr lang="ru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XXI веке. Россия и Италия предпринимают важные шаги </a:t>
            </a:r>
            <a:br>
              <a:rPr lang="ru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успешного использования водородного топлива как одного из ключевых звеньев “зеленой” энергетики. </a:t>
            </a:r>
            <a:endParaRPr sz="3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Список литературы</a:t>
            </a:r>
            <a:endParaRPr/>
          </a:p>
        </p:txBody>
      </p:sp>
      <p:sp>
        <p:nvSpPr>
          <p:cNvPr id="340" name="Google Shape;340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83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-2042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600" dirty="0">
                <a:solidFill>
                  <a:schemeClr val="tx1"/>
                </a:solidFill>
                <a:latin typeface="+mn-lt"/>
              </a:rPr>
              <a:t>История открытия водорода// Режим доступа: https//ru.wikipedia.org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269999" lvl="0" indent="-2042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600" dirty="0">
                <a:solidFill>
                  <a:schemeClr val="tx1"/>
                </a:solidFill>
                <a:latin typeface="+mn-lt"/>
              </a:rPr>
              <a:t>Marco Alvera. Generation H. Healing the climate with hydrogen. 2019 Mondadori Electa S.p.A.// Режим доступа: </a:t>
            </a:r>
            <a:r>
              <a:rPr lang="ru" sz="1600" dirty="0">
                <a:solidFill>
                  <a:schemeClr val="tx1"/>
                </a:solidFill>
                <a:latin typeface="+mn-lt"/>
                <a:hlinkClick r:id="rId3"/>
              </a:rPr>
              <a:t>https://www.snam.it/it/hydrogen_challenge/generation_h/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269999" lvl="0" indent="-2042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600" dirty="0">
                <a:solidFill>
                  <a:schemeClr val="tx1"/>
                </a:solidFill>
                <a:latin typeface="+mn-lt"/>
                <a:hlinkClick r:id="rId4"/>
              </a:rPr>
              <a:t>https://qz.com/1417078/global-carbon-emissions-are-set-to-rise-in-2018/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lvl="0"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Плюсы и минусы водородного топлива// Режим доступа: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4"/>
              </a:rPr>
              <a:t>https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4"/>
              </a:rPr>
              <a:t>://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hlinkClick r:id="rId4"/>
              </a:rPr>
              <a:t>qz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4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4"/>
              </a:rPr>
              <a:t>com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4"/>
              </a:rPr>
              <a:t>/1417078/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4"/>
              </a:rPr>
              <a:t>global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4"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4"/>
              </a:rPr>
              <a:t>carbon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4"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4"/>
              </a:rPr>
              <a:t>emissions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4"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4"/>
              </a:rPr>
              <a:t>are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4"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4"/>
              </a:rPr>
              <a:t>set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4"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4"/>
              </a:rPr>
              <a:t>to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4"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4"/>
              </a:rPr>
              <a:t>rise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4"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4"/>
              </a:rPr>
              <a:t>in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4"/>
              </a:rPr>
              <a:t>-2018/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hlinkClick r:id="rId5"/>
              </a:rPr>
              <a:t>4. Экология. Промышленная утилизация. Переработка...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// Режим доступа:</a:t>
            </a:r>
          </a:p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+mn-lt"/>
                <a:hlinkClick r:id="rId6"/>
              </a:rPr>
              <a:t>novellamultimedia.narod.ru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›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hlinkClick r:id="rId5"/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5"/>
              </a:rPr>
              <a:t>/2010-garbage-89…</a:t>
            </a:r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hlinkClick r:id="rId7"/>
              </a:rPr>
              <a:t>5.Яковец Ю.В. Россия: стратегия перехода к водородной...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// Режим доступа:</a:t>
            </a:r>
          </a:p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+mn-lt"/>
                <a:hlinkClick r:id="rId8"/>
              </a:rPr>
              <a:t>studmed.ru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›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hlinkClick r:id="rId7"/>
              </a:rPr>
              <a:t>kuzyk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7"/>
              </a:rPr>
              <a:t>…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hlinkClick r:id="rId7"/>
              </a:rPr>
              <a:t>perehoda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7"/>
              </a:rPr>
              <a:t>-k-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hlinkClick r:id="rId7"/>
              </a:rPr>
              <a:t>vodorodnoy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7"/>
              </a:rPr>
              <a:t>-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hlinkClick r:id="rId7"/>
              </a:rPr>
              <a:t>energetike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7"/>
              </a:rPr>
              <a:t>…</a:t>
            </a:r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 6.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9"/>
              </a:rPr>
              <a:t>Б.Н.,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hlinkClick r:id="rId9"/>
              </a:rPr>
              <a:t>Кушлин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9"/>
              </a:rPr>
              <a:t> В.И.,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hlinkClick r:id="rId9"/>
              </a:rPr>
              <a:t>Яковец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9"/>
              </a:rPr>
              <a:t> Ю.В. На пути к водородной...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// Режим доступа:</a:t>
            </a:r>
          </a:p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+mn-lt"/>
                <a:hlinkClick r:id="rId10"/>
              </a:rPr>
              <a:t>twirpx.com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›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hlinkClick r:id="rId9"/>
              </a:rPr>
              <a:t>file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9"/>
              </a:rPr>
              <a:t>/298552/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pPr marL="269999" lvl="0" indent="-2042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/>
          </a:p>
          <a:p>
            <a:pPr marL="3429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5"/>
          <p:cNvSpPr txBox="1">
            <a:spLocks noGrp="1"/>
          </p:cNvSpPr>
          <p:nvPr>
            <p:ph type="ctrTitle"/>
          </p:nvPr>
        </p:nvSpPr>
        <p:spPr>
          <a:xfrm>
            <a:off x="510450" y="1593825"/>
            <a:ext cx="81231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" sz="6000">
                <a:solidFill>
                  <a:srgbClr val="8BF90B"/>
                </a:solidFill>
              </a:rPr>
              <a:t>Спасибо за внимание!</a:t>
            </a:r>
            <a:endParaRPr sz="6000">
              <a:solidFill>
                <a:srgbClr val="8BF90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65" name="Google Shape;16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66" name="Google Shape;16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868"/>
            <a:ext cx="9143999" cy="501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>
            <a:spLocks noGrp="1"/>
          </p:cNvSpPr>
          <p:nvPr>
            <p:ph type="title"/>
          </p:nvPr>
        </p:nvSpPr>
        <p:spPr>
          <a:xfrm>
            <a:off x="510450" y="480300"/>
            <a:ext cx="81231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/>
              <a:t>Проблема климатических изменений и загрязнение среды делают необходимым развитие “зеленой” энергетики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Обсуждение данной проблемы и её решений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77" name="Google Shape;17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10-11 октября 2019 года в Риме прошла международная конференция «Водородный вызов: потенциал водорода в Италии» с участием Премьер-министра Италии, Министра экономического развития в Италии, главы Международного энергетического агентства, руководителей европейских, американских и китайских энергетических компаний и банков.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Организатор конференции - итальянская газотранспортная компания SNAM. 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78" name="Google Shape;17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8800" y="1072800"/>
            <a:ext cx="3980625" cy="27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3153" y="3668125"/>
            <a:ext cx="1285650" cy="128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 txBox="1">
            <a:spLocks noGrp="1"/>
          </p:cNvSpPr>
          <p:nvPr>
            <p:ph type="title"/>
          </p:nvPr>
        </p:nvSpPr>
        <p:spPr>
          <a:xfrm>
            <a:off x="311700" y="215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Блиц-интервью с участником конференции</a:t>
            </a:r>
            <a:endParaRPr/>
          </a:p>
        </p:txBody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311700" y="7877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600" b="1"/>
              <a:t>Каковы конкретные примеры использования водорода в России и Италии?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Для «Газпрома» производство и применение метано-водородных смесей и водорода является перспективным направлением диверсификации и повышения эффективности использования природного газа. В настоящее время реализуются два инновационных проекта по получению метано-водородного топлива - в Самаре и Уфе. Эффект от внедрения выражается в экономии топливного газа — до 5%, снижении выбросов парникового газа СО2 — на 30% и загрязняющих веществ: NOx — в 4,5 раза, СO — в 5 раз. «Газпром» работает также над созданием полностью безуглеродных технологий производства водорода из природного газа.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С апреля 2019 итальянская газотранспортная компания SNAM реализует проект по внедрению метано-водородной смеси в провинции Салерно. Согласно расчетам добавление всего 5% водорода в природный газ, транспортируемый по газопроводам SNAM в всей Италии, позволит сократить выбросы углекислого газа на 2,5 млн тонн в год, что соответствует выбросам всех автомобилей в таком городе, как Рим.	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	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>
            <a:spLocks noGrp="1"/>
          </p:cNvSpPr>
          <p:nvPr>
            <p:ph type="title"/>
          </p:nvPr>
        </p:nvSpPr>
        <p:spPr>
          <a:xfrm>
            <a:off x="283975" y="632825"/>
            <a:ext cx="4045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"/>
              <a:t>Объект исследования: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"/>
              <a:t/>
            </a:r>
            <a:br>
              <a:rPr lang="ru"/>
            </a:br>
            <a:endParaRPr/>
          </a:p>
        </p:txBody>
      </p:sp>
      <p:sp>
        <p:nvSpPr>
          <p:cNvPr id="191" name="Google Shape;191;p43"/>
          <p:cNvSpPr txBox="1">
            <a:spLocks noGrp="1"/>
          </p:cNvSpPr>
          <p:nvPr>
            <p:ph type="body" idx="2"/>
          </p:nvPr>
        </p:nvSpPr>
        <p:spPr>
          <a:xfrm>
            <a:off x="4865650" y="632825"/>
            <a:ext cx="3837000" cy="20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4200"/>
              <a:t>Предмет исследования:</a:t>
            </a:r>
            <a:endParaRPr sz="42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42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42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42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42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4200"/>
          </a:p>
        </p:txBody>
      </p:sp>
      <p:sp>
        <p:nvSpPr>
          <p:cNvPr id="192" name="Google Shape;192;p43"/>
          <p:cNvSpPr txBox="1"/>
          <p:nvPr/>
        </p:nvSpPr>
        <p:spPr>
          <a:xfrm>
            <a:off x="2807850" y="5745025"/>
            <a:ext cx="73449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3" name="Google Shape;193;p43"/>
          <p:cNvSpPr txBox="1"/>
          <p:nvPr/>
        </p:nvSpPr>
        <p:spPr>
          <a:xfrm>
            <a:off x="283975" y="2220775"/>
            <a:ext cx="4045200" cy="18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Водород</a:t>
            </a:r>
            <a:endParaRPr sz="3600" b="0" i="0" u="none" strike="noStrike" cap="non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4" name="Google Shape;194;p43"/>
          <p:cNvSpPr txBox="1"/>
          <p:nvPr/>
        </p:nvSpPr>
        <p:spPr>
          <a:xfrm>
            <a:off x="4761550" y="2220775"/>
            <a:ext cx="4045200" cy="18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Химические </a:t>
            </a:r>
            <a:endParaRPr sz="3600" b="0" i="0" u="none" strike="noStrike" cap="non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и физические свойства водорода</a:t>
            </a:r>
            <a:endParaRPr sz="3600" b="0" i="0" u="none" strike="noStrike" cap="non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3952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" sz="4400" b="1"/>
              <a:t>Гипотеза</a:t>
            </a:r>
            <a:r>
              <a:rPr lang="ru" sz="2000" b="1"/>
              <a:t> 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Взаимоотношения России и Италии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положительно повлияют на будущее  развитие водорода, как альтернативного топлива. 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05" name="Google Shape;205;p45"/>
          <p:cNvSpPr txBox="1">
            <a:spLocks noGrp="1"/>
          </p:cNvSpPr>
          <p:nvPr>
            <p:ph type="body" idx="1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Цель:</a:t>
            </a:r>
            <a:r>
              <a:rPr lang="ru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представить водород как  альтернативный вид топлива, как топливо будущего в XXI  веке России и Италии.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Задачи:</a:t>
            </a:r>
            <a:r>
              <a:rPr lang="ru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★"/>
            </a:pPr>
            <a:r>
              <a:rPr lang="r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Проанализировать историю открытия водорода, основные характеристики  водорода, обладающего уникальными свойствами и областями применения.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★"/>
            </a:pPr>
            <a:r>
              <a:rPr lang="r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Найти достоинства и недостатки  водорода как  альтернативного вида топлива, как топлива будущего.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★"/>
            </a:pPr>
            <a:r>
              <a:rPr lang="r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Провести интервью и анкетирование по проблеме исследования.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★"/>
            </a:pPr>
            <a:r>
              <a:rPr lang="r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Провести лабораторный эксперимент по получению водорода в лаборатории и изучить его свойства.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1145</Words>
  <Application>Microsoft Office PowerPoint</Application>
  <PresentationFormat>Экран (16:9)</PresentationFormat>
  <Paragraphs>128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Proxima Nova</vt:lpstr>
      <vt:lpstr>Caveat</vt:lpstr>
      <vt:lpstr>Georgia</vt:lpstr>
      <vt:lpstr>Times New Roman</vt:lpstr>
      <vt:lpstr>Spearmint</vt:lpstr>
      <vt:lpstr>Simple Light</vt:lpstr>
      <vt:lpstr>Simple Light</vt:lpstr>
      <vt:lpstr>Водород - топливо будущего в России и Италии</vt:lpstr>
      <vt:lpstr>Актуальность</vt:lpstr>
      <vt:lpstr>Слайд 3</vt:lpstr>
      <vt:lpstr>Проблема климатических изменений и загрязнение среды делают необходимым развитие “зеленой” энергетики</vt:lpstr>
      <vt:lpstr>Обсуждение данной проблемы и её решений </vt:lpstr>
      <vt:lpstr>Блиц-интервью с участником конференции</vt:lpstr>
      <vt:lpstr>Объект исследования:   </vt:lpstr>
      <vt:lpstr>Гипотеза  Взаимоотношения России и Италии положительно повлияют на будущее  развитие водорода, как альтернативного топлива.  </vt:lpstr>
      <vt:lpstr>Слайд 9</vt:lpstr>
      <vt:lpstr>Значимость исследования</vt:lpstr>
      <vt:lpstr>Методы исследования</vt:lpstr>
      <vt:lpstr>Водород как химический элемент</vt:lpstr>
      <vt:lpstr>Краткая история открытия водорода</vt:lpstr>
      <vt:lpstr>Промышленное производство водорода</vt:lpstr>
      <vt:lpstr>Слайд 15</vt:lpstr>
      <vt:lpstr>1. Газификация угля - физико-химический процесс превращения угля в горючие газы с помощью свободного или связанного кислорода или других газов, имеет перспективу применения  в промышленности.</vt:lpstr>
      <vt:lpstr>Водородные двигатели</vt:lpstr>
      <vt:lpstr>Начало развития отрасли</vt:lpstr>
      <vt:lpstr>Принцип работы</vt:lpstr>
      <vt:lpstr>Сравнительная таблица</vt:lpstr>
      <vt:lpstr>Плюсы</vt:lpstr>
      <vt:lpstr>Результаты анкетирования</vt:lpstr>
      <vt:lpstr>Вопрос 1</vt:lpstr>
      <vt:lpstr>Вопрос 3</vt:lpstr>
      <vt:lpstr>Опыт по получению водорода</vt:lpstr>
      <vt:lpstr>Выводы</vt:lpstr>
      <vt:lpstr>Водород - будущее энергетики  в XXI веке. Россия и Италия предпринимают важные шаги  для успешного использования водородного топлива как одного из ключевых звеньев “зеленой” энергетики. 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Водород - топливо будущего в России и Италии</dc:title>
  <dc:creator>1</dc:creator>
  <cp:lastModifiedBy>1</cp:lastModifiedBy>
  <cp:revision>4</cp:revision>
  <dcterms:modified xsi:type="dcterms:W3CDTF">2021-12-06T06:34:37Z</dcterms:modified>
</cp:coreProperties>
</file>