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9" r:id="rId6"/>
    <p:sldId id="258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AC00"/>
    <a:srgbClr val="CC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-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C7E0D-D52D-4DD8-A929-35E8B496F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D8BDEB-5F5A-4C98-B73C-55D2EF59B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A2C307-F9CB-49B2-A19E-66C366841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8920-5BF1-4896-9F26-0823A00A0CC7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B74E3-5559-43AD-9CE4-D3336453A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07678E-3AA7-478B-AA73-5C9C150BB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B298-584C-47B3-907B-4E59A88D98F9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9F6611-BA2F-4985-9ADB-CA854E6D22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9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E1C6C-E08D-416C-9FF4-A0CCDB751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4E378F-EC92-4814-94D6-755F68664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ED66E7-C43B-46BD-95F4-B172001B7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8920-5BF1-4896-9F26-0823A00A0CC7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C3BA72-54C1-4998-A325-86039F893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A21DD2-05EE-4D73-9160-182CD554A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B298-584C-47B3-907B-4E59A88D9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85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DEACF24-9B5C-43DE-AE8C-DF3BEA42F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925114-458D-441F-B294-00C37A434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DA34A9-915A-470F-8EA2-C23AA4E5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8920-5BF1-4896-9F26-0823A00A0CC7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495F5-4FDD-4892-9948-26768D88D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FD9F1E-ADC4-46D2-AC68-4B7FA66B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B298-584C-47B3-907B-4E59A88D9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69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269A1-2BC3-4F8B-A5D5-66B6C182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6729FD-FFDD-4CF2-B736-EBCF1011B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543296-A781-44F0-AE3D-383515430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8920-5BF1-4896-9F26-0823A00A0CC7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E14A82-63C5-49C8-86FD-5D253C1C6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5BEF71-4328-41B4-A0F2-27503BDDB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B298-584C-47B3-907B-4E59A88D9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967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17D62-04A3-4D0F-839B-D3654BAC4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0032F1-322B-4EF7-B40A-BAB7A0DC0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994E43-2570-4897-8DD7-ED8565FD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8920-5BF1-4896-9F26-0823A00A0CC7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E565DE-20C9-4F81-956F-4FA376E49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B961F1-6158-41A8-B762-00528D42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B298-584C-47B3-907B-4E59A88D9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872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BCF97-5077-43B9-9638-64E3A8BF9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4BAD9D-727C-4C5D-B694-592F5B128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968E41-A31D-431F-88AA-F946379D6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9BA6C3-F124-496D-B51C-8D528EF52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8920-5BF1-4896-9F26-0823A00A0CC7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F382B-8810-423D-A0CA-BAF58EE1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55C407-2DD7-4DD4-8F25-F93533C16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B298-584C-47B3-907B-4E59A88D9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00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18C0A-D7DF-4EA0-BD7A-E7694CCB9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FED22D-5401-4200-B015-524C3CCD6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5962A3-4557-4920-803E-BA59D07FD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52FEB2-4F69-4D93-8EF7-3FB66A4CAB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642940-CDA3-4E1F-A9B7-6D9CDD9DD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928EE2-501C-4495-B4F5-64FC07CA5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8920-5BF1-4896-9F26-0823A00A0CC7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BB7832-AAA5-4D86-9D64-5F46F2394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83160D-479B-40D8-B4D4-5ED206D5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B298-584C-47B3-907B-4E59A88D9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36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59F6-2FDC-4941-91BA-7BD911E31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7FD7E9-41A5-4FE4-9F88-F2726062E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8920-5BF1-4896-9F26-0823A00A0CC7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FF4A8B-1E83-447A-AC2A-65F9966CA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94AF18-E769-4F3E-BD67-80EEBE6A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B298-584C-47B3-907B-4E59A88D9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38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40B71D9-1A89-4394-9598-BBA4C7A6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8920-5BF1-4896-9F26-0823A00A0CC7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919A23-75AD-44B7-A0B7-C8BA2EE5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A29934-E47A-4560-9DC6-A4AE5481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B298-584C-47B3-907B-4E59A88D9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23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E4B15-EB61-4C37-A18D-0EE9BBDF4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BDF27C-A457-4894-BF79-F4AC3AD3A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BA9A81-9381-4450-8449-3D146622E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61642C-B5A6-4A54-8E1D-DC05C102A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8920-5BF1-4896-9F26-0823A00A0CC7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85B789-3072-44EB-A2D2-696E0B9A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AF2F31-A96C-4AE5-89C7-62DC677D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B298-584C-47B3-907B-4E59A88D9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18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F809D-5ED0-421B-8AB0-AD45DA23B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F71651-02A9-47BD-9DA6-528C97741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F9A42B-C6C2-46CB-B4C8-A0C32895E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14F963-D508-4F3C-8464-F2DF82951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8920-5BF1-4896-9F26-0823A00A0CC7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D8DBF3-289A-4D12-8186-91E7C8A8E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217D1-C272-4AE0-9B54-07F149F4D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B298-584C-47B3-907B-4E59A88D9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311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297F8-A196-451C-BACD-2F992928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611F88-D755-43C1-9317-9933041D4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E39707-423D-4894-A07D-31080781D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E8920-5BF1-4896-9F26-0823A00A0CC7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B09DD4-6D8F-4D95-B5A7-437CCD586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43A2A1-5F49-49E2-BBA8-07655167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7B298-584C-47B3-907B-4E59A88D98F9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A4A102-3F38-4DAE-91CA-3D884B95C6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8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18.jp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7.jp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13.jp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m4a"/><Relationship Id="rId4" Type="http://schemas.microsoft.com/office/2007/relationships/media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A079D-F30D-4D3D-8A4B-123B12F20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6836" y="1547234"/>
            <a:ext cx="4830619" cy="2387600"/>
          </a:xfrm>
        </p:spPr>
        <p:txBody>
          <a:bodyPr>
            <a:normAutofit fontScale="90000"/>
          </a:bodyPr>
          <a:lstStyle/>
          <a:p>
            <a:b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</a:br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>Моя малая Родина.</a:t>
            </a:r>
            <a:b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</a:br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>Мой любимый Ставропольский край!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CB8CD4-127C-44F8-A5D2-7793C7998EDC}"/>
              </a:ext>
            </a:extLst>
          </p:cNvPr>
          <p:cNvSpPr/>
          <p:nvPr/>
        </p:nvSpPr>
        <p:spPr>
          <a:xfrm>
            <a:off x="3666836" y="5382214"/>
            <a:ext cx="34805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>Руководитель: Гальцева А. М.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tristan-lohengrin-a-peaceful-sanctuary">
            <a:hlinkClick r:id="" action="ppaction://media"/>
            <a:extLst>
              <a:ext uri="{FF2B5EF4-FFF2-40B4-BE49-F238E27FC236}">
                <a16:creationId xmlns:a16="http://schemas.microsoft.com/office/drawing/2014/main" id="{D8995DD7-FF2C-40E5-B322-CB8772A34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6232" y="4617441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DD922D53-FF57-4F19-9DCE-6065D3F213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1437">
        <p:circle/>
      </p:transition>
    </mc:Choice>
    <mc:Fallback>
      <p:transition spd="slow" advClick="0" advTm="1143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</p:bldLst>
  </p:timing>
  <p:extLst>
    <p:ext uri="{E180D4A7-C9FB-4DFB-919C-405C955672EB}">
      <p14:showEvtLst xmlns:p14="http://schemas.microsoft.com/office/powerpoint/2010/main">
        <p14:playEvt time="1115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8DA669D-0FF2-4BFF-AA97-965FF8643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97506"/>
            <a:ext cx="12192000" cy="2160493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Ставрополье — это край природных контрастов. На востоке и северо-востоке раскинулись обширные равнины, типичные полупустыни, местами переходящие в настоящую пустыню с высокими ребристыми песчаными барханами. На западе и северо-западе полупустыня переходит в плодородные Ставропольские степи. На севере и северо-востоке граница Ставропольского края проходит по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Кумо-Манычской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впадине, расположенной на уровне моря.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Говорить о его достопримечательностях можно бесконечно!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A7A5B22-5A2D-4860-B4A1-C93B6B168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936" y="1072555"/>
            <a:ext cx="5116857" cy="34325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7FC1A98-81C4-4366-997D-7C6752F20C62}"/>
              </a:ext>
            </a:extLst>
          </p:cNvPr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5FD797-89EE-4EFE-A713-389B27F3BE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4655" r="3883" b="8086"/>
          <a:stretch/>
        </p:blipFill>
        <p:spPr>
          <a:xfrm>
            <a:off x="8913487" y="158154"/>
            <a:ext cx="3278513" cy="19310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819447-201A-4B0B-8DB9-5C587E9AF4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t="6159" r="4554" b="6799"/>
          <a:stretch/>
        </p:blipFill>
        <p:spPr>
          <a:xfrm>
            <a:off x="32434" y="79077"/>
            <a:ext cx="3430808" cy="20334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0170E221-23CB-4D1E-B66D-A69134FF58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75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9392">
        <p:circle/>
      </p:transition>
    </mc:Choice>
    <mc:Fallback>
      <p:transition spd="slow" advTm="4939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8485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627ACF-9278-41C9-96E3-6D74A2E2E277}"/>
              </a:ext>
            </a:extLst>
          </p:cNvPr>
          <p:cNvSpPr/>
          <p:nvPr/>
        </p:nvSpPr>
        <p:spPr>
          <a:xfrm>
            <a:off x="3532606" y="2402541"/>
            <a:ext cx="5126787" cy="15696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Ваше </a:t>
            </a:r>
          </a:p>
          <a:p>
            <a:pPr algn="ctr"/>
            <a:r>
              <a:rPr lang="ru-RU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47804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233">
        <p:circle/>
      </p:transition>
    </mc:Choice>
    <mc:Fallback>
      <p:transition spd="slow" advTm="4233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1CC11-7A6A-40E6-91E6-F5ACA5E1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637"/>
            <a:ext cx="10515600" cy="817130"/>
          </a:xfrm>
        </p:spPr>
        <p:txBody>
          <a:bodyPr/>
          <a:lstStyle/>
          <a:p>
            <a: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Оглавление: 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15C6B4F9-98E8-4A02-94BD-D2CEF76A3BC6}"/>
              </a:ext>
            </a:extLst>
          </p:cNvPr>
          <p:cNvGrpSpPr>
            <a:grpSpLocks/>
          </p:cNvGrpSpPr>
          <p:nvPr/>
        </p:nvGrpSpPr>
        <p:grpSpPr bwMode="auto">
          <a:xfrm>
            <a:off x="3511819" y="4305566"/>
            <a:ext cx="5105400" cy="555625"/>
            <a:chOff x="1248" y="1440"/>
            <a:chExt cx="3216" cy="350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95459BB3-171D-4EAF-A397-C0D0D8EBD49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F9974AC7-FCFD-4FD8-A53D-3FBD66B5817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60444793-9DDD-404F-A58C-C4161EDBC9B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95" y="1482"/>
              <a:ext cx="231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Замок Коварства и Любви</a:t>
              </a:r>
              <a:endPara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2BF3DCE8-D724-49C7-8B94-A805FB4D34F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09E717C4-DEB0-40F9-AC09-5CA16E1D1910}"/>
              </a:ext>
            </a:extLst>
          </p:cNvPr>
          <p:cNvGrpSpPr>
            <a:grpSpLocks/>
          </p:cNvGrpSpPr>
          <p:nvPr/>
        </p:nvGrpSpPr>
        <p:grpSpPr bwMode="auto">
          <a:xfrm>
            <a:off x="3503827" y="1407245"/>
            <a:ext cx="5105400" cy="555625"/>
            <a:chOff x="1248" y="2030"/>
            <a:chExt cx="3216" cy="350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53072232-EF9F-4025-8C85-D8CE12074B7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E7196AFC-EE6B-47F2-B546-A84B0747C2F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FB6F0FE5-4861-4AE9-8B18-0550A534D7D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8" y="2071"/>
              <a:ext cx="169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Озеро «</a:t>
              </a:r>
              <a:r>
                <a:rPr lang="ru-RU" sz="24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Тамбукан</a:t>
              </a:r>
              <a:r>
                <a:rPr lang="ru-RU" sz="2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»</a:t>
              </a:r>
              <a:endPara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2865B308-FE0E-4287-B4FF-99CB7C431F4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217697FA-B11F-4E25-9ED3-785186C64F7F}"/>
              </a:ext>
            </a:extLst>
          </p:cNvPr>
          <p:cNvGrpSpPr>
            <a:grpSpLocks/>
          </p:cNvGrpSpPr>
          <p:nvPr/>
        </p:nvGrpSpPr>
        <p:grpSpPr bwMode="auto">
          <a:xfrm>
            <a:off x="3523520" y="2342525"/>
            <a:ext cx="5105400" cy="555625"/>
            <a:chOff x="1248" y="2640"/>
            <a:chExt cx="3216" cy="350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22852C57-AF9A-4767-B388-75E34E31F11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B2F5D397-CE55-402D-9524-B98B739F1B0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847694EA-B6ED-4E2A-8863-A4DBCF3BFFB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8" y="2677"/>
              <a:ext cx="151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Озеро «Провал»</a:t>
              </a:r>
              <a:endPara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28397E7C-C1F7-4A79-AAA3-7F53B0C2004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D2D80785-9F84-42D6-970F-87D36479D654}"/>
              </a:ext>
            </a:extLst>
          </p:cNvPr>
          <p:cNvGrpSpPr>
            <a:grpSpLocks/>
          </p:cNvGrpSpPr>
          <p:nvPr/>
        </p:nvGrpSpPr>
        <p:grpSpPr bwMode="auto">
          <a:xfrm>
            <a:off x="3516610" y="3323695"/>
            <a:ext cx="5092618" cy="573617"/>
            <a:chOff x="1248" y="3230"/>
            <a:chExt cx="4517" cy="349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81CCA0F1-EA45-4053-BF27-AA20E6B96C9F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1441" y="3572"/>
              <a:ext cx="4324" cy="7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1DC8F2D3-31A8-48D3-BDD9-97807F42E53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3CC300AB-5539-4E20-904F-F2A41154480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77" y="3261"/>
              <a:ext cx="256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«Место дуэли Лермонтова »</a:t>
              </a:r>
              <a:endPara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42855C17-41AF-4F00-9B0F-7750C990DDE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8B597B8-19C3-4BB1-8297-BAB1CA0E6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1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3202">
        <p:circle/>
      </p:transition>
    </mc:Choice>
    <mc:Fallback>
      <p:transition spd="slow" advTm="1320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>
            <a:extLst>
              <a:ext uri="{FF2B5EF4-FFF2-40B4-BE49-F238E27FC236}">
                <a16:creationId xmlns:a16="http://schemas.microsoft.com/office/drawing/2014/main" id="{AEB1B2E9-9B60-427A-A431-9E55A763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880" y="138623"/>
            <a:ext cx="4722420" cy="817722"/>
          </a:xfrm>
        </p:spPr>
        <p:txBody>
          <a:bodyPr>
            <a:normAutofit fontScale="90000"/>
          </a:bodyPr>
          <a:lstStyle/>
          <a:p>
            <a:r>
              <a:rPr lang="ru-RU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Озеро</a:t>
            </a:r>
            <a:r>
              <a:rPr lang="ru-RU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«</a:t>
            </a:r>
            <a:r>
              <a:rPr lang="ru-RU" sz="4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Тамбукан</a:t>
            </a:r>
            <a:r>
              <a:rPr lang="ru-RU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»</a:t>
            </a:r>
            <a:br>
              <a:rPr lang="ru-RU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00C8A1-98DE-457F-ABCC-80E856333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95" y="532625"/>
            <a:ext cx="5660005" cy="3734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Объект 14">
            <a:extLst>
              <a:ext uri="{FF2B5EF4-FFF2-40B4-BE49-F238E27FC236}">
                <a16:creationId xmlns:a16="http://schemas.microsoft.com/office/drawing/2014/main" id="{17898043-F54D-40B0-BEEC-54044A28F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108885"/>
            <a:ext cx="12192000" cy="1749115"/>
          </a:xfr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400" b="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Золотогривый конь </a:t>
            </a:r>
            <a:r>
              <a:rPr lang="ru-RU" sz="2400" b="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Тамбукана</a:t>
            </a:r>
            <a:r>
              <a:rPr lang="ru-RU" sz="2400" b="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властителя гор </a:t>
            </a:r>
            <a:r>
              <a:rPr 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Тамбукана</a:t>
            </a: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волшебный конь с золотой гривой. Он приносил своему хозяину счастье и удачу, а за это слуги часто мыли коня, ...и на месте, где стекала грязь целебная в туман, чудо-озеро вдруг стало, что зовется </a:t>
            </a:r>
            <a:r>
              <a:rPr 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Тамбукан</a:t>
            </a: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Эта чудодейственная сульфидная иловая грязь действительно исцеляет самые разные заболевания.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C7561D33-6183-4B25-BD89-49B4191B55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3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1461">
        <p:circle/>
      </p:transition>
    </mc:Choice>
    <mc:Fallback>
      <p:transition spd="slow" advTm="4146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  <p:bldP spid="1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5AFBB2-1B24-46A9-B3F2-1D68BEF5DF2B}"/>
              </a:ext>
            </a:extLst>
          </p:cNvPr>
          <p:cNvSpPr txBox="1"/>
          <p:nvPr/>
        </p:nvSpPr>
        <p:spPr>
          <a:xfrm>
            <a:off x="0" y="4826675"/>
            <a:ext cx="12192000" cy="203132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Тамбукан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находится на территории Предгорного района Ставрополья и Зольского района Кабардино-Балкарии.  Его площадь – 210 га (около 2 км в длину и 1 км в ширину), глубина  достигает 10 метров и колеблется в различное время года, в зависимости от осадков. </a:t>
            </a:r>
          </a:p>
          <a:p>
            <a:pPr algn="ctr"/>
            <a:r>
              <a:rPr lang="ru-RU" b="0" i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Озеро поражает своей необычностью с первого взгляда. Его поверхность даже в безветренную погоду кажется черной - так хорошо виден сквозь толщу воды лежащий на дне слой целебной грязи. Грязь озера обладает выраженным бактерицидным действием.</a:t>
            </a:r>
          </a:p>
          <a:p>
            <a:pPr algn="ctr"/>
            <a:r>
              <a:rPr lang="ru-RU" b="0" i="1" dirty="0">
                <a:solidFill>
                  <a:srgbClr val="8B4513"/>
                </a:solidFill>
                <a:effectLst/>
                <a:latin typeface="Arial" panose="020B0604020202020204" pitchFamily="34" charset="0"/>
              </a:rPr>
              <a:t>С озером связано множество легенд.</a:t>
            </a:r>
            <a:endParaRPr lang="ru-RU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429EC4-F2E3-4DB0-BBE4-1A2E6C8E0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2" y="1352607"/>
            <a:ext cx="3116161" cy="20774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A8F9C9-85D4-49C8-BFE6-34E8E4B8D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95" y="1336564"/>
            <a:ext cx="3310664" cy="20774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85F1F5-7A11-4764-925F-76E7F43DE5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992" y="78801"/>
            <a:ext cx="4040571" cy="30476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4C420023-9E74-46F5-938F-2F85A66AAC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63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1770">
        <p:circle/>
      </p:transition>
    </mc:Choice>
    <mc:Fallback>
      <p:transition spd="slow" advTm="5177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EB3B350-758D-4865-A971-AE77A94EC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20" y="707886"/>
            <a:ext cx="5468718" cy="38171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E30D5F-2944-4050-8C17-BFF47AF74FD2}"/>
              </a:ext>
            </a:extLst>
          </p:cNvPr>
          <p:cNvSpPr/>
          <p:nvPr/>
        </p:nvSpPr>
        <p:spPr>
          <a:xfrm>
            <a:off x="3899748" y="0"/>
            <a:ext cx="39562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Озеро «Провал»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EDC64-E250-433E-A9FA-1C1D4B7BF71C}"/>
              </a:ext>
            </a:extLst>
          </p:cNvPr>
          <p:cNvSpPr txBox="1"/>
          <p:nvPr/>
        </p:nvSpPr>
        <p:spPr>
          <a:xfrm>
            <a:off x="1304939" y="4816189"/>
            <a:ext cx="9034944" cy="203132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 пещера образовалась в горе Машук благодаря сероводороду. Им насыщены местные минеральные воды. Испарения сероводорода довольно агрессивны и постепенно разрушали горную породу, состоящую из известняка. В результате свод рухнул, образовав большую воронку, грот и подземное озеро.</a:t>
            </a:r>
          </a:p>
          <a:p>
            <a:pPr algn="ctr"/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Вода удивляет своим ярким бирюзовым оттенком, который ей придает большое количество серы. Хоть великий комбинатор и назвал озеро «малахитовой лужей», впечатление оно производит большое.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A924F091-845D-4769-9FE7-782B6954CE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88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7650">
        <p:circle/>
      </p:transition>
    </mc:Choice>
    <mc:Fallback>
      <p:transition spd="slow" advTm="476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656640-503E-46A1-9842-C43C693CF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8" y="206549"/>
            <a:ext cx="5107236" cy="33835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37D340-DBB2-44AC-AA10-46D0E6CBA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87" y="206549"/>
            <a:ext cx="5221536" cy="33736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422329-BB7A-41C9-818D-488F3E06046F}"/>
              </a:ext>
            </a:extLst>
          </p:cNvPr>
          <p:cNvSpPr txBox="1"/>
          <p:nvPr/>
        </p:nvSpPr>
        <p:spPr>
          <a:xfrm>
            <a:off x="0" y="4549676"/>
            <a:ext cx="12192000" cy="230832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научное изыскание пещеры относится к 1793 году. Его провел знаменитый ученый, специализировавшийся на геологии — Пётр Паллас. Он осмотрел отверстие в горе, измерил глубину воронки и подробно описал свои наблюдения. Тогда на дне воронки находились два подземных озера, которые соединялись друг с другом небольшим проливом. Более 60 лет прошло с момента исследований Палласа, пока в Провал не спустился первый человек. Это произошло в 1837 году. Ученые измерили температуру воды и определили глубину озера. Вода оказалась достаточно горячей — зимой ее температура достигала 25 градусов, летом — 40. Спустя 20 с небольшим лет провели взрывные работы, и теперь подойти к озеру можно было через тоннель. Его длина составляла 58 метров. </a:t>
            </a:r>
          </a:p>
          <a:p>
            <a:pPr algn="ctr"/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Вход в тоннель охраняют два бронзовых льва, которые установлены здесь в середине XX века.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FA6C738F-FA60-402C-B029-B43FB5F2B5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50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4725">
        <p:circle/>
      </p:transition>
    </mc:Choice>
    <mc:Fallback>
      <p:transition spd="slow" advTm="747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05A752-5E9A-4E79-806D-958BB3A3A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5" y="1069245"/>
            <a:ext cx="3759809" cy="25065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D3DBF7-1FC8-4686-A7E4-09D444CCDE69}"/>
              </a:ext>
            </a:extLst>
          </p:cNvPr>
          <p:cNvSpPr/>
          <p:nvPr/>
        </p:nvSpPr>
        <p:spPr>
          <a:xfrm>
            <a:off x="226619" y="73133"/>
            <a:ext cx="11483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«Место дуэли М.Ю. Лермонтова»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3D2566-0031-4101-8E3B-A86E608C6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93" y="3788526"/>
            <a:ext cx="3991295" cy="29934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11F97-B669-4084-A751-7C99EE2FB03D}"/>
              </a:ext>
            </a:extLst>
          </p:cNvPr>
          <p:cNvSpPr txBox="1"/>
          <p:nvPr/>
        </p:nvSpPr>
        <p:spPr>
          <a:xfrm>
            <a:off x="4282580" y="1069245"/>
            <a:ext cx="79094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1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Место дуэли Лермонтова в Пятигорске — это поляна на северо-западном склоне </a:t>
            </a:r>
            <a:r>
              <a:rPr lang="ru-RU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Машука</a:t>
            </a:r>
            <a:r>
              <a:rPr lang="ru-RU" b="0" i="1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На этом месте 15 июля (27 июля по григорианскому календарю) 1841 года состоялась роковая дуэль. Место дуэли Лермонтова и Мартынова является частью Государственного музея-заповедника М. Ю. Лермонтова в Пятигорске. Это одно из самых посещаемых мест города. Памятная поляна с обелиском относится к объектам культурного наследия РФ.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55671A-FA59-4105-B632-9222B879D509}"/>
              </a:ext>
            </a:extLst>
          </p:cNvPr>
          <p:cNvSpPr txBox="1"/>
          <p:nvPr/>
        </p:nvSpPr>
        <p:spPr>
          <a:xfrm>
            <a:off x="126301" y="3575784"/>
            <a:ext cx="790942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Дуэль Лермонтова и Мартынова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1840 году Михаил Лермонтов, за дуэль с Эрнестом де Барантом, был отправлен в ссылку на Кавказ — на службу в Тенгинском пехотном полку. По пути на службу Лермонтов остановился в Пятигорске для лечения. Он уже неоднократно бывал здесь и любил этот город.</a:t>
            </a:r>
          </a:p>
          <a:p>
            <a:pPr algn="ctr"/>
            <a:r>
              <a:rPr lang="ru-RU" sz="1600" b="0" i="1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 течение своего пребывания, Лермонтов неоднократно ядовито высказывался в адрес Мартынова. Отставной майор Николай Мартынов нередко попадал под сравнение с Михаилом Лермонтовым — он тоже писал стихи и прозу. Сам именитый поэт насмехался над произведениями Мартынова, над его кавказским одеянием. На одном из приемов Мартынов услышал оскорбления Лермонтова из-за внезапно остановившейся музыки. Он вскипел и вызвал Лермонтова на дуэль. Это случилось 13 июля, а 2 дня спустя произошла роковая встреча у склона Машука.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3B33B84A-B5C7-41F3-B71A-6F7C0DD9A2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4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9880">
        <p:circle/>
      </p:transition>
    </mc:Choice>
    <mc:Fallback>
      <p:transition spd="slow" advTm="1098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978A728D-5971-4F97-8EE1-0E6AD8171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4" y="923330"/>
            <a:ext cx="5938595" cy="3959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722FD5-D99A-429C-8D83-617356FE3622}"/>
              </a:ext>
            </a:extLst>
          </p:cNvPr>
          <p:cNvSpPr/>
          <p:nvPr/>
        </p:nvSpPr>
        <p:spPr>
          <a:xfrm>
            <a:off x="1860432" y="0"/>
            <a:ext cx="8706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«Замок Коварства и Любви»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0131D-5962-400B-8766-C6286E806356}"/>
              </a:ext>
            </a:extLst>
          </p:cNvPr>
          <p:cNvSpPr txBox="1"/>
          <p:nvPr/>
        </p:nvSpPr>
        <p:spPr>
          <a:xfrm>
            <a:off x="0" y="5380672"/>
            <a:ext cx="12192000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b="0" i="1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Замок коварства и любви — так с давних пор называют высокий скалистый утес на северо-западной окраине Кисловодска. Уникальная скальная формация является частью ущелья, образованного небольшой горной речкой </a:t>
            </a:r>
            <a:r>
              <a:rPr lang="ru-RU" b="0" i="1" dirty="0" err="1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Аликоновкой</a:t>
            </a:r>
            <a:r>
              <a:rPr lang="ru-RU" b="0" i="1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Отвесные скалы славятся необычным внешним видом — издали они выглядят как полуразрушенные крепостные стены с башнями, а если подобраться ближе, то в обрывистых склонах можно разглядеть очертания человеческих лиц.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ristan-lohengrin-a-peaceful-sanctuary">
            <a:hlinkClick r:id="" action="ppaction://media"/>
            <a:extLst>
              <a:ext uri="{FF2B5EF4-FFF2-40B4-BE49-F238E27FC236}">
                <a16:creationId xmlns:a16="http://schemas.microsoft.com/office/drawing/2014/main" id="{6D668D4A-6F6D-41E3-A67E-CDE40AAF5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503" y="4521933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43BE55AF-560F-431C-83F4-4D498DC2071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606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1961">
        <p:circle/>
      </p:transition>
    </mc:Choice>
    <mc:Fallback>
      <p:transition spd="slow" advTm="4196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 numSld="9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8" grpId="0" animBg="1"/>
    </p:bldLst>
  </p:timing>
  <p:extLst>
    <p:ext uri="{E180D4A7-C9FB-4DFB-919C-405C955672EB}">
      <p14:showEvtLst xmlns:p14="http://schemas.microsoft.com/office/powerpoint/2010/main">
        <p14:playEvt time="4083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05F45CB0-8680-430E-AA25-4693CC4EE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2" y="867947"/>
            <a:ext cx="4340278" cy="30517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0B6BD9-FA8B-4243-B498-06DB64031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208" y="937105"/>
            <a:ext cx="4703180" cy="2982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709499-CD4F-4828-8AB2-437958CC6DAE}"/>
              </a:ext>
            </a:extLst>
          </p:cNvPr>
          <p:cNvSpPr txBox="1"/>
          <p:nvPr/>
        </p:nvSpPr>
        <p:spPr>
          <a:xfrm>
            <a:off x="0" y="4081815"/>
            <a:ext cx="12192000" cy="280076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природных достопримечательностей Кавказа окутано множеством красивых историй и легенд. Замок коварства и любви не стал исключением.</a:t>
            </a:r>
          </a:p>
          <a:p>
            <a:pPr algn="ctr"/>
            <a:r>
              <a:rPr lang="ru-RU" sz="1600" b="0" i="0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гласит легенда, между девушкой по имени </a:t>
            </a:r>
            <a:r>
              <a:rPr lang="ru-RU" sz="1600" b="0" i="0" dirty="0" err="1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Даута</a:t>
            </a:r>
            <a:r>
              <a:rPr lang="ru-RU" sz="1600" b="0" i="0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 молодым пастухом Али (по другой версии Ханифа и </a:t>
            </a:r>
            <a:r>
              <a:rPr lang="ru-RU" sz="1600" b="0" i="0" dirty="0" err="1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Аликан</a:t>
            </a:r>
            <a:r>
              <a:rPr lang="ru-RU" sz="1600" b="0" i="0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загорелась настоящая любовь. Но судьба такой любви, как и водится, оказалась трагичной. У данной легенды много вариаций. По одной из них, отец девушки, состоятельный и уважаемый князь, планировал выдать дочь замуж за своего престарелого и богатого соседа, но только узнав о её связи с простым пастухом — отец пришел в ярость. Молодая пара, не желая рушить свои отношения из-за отцовской прихоти, пустилась в бега. Отец, недолго думая организовал погоню, в результате которой влюбленные оказались на краю обрыва — бежать было уже некуда. Выбор встал непростой — расставаться в угоду отцу или пойти на верную смерть. Молодой пастух предложил обняться и прыгнуть вместе вниз со скалы, но </a:t>
            </a:r>
            <a:r>
              <a:rPr lang="ru-RU" sz="1600" b="0" i="0" dirty="0" err="1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Даута</a:t>
            </a:r>
            <a:r>
              <a:rPr lang="ru-RU" sz="1600" b="0" i="0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отказалась обниматься и сказала, прыгай первый а я за тобой. </a:t>
            </a:r>
            <a:r>
              <a:rPr lang="ru-RU" sz="1600" dirty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Пастух прыгнул и разбился насмерть, а </a:t>
            </a:r>
            <a:r>
              <a:rPr lang="ru-RU" sz="1600" dirty="0" err="1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Даута</a:t>
            </a:r>
            <a:r>
              <a:rPr lang="ru-RU" sz="1600" dirty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испугалась и не последовала за своим любимым, предав свою любовь она вышла замуж. От этого и название замок Коварства и любви.</a:t>
            </a:r>
            <a:r>
              <a:rPr lang="ru-RU" sz="1600" b="0" i="0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EDA41A-BA1F-49BB-8BD9-D4F8DC01ED8A}"/>
              </a:ext>
            </a:extLst>
          </p:cNvPr>
          <p:cNvSpPr/>
          <p:nvPr/>
        </p:nvSpPr>
        <p:spPr>
          <a:xfrm>
            <a:off x="315613" y="-1"/>
            <a:ext cx="111056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Легенда о Замке Коварства и Любви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38ECD0DA-B035-4E7E-82BB-3BE851E97B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98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9820">
        <p:circle/>
      </p:transition>
    </mc:Choice>
    <mc:Fallback>
      <p:transition spd="slow" advTm="10982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979</Words>
  <Application>Microsoft Office PowerPoint</Application>
  <PresentationFormat>Широкоэкранный</PresentationFormat>
  <Paragraphs>35</Paragraphs>
  <Slides>11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Times New Roman</vt:lpstr>
      <vt:lpstr>Тема Office</vt:lpstr>
      <vt:lpstr> Моя малая Родина. Мой любимый Ставропольский край!</vt:lpstr>
      <vt:lpstr>Оглавление: </vt:lpstr>
      <vt:lpstr>Озеро «Тамбукан»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Ставрополье — это край природных контрастов. На востоке и северо-востоке раскинулись обширные равнины, типичные полупустыни, местами переходящие в настоящую пустыню с высокими ребристыми песчаными барханами. На западе и северо-западе полупустыня переходит в плодородные Ставропольские степи. На севере и северо-востоке граница Ставропольского края проходит по Кумо-Манычской впадине, расположенной на уровне моря. Говорить о его достопримечательностях можно бесконечно!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Кабинет 11</cp:lastModifiedBy>
  <cp:revision>10</cp:revision>
  <dcterms:created xsi:type="dcterms:W3CDTF">2021-06-25T10:09:08Z</dcterms:created>
  <dcterms:modified xsi:type="dcterms:W3CDTF">2021-11-11T04:59:16Z</dcterms:modified>
</cp:coreProperties>
</file>