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3"/>
  </p:notesMasterIdLst>
  <p:sldIdLst>
    <p:sldId id="295" r:id="rId2"/>
    <p:sldId id="293" r:id="rId3"/>
    <p:sldId id="317" r:id="rId4"/>
    <p:sldId id="318" r:id="rId5"/>
    <p:sldId id="319" r:id="rId6"/>
    <p:sldId id="320" r:id="rId7"/>
    <p:sldId id="294" r:id="rId8"/>
    <p:sldId id="288" r:id="rId9"/>
    <p:sldId id="286" r:id="rId10"/>
    <p:sldId id="283" r:id="rId11"/>
    <p:sldId id="296" r:id="rId12"/>
    <p:sldId id="297" r:id="rId13"/>
    <p:sldId id="310" r:id="rId14"/>
    <p:sldId id="308" r:id="rId15"/>
    <p:sldId id="307" r:id="rId16"/>
    <p:sldId id="309" r:id="rId17"/>
    <p:sldId id="298" r:id="rId18"/>
    <p:sldId id="311" r:id="rId19"/>
    <p:sldId id="299" r:id="rId20"/>
    <p:sldId id="300" r:id="rId21"/>
    <p:sldId id="265" r:id="rId22"/>
    <p:sldId id="301" r:id="rId23"/>
    <p:sldId id="312" r:id="rId24"/>
    <p:sldId id="285" r:id="rId25"/>
    <p:sldId id="260" r:id="rId26"/>
    <p:sldId id="302" r:id="rId27"/>
    <p:sldId id="279" r:id="rId28"/>
    <p:sldId id="303" r:id="rId29"/>
    <p:sldId id="304" r:id="rId30"/>
    <p:sldId id="305" r:id="rId31"/>
    <p:sldId id="306"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60CEF-8AB5-419E-A23E-B2BA740BF4C1}" type="datetimeFigureOut">
              <a:rPr lang="ru-RU" smtClean="0"/>
              <a:pPr/>
              <a:t>07.12.2021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45492E-C6A2-45B7-A963-CDF7A56D70FE}" type="slidenum">
              <a:rPr lang="ru-RU" smtClean="0"/>
              <a:pPr/>
              <a:t>‹#›</a:t>
            </a:fld>
            <a:endParaRPr lang="ru-RU"/>
          </a:p>
        </p:txBody>
      </p:sp>
    </p:spTree>
    <p:extLst>
      <p:ext uri="{BB962C8B-B14F-4D97-AF65-F5344CB8AC3E}">
        <p14:creationId xmlns:p14="http://schemas.microsoft.com/office/powerpoint/2010/main" val="2416159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278929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1131456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285186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301227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325041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1771602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354871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24309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375767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345616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9ED204C-2EDC-43FB-89DE-807207362462}" type="datetimeFigureOut">
              <a:rPr lang="ru-RU" smtClean="0"/>
              <a:pPr/>
              <a:t>07.12.2021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9B3674-6D57-4BD5-95F7-CBC1B58E88AA}" type="slidenum">
              <a:rPr lang="ru-RU" smtClean="0"/>
              <a:pPr/>
              <a:t>‹#›</a:t>
            </a:fld>
            <a:endParaRPr lang="ru-RU"/>
          </a:p>
        </p:txBody>
      </p:sp>
    </p:spTree>
    <p:extLst>
      <p:ext uri="{BB962C8B-B14F-4D97-AF65-F5344CB8AC3E}">
        <p14:creationId xmlns:p14="http://schemas.microsoft.com/office/powerpoint/2010/main" val="55200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ED204C-2EDC-43FB-89DE-807207362462}" type="datetimeFigureOut">
              <a:rPr lang="ru-RU" smtClean="0"/>
              <a:pPr/>
              <a:t>07.12.2021</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9B3674-6D57-4BD5-95F7-CBC1B58E88AA}" type="slidenum">
              <a:rPr lang="ru-RU" smtClean="0"/>
              <a:pPr/>
              <a:t>‹#›</a:t>
            </a:fld>
            <a:endParaRPr lang="ru-RU"/>
          </a:p>
        </p:txBody>
      </p:sp>
    </p:spTree>
    <p:extLst>
      <p:ext uri="{BB962C8B-B14F-4D97-AF65-F5344CB8AC3E}">
        <p14:creationId xmlns:p14="http://schemas.microsoft.com/office/powerpoint/2010/main" val="2137608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2371800" y="5013176"/>
            <a:ext cx="4464496" cy="93610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ru-RU" dirty="0" smtClean="0">
                <a:solidFill>
                  <a:sysClr val="windowText" lastClr="000000"/>
                </a:solidFill>
                <a:latin typeface="Calibri"/>
              </a:rPr>
              <a:t>Гомеровский</a:t>
            </a:r>
            <a:r>
              <a:rPr kumimoji="0" lang="ru-RU" sz="3200" b="0" i="0" u="none" strike="noStrike" kern="1200" cap="none" spc="0" normalizeH="0" baseline="0" noProof="0" dirty="0" smtClean="0">
                <a:ln>
                  <a:noFill/>
                </a:ln>
                <a:solidFill>
                  <a:sysClr val="windowText" lastClr="000000"/>
                </a:solidFill>
                <a:effectLst/>
                <a:uLnTx/>
                <a:uFillTx/>
                <a:latin typeface="Calibri"/>
                <a:ea typeface="+mn-ea"/>
                <a:cs typeface="+mn-cs"/>
              </a:rPr>
              <a:t> период</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ysClr val="windowText" lastClr="000000"/>
                </a:solidFill>
                <a:effectLst/>
                <a:uLnTx/>
                <a:uFillTx/>
                <a:latin typeface="Calibri"/>
                <a:ea typeface="+mn-ea"/>
                <a:cs typeface="+mn-cs"/>
              </a:rPr>
              <a:t>XI</a:t>
            </a:r>
            <a:r>
              <a:rPr kumimoji="0" lang="ru-RU" sz="2000" b="0" i="0" u="none" strike="noStrike" kern="1200" cap="none" spc="0" normalizeH="0" baseline="0" noProof="0" dirty="0" smtClean="0">
                <a:ln>
                  <a:noFill/>
                </a:ln>
                <a:solidFill>
                  <a:sysClr val="windowText" lastClr="000000"/>
                </a:solidFill>
                <a:effectLst/>
                <a:uLnTx/>
                <a:uFillTx/>
                <a:latin typeface="Calibri"/>
                <a:ea typeface="+mn-ea"/>
                <a:cs typeface="+mn-cs"/>
              </a:rPr>
              <a:t>–</a:t>
            </a:r>
            <a:r>
              <a:rPr lang="en-US" sz="2000" dirty="0" smtClean="0">
                <a:solidFill>
                  <a:sysClr val="windowText" lastClr="000000"/>
                </a:solidFill>
                <a:latin typeface="Calibri"/>
              </a:rPr>
              <a:t>VI</a:t>
            </a:r>
            <a:r>
              <a:rPr kumimoji="0" lang="en-US" sz="2000" b="0" i="0" u="none" strike="noStrike" kern="1200" cap="none" spc="0" normalizeH="0" baseline="0" noProof="0" dirty="0" smtClean="0">
                <a:ln>
                  <a:noFill/>
                </a:ln>
                <a:solidFill>
                  <a:sysClr val="windowText" lastClr="000000"/>
                </a:solidFill>
                <a:effectLst/>
                <a:uLnTx/>
                <a:uFillTx/>
                <a:latin typeface="Calibri"/>
                <a:ea typeface="+mn-ea"/>
                <a:cs typeface="+mn-cs"/>
              </a:rPr>
              <a:t>II </a:t>
            </a:r>
            <a:r>
              <a:rPr kumimoji="0" lang="ru-RU" sz="2000" b="0" i="0" u="none" strike="noStrike" kern="1200" cap="none" spc="0" normalizeH="0" baseline="0" noProof="0" dirty="0" smtClean="0">
                <a:ln>
                  <a:noFill/>
                </a:ln>
                <a:solidFill>
                  <a:sysClr val="windowText" lastClr="000000"/>
                </a:solidFill>
                <a:effectLst/>
                <a:uLnTx/>
                <a:uFillTx/>
                <a:latin typeface="Calibri"/>
                <a:ea typeface="+mn-ea"/>
                <a:cs typeface="+mn-cs"/>
              </a:rPr>
              <a:t>век до н.э.</a:t>
            </a:r>
            <a:endParaRPr kumimoji="0" lang="ru-RU"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 name="Заголовок 1"/>
          <p:cNvSpPr txBox="1">
            <a:spLocks/>
          </p:cNvSpPr>
          <p:nvPr/>
        </p:nvSpPr>
        <p:spPr>
          <a:xfrm>
            <a:off x="2176872" y="4371243"/>
            <a:ext cx="4934272" cy="6419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ysClr val="windowText" lastClr="000000"/>
                </a:solidFill>
                <a:effectLst/>
                <a:uLnTx/>
                <a:uFillTx/>
                <a:latin typeface="Calibri"/>
                <a:ea typeface="+mj-ea"/>
                <a:cs typeface="+mj-cs"/>
              </a:rPr>
              <a:t>Искусство древней Греции</a:t>
            </a:r>
            <a:endParaRPr kumimoji="0" lang="ru-RU" sz="3200" b="1"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3465"/>
            <a:ext cx="3024336" cy="417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655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904" y="5976174"/>
            <a:ext cx="2357312" cy="369332"/>
          </a:xfrm>
          <a:prstGeom prst="rect">
            <a:avLst/>
          </a:prstGeom>
          <a:noFill/>
        </p:spPr>
        <p:txBody>
          <a:bodyPr wrap="none" rtlCol="0">
            <a:spAutoFit/>
          </a:bodyPr>
          <a:lstStyle/>
          <a:p>
            <a:r>
              <a:rPr lang="ru-RU" i="1" dirty="0" smtClean="0"/>
              <a:t>Афины. </a:t>
            </a:r>
            <a:r>
              <a:rPr lang="en-US" i="1" dirty="0" smtClean="0"/>
              <a:t>IX</a:t>
            </a:r>
            <a:r>
              <a:rPr lang="ru-RU" i="1" dirty="0" smtClean="0"/>
              <a:t> век до н. э.</a:t>
            </a:r>
            <a:endParaRPr lang="ru-RU" i="1" dirty="0"/>
          </a:p>
        </p:txBody>
      </p:sp>
      <p:sp>
        <p:nvSpPr>
          <p:cNvPr id="4" name="TextBox 3"/>
          <p:cNvSpPr txBox="1"/>
          <p:nvPr/>
        </p:nvSpPr>
        <p:spPr>
          <a:xfrm>
            <a:off x="323528" y="476672"/>
            <a:ext cx="8238288" cy="646331"/>
          </a:xfrm>
          <a:prstGeom prst="rect">
            <a:avLst/>
          </a:prstGeom>
          <a:noFill/>
        </p:spPr>
        <p:txBody>
          <a:bodyPr wrap="square" rtlCol="0">
            <a:spAutoFit/>
          </a:bodyPr>
          <a:lstStyle/>
          <a:p>
            <a:pPr indent="447675" algn="just"/>
            <a:r>
              <a:rPr lang="ru-RU" dirty="0" smtClean="0"/>
              <a:t>В </a:t>
            </a:r>
            <a:r>
              <a:rPr lang="en-US" dirty="0" smtClean="0"/>
              <a:t>IX</a:t>
            </a:r>
            <a:r>
              <a:rPr lang="ru-RU" dirty="0" smtClean="0"/>
              <a:t> веке до н.э. пространство на керамике уже делится на большее количество горизонтальных частей, которые также начинают заполняться узором. </a:t>
            </a:r>
            <a:endParaRPr lang="ru-RU"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14" y="1673728"/>
            <a:ext cx="4475678" cy="394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9" y="1484784"/>
            <a:ext cx="2962596" cy="432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30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2040" y="188640"/>
            <a:ext cx="3835035" cy="2031325"/>
          </a:xfrm>
          <a:prstGeom prst="rect">
            <a:avLst/>
          </a:prstGeom>
          <a:noFill/>
        </p:spPr>
        <p:txBody>
          <a:bodyPr wrap="square" rtlCol="0">
            <a:spAutoFit/>
          </a:bodyPr>
          <a:lstStyle/>
          <a:p>
            <a:r>
              <a:rPr lang="ru-RU" dirty="0" smtClean="0"/>
              <a:t>Кроме того, для геометрической вазописи характерно разделение горизонтальных полос на вертикальные поля. Такой способ, называемый </a:t>
            </a:r>
            <a:r>
              <a:rPr lang="ru-RU" b="1" i="1" u="sng" dirty="0" err="1" smtClean="0"/>
              <a:t>метопным</a:t>
            </a:r>
            <a:r>
              <a:rPr lang="ru-RU" b="1" i="1" u="sng" dirty="0" smtClean="0"/>
              <a:t>, </a:t>
            </a:r>
            <a:r>
              <a:rPr lang="ru-RU" dirty="0" smtClean="0"/>
              <a:t>позволял создать отдельные отсеки, где развивался  самостоятельный узор.</a:t>
            </a:r>
            <a:endParaRPr lang="ru-RU" b="1" i="1" u="sng" dirty="0"/>
          </a:p>
        </p:txBody>
      </p:sp>
      <p:sp>
        <p:nvSpPr>
          <p:cNvPr id="6" name="TextBox 5"/>
          <p:cNvSpPr txBox="1"/>
          <p:nvPr/>
        </p:nvSpPr>
        <p:spPr>
          <a:xfrm>
            <a:off x="1534837" y="3727570"/>
            <a:ext cx="2304413" cy="369332"/>
          </a:xfrm>
          <a:prstGeom prst="rect">
            <a:avLst/>
          </a:prstGeom>
          <a:noFill/>
        </p:spPr>
        <p:txBody>
          <a:bodyPr wrap="none" rtlCol="0">
            <a:spAutoFit/>
          </a:bodyPr>
          <a:lstStyle/>
          <a:p>
            <a:r>
              <a:rPr lang="ru-RU" i="1" dirty="0" smtClean="0"/>
              <a:t>Афины. </a:t>
            </a:r>
            <a:r>
              <a:rPr lang="en-US" i="1" dirty="0" smtClean="0"/>
              <a:t>IX</a:t>
            </a:r>
            <a:r>
              <a:rPr lang="ru-RU" i="1" dirty="0" smtClean="0"/>
              <a:t> век до н.э.</a:t>
            </a:r>
            <a:endParaRPr lang="ru-RU" i="1" dirty="0"/>
          </a:p>
        </p:txBody>
      </p:sp>
      <p:sp>
        <p:nvSpPr>
          <p:cNvPr id="8" name="TextBox 7"/>
          <p:cNvSpPr txBox="1"/>
          <p:nvPr/>
        </p:nvSpPr>
        <p:spPr>
          <a:xfrm>
            <a:off x="5713819" y="6069267"/>
            <a:ext cx="2435860" cy="369332"/>
          </a:xfrm>
          <a:prstGeom prst="rect">
            <a:avLst/>
          </a:prstGeom>
          <a:noFill/>
        </p:spPr>
        <p:txBody>
          <a:bodyPr wrap="none" rtlCol="0">
            <a:spAutoFit/>
          </a:bodyPr>
          <a:lstStyle/>
          <a:p>
            <a:r>
              <a:rPr lang="ru-RU" i="1" dirty="0" smtClean="0"/>
              <a:t>Афины. </a:t>
            </a:r>
            <a:r>
              <a:rPr lang="en-US" i="1" dirty="0" smtClean="0"/>
              <a:t>VIII</a:t>
            </a:r>
            <a:r>
              <a:rPr lang="ru-RU" i="1" dirty="0" smtClean="0"/>
              <a:t> век до н.э.</a:t>
            </a:r>
            <a:endParaRPr lang="ru-RU" i="1"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3492" y="2358589"/>
            <a:ext cx="28956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4664"/>
            <a:ext cx="437808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46018" y="4314941"/>
            <a:ext cx="4572000" cy="1754326"/>
          </a:xfrm>
          <a:prstGeom prst="rect">
            <a:avLst/>
          </a:prstGeom>
        </p:spPr>
        <p:txBody>
          <a:bodyPr>
            <a:spAutoFit/>
          </a:bodyPr>
          <a:lstStyle/>
          <a:p>
            <a:r>
              <a:rPr lang="ru-RU" i="1" dirty="0"/>
              <a:t>Метопы</a:t>
            </a:r>
            <a:r>
              <a:rPr lang="ru-RU" dirty="0"/>
              <a:t> (греч. </a:t>
            </a:r>
            <a:r>
              <a:rPr lang="ru-RU" dirty="0" err="1"/>
              <a:t>μετόπη </a:t>
            </a:r>
            <a:r>
              <a:rPr lang="ru-RU" dirty="0"/>
              <a:t>metope) </a:t>
            </a:r>
            <a:r>
              <a:rPr lang="ru-RU" dirty="0" smtClean="0"/>
              <a:t>–прямоугольные </a:t>
            </a:r>
            <a:r>
              <a:rPr lang="ru-RU" dirty="0"/>
              <a:t>плиты, которыми украшали здания дорического стиля. Первоначально греки называли </a:t>
            </a:r>
            <a:r>
              <a:rPr lang="ru-RU" dirty="0" smtClean="0"/>
              <a:t>метопами </a:t>
            </a:r>
            <a:r>
              <a:rPr lang="ru-RU" dirty="0"/>
              <a:t>промежутки между торцами балок перекрытия, которые выходили на фасад здания.</a:t>
            </a:r>
          </a:p>
        </p:txBody>
      </p:sp>
    </p:spTree>
    <p:extLst>
      <p:ext uri="{BB962C8B-B14F-4D97-AF65-F5344CB8AC3E}">
        <p14:creationId xmlns:p14="http://schemas.microsoft.com/office/powerpoint/2010/main" val="2768954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6242" y="468433"/>
            <a:ext cx="4034230" cy="1477328"/>
          </a:xfrm>
          <a:prstGeom prst="rect">
            <a:avLst/>
          </a:prstGeom>
          <a:noFill/>
        </p:spPr>
        <p:txBody>
          <a:bodyPr wrap="square" rtlCol="0">
            <a:spAutoFit/>
          </a:bodyPr>
          <a:lstStyle/>
          <a:p>
            <a:r>
              <a:rPr lang="ru-RU" dirty="0" smtClean="0"/>
              <a:t>Уже к концу геометрического периода, во второй половине </a:t>
            </a:r>
            <a:r>
              <a:rPr lang="en-US" dirty="0" smtClean="0"/>
              <a:t>VIII</a:t>
            </a:r>
            <a:r>
              <a:rPr lang="ru-RU" dirty="0" smtClean="0"/>
              <a:t> века до н. э., появляется большое количество керамики с изображением людей, птиц и животных.</a:t>
            </a:r>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506" y="2348880"/>
            <a:ext cx="289560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88640"/>
            <a:ext cx="2736304" cy="307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454" y="3573016"/>
            <a:ext cx="363378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030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1032540"/>
            <a:ext cx="413720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13654" y="3985319"/>
            <a:ext cx="798617" cy="307777"/>
          </a:xfrm>
          <a:prstGeom prst="rect">
            <a:avLst/>
          </a:prstGeom>
          <a:noFill/>
        </p:spPr>
        <p:txBody>
          <a:bodyPr wrap="none" rtlCol="0">
            <a:spAutoFit/>
          </a:bodyPr>
          <a:lstStyle/>
          <a:p>
            <a:r>
              <a:rPr lang="ru-RU" sz="1400" i="1" dirty="0" smtClean="0"/>
              <a:t>Меандр</a:t>
            </a:r>
            <a:endParaRPr lang="ru-RU" sz="1400" i="1" dirty="0"/>
          </a:p>
        </p:txBody>
      </p:sp>
      <p:sp>
        <p:nvSpPr>
          <p:cNvPr id="3" name="Прямоугольник 2"/>
          <p:cNvSpPr/>
          <p:nvPr/>
        </p:nvSpPr>
        <p:spPr>
          <a:xfrm>
            <a:off x="539552" y="4653136"/>
            <a:ext cx="8136904" cy="1477328"/>
          </a:xfrm>
          <a:prstGeom prst="rect">
            <a:avLst/>
          </a:prstGeom>
        </p:spPr>
        <p:txBody>
          <a:bodyPr wrap="square">
            <a:spAutoFit/>
          </a:bodyPr>
          <a:lstStyle/>
          <a:p>
            <a:pPr indent="447675" algn="just"/>
            <a:r>
              <a:rPr lang="ru-RU" i="1" dirty="0"/>
              <a:t>Меандр</a:t>
            </a:r>
            <a:r>
              <a:rPr lang="ru-RU" dirty="0"/>
              <a:t> (греч. μαία</a:t>
            </a:r>
            <a:r>
              <a:rPr lang="ru-RU" dirty="0" err="1"/>
              <a:t>νδρος</a:t>
            </a:r>
            <a:r>
              <a:rPr lang="ru-RU" dirty="0"/>
              <a:t>) – известный ещё со времён палеолита и распространённый тип ортогонального орнамента. Бордюр, составленный из прямых углов, складывающихся в непрерывную линию. </a:t>
            </a:r>
            <a:r>
              <a:rPr lang="ru-RU" dirty="0" smtClean="0"/>
              <a:t>Название этому узору было дано по имени извилистой </a:t>
            </a:r>
            <a:r>
              <a:rPr lang="ru-RU" dirty="0"/>
              <a:t>реки Большой </a:t>
            </a:r>
            <a:r>
              <a:rPr lang="ru-RU" dirty="0" err="1"/>
              <a:t>Мендерес</a:t>
            </a:r>
            <a:r>
              <a:rPr lang="ru-RU" dirty="0"/>
              <a:t> в западной части Малой Азии (Турция).</a:t>
            </a:r>
          </a:p>
        </p:txBody>
      </p:sp>
      <p:sp>
        <p:nvSpPr>
          <p:cNvPr id="4" name="TextBox 3"/>
          <p:cNvSpPr txBox="1"/>
          <p:nvPr/>
        </p:nvSpPr>
        <p:spPr>
          <a:xfrm>
            <a:off x="4932040" y="1556792"/>
            <a:ext cx="3960440" cy="2308324"/>
          </a:xfrm>
          <a:prstGeom prst="rect">
            <a:avLst/>
          </a:prstGeom>
          <a:noFill/>
        </p:spPr>
        <p:txBody>
          <a:bodyPr wrap="square" rtlCol="0">
            <a:spAutoFit/>
          </a:bodyPr>
          <a:lstStyle/>
          <a:p>
            <a:pPr indent="447675" algn="just"/>
            <a:r>
              <a:rPr lang="ru-RU" dirty="0" smtClean="0"/>
              <a:t>В гомеровский период в росписи керамики использовались полосы, круги, спирали, свастики. Особенно часто встречалась плетёнка-</a:t>
            </a:r>
            <a:r>
              <a:rPr lang="ru-RU" b="1" dirty="0" smtClean="0"/>
              <a:t>меандр</a:t>
            </a:r>
            <a:r>
              <a:rPr lang="ru-RU" dirty="0" smtClean="0"/>
              <a:t>, сохранявшаяся затем </a:t>
            </a:r>
            <a:r>
              <a:rPr lang="ru-RU" dirty="0"/>
              <a:t>в качестве орнаментального мотива на всём протяжении развития греческого </a:t>
            </a:r>
            <a:r>
              <a:rPr lang="ru-RU" dirty="0" smtClean="0"/>
              <a:t>искусства.</a:t>
            </a:r>
            <a:endParaRPr lang="ru-RU" dirty="0"/>
          </a:p>
        </p:txBody>
      </p:sp>
    </p:spTree>
    <p:extLst>
      <p:ext uri="{BB962C8B-B14F-4D97-AF65-F5344CB8AC3E}">
        <p14:creationId xmlns:p14="http://schemas.microsoft.com/office/powerpoint/2010/main" val="3320544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3888" y="332656"/>
            <a:ext cx="3088923" cy="461665"/>
          </a:xfrm>
          <a:prstGeom prst="rect">
            <a:avLst/>
          </a:prstGeom>
          <a:noFill/>
        </p:spPr>
        <p:txBody>
          <a:bodyPr wrap="none" rtlCol="0">
            <a:spAutoFit/>
          </a:bodyPr>
          <a:lstStyle/>
          <a:p>
            <a:r>
              <a:rPr lang="ru-RU" sz="2400" b="1" dirty="0" smtClean="0"/>
              <a:t>ДИПИЛОНСКИЕ ВАЗЫ</a:t>
            </a:r>
            <a:endParaRPr lang="ru-RU" sz="2400" b="1" dirty="0"/>
          </a:p>
        </p:txBody>
      </p:sp>
      <p:sp>
        <p:nvSpPr>
          <p:cNvPr id="4" name="TextBox 3"/>
          <p:cNvSpPr txBox="1"/>
          <p:nvPr/>
        </p:nvSpPr>
        <p:spPr>
          <a:xfrm>
            <a:off x="4532285" y="1124744"/>
            <a:ext cx="4432203" cy="4247317"/>
          </a:xfrm>
          <a:prstGeom prst="rect">
            <a:avLst/>
          </a:prstGeom>
          <a:noFill/>
        </p:spPr>
        <p:txBody>
          <a:bodyPr wrap="square" rtlCol="0">
            <a:spAutoFit/>
          </a:bodyPr>
          <a:lstStyle/>
          <a:p>
            <a:pPr indent="447675" algn="just"/>
            <a:r>
              <a:rPr lang="ru-RU" dirty="0" smtClean="0"/>
              <a:t>Среди керамики геометрического периода отдельно можно выделить </a:t>
            </a:r>
            <a:r>
              <a:rPr lang="ru-RU" b="1" dirty="0" err="1" smtClean="0"/>
              <a:t>дипилонские</a:t>
            </a:r>
            <a:r>
              <a:rPr lang="ru-RU" b="1" dirty="0" smtClean="0"/>
              <a:t> вазы. </a:t>
            </a:r>
            <a:r>
              <a:rPr lang="ru-RU" dirty="0" smtClean="0"/>
              <a:t>Эти погребальные сосуды, достигающие порой в высоту человеческого роста, ставились на могилах. Найдены они были на некрополе около </a:t>
            </a:r>
            <a:r>
              <a:rPr lang="ru-RU" dirty="0" err="1" smtClean="0"/>
              <a:t>Дипилонских</a:t>
            </a:r>
            <a:r>
              <a:rPr lang="ru-RU" dirty="0" smtClean="0"/>
              <a:t> ворот в Афинах. В росписях </a:t>
            </a:r>
            <a:r>
              <a:rPr lang="ru-RU" dirty="0" err="1" smtClean="0"/>
              <a:t>дипилонских</a:t>
            </a:r>
            <a:r>
              <a:rPr lang="ru-RU" dirty="0" smtClean="0"/>
              <a:t> ваз мы встречаем уже целые сюжеты: обряд </a:t>
            </a:r>
            <a:r>
              <a:rPr lang="ru-RU" dirty="0" err="1" smtClean="0"/>
              <a:t>оплакивания</a:t>
            </a:r>
            <a:r>
              <a:rPr lang="ru-RU" dirty="0" smtClean="0"/>
              <a:t> умершего, плывущие суда, состязания колесниц. Конечно, фигуры людей ещё очень примитивны. Однако изображённые сцены очень выразительны и динамичны, и передают уже не просто застывшую сцену, а некое действо.</a:t>
            </a:r>
            <a:endParaRPr lang="ru-RU"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174" y="980728"/>
            <a:ext cx="2889300" cy="475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9632" y="5805264"/>
            <a:ext cx="2407134" cy="646331"/>
          </a:xfrm>
          <a:prstGeom prst="rect">
            <a:avLst/>
          </a:prstGeom>
          <a:noFill/>
        </p:spPr>
        <p:txBody>
          <a:bodyPr wrap="none" rtlCol="0">
            <a:spAutoFit/>
          </a:bodyPr>
          <a:lstStyle/>
          <a:p>
            <a:pPr algn="ctr"/>
            <a:r>
              <a:rPr lang="ru-RU" i="1" dirty="0" smtClean="0"/>
              <a:t>Погребальная ваза. </a:t>
            </a:r>
          </a:p>
          <a:p>
            <a:pPr algn="ctr"/>
            <a:r>
              <a:rPr lang="ru-RU" i="1" dirty="0" smtClean="0"/>
              <a:t>Афины. </a:t>
            </a:r>
            <a:r>
              <a:rPr lang="en-US" i="1" dirty="0" smtClean="0"/>
              <a:t>VIII</a:t>
            </a:r>
            <a:r>
              <a:rPr lang="ru-RU" i="1" dirty="0" smtClean="0"/>
              <a:t> век до н. э.</a:t>
            </a:r>
            <a:endParaRPr lang="ru-RU" i="1" dirty="0"/>
          </a:p>
        </p:txBody>
      </p:sp>
    </p:spTree>
    <p:extLst>
      <p:ext uri="{BB962C8B-B14F-4D97-AF65-F5344CB8AC3E}">
        <p14:creationId xmlns:p14="http://schemas.microsoft.com/office/powerpoint/2010/main" val="386950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927204"/>
            <a:ext cx="4459610" cy="260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81039"/>
            <a:ext cx="3744416" cy="523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12603" y="4705399"/>
            <a:ext cx="3546356" cy="307777"/>
          </a:xfrm>
          <a:prstGeom prst="rect">
            <a:avLst/>
          </a:prstGeom>
          <a:noFill/>
        </p:spPr>
        <p:txBody>
          <a:bodyPr wrap="none" rtlCol="0">
            <a:spAutoFit/>
          </a:bodyPr>
          <a:lstStyle/>
          <a:p>
            <a:pPr algn="ctr"/>
            <a:r>
              <a:rPr lang="ru-RU" sz="1400" b="1" dirty="0" smtClean="0"/>
              <a:t>Кратер. Некрополь. Афины. </a:t>
            </a:r>
            <a:r>
              <a:rPr lang="en-US" sz="1400" b="1" dirty="0" smtClean="0"/>
              <a:t>VIII </a:t>
            </a:r>
            <a:r>
              <a:rPr lang="ru-RU" sz="1400" b="1" dirty="0" smtClean="0"/>
              <a:t>век до н. э.</a:t>
            </a:r>
            <a:endParaRPr lang="ru-RU" sz="1400" b="1" dirty="0"/>
          </a:p>
        </p:txBody>
      </p:sp>
      <p:sp>
        <p:nvSpPr>
          <p:cNvPr id="6" name="TextBox 5"/>
          <p:cNvSpPr txBox="1"/>
          <p:nvPr/>
        </p:nvSpPr>
        <p:spPr>
          <a:xfrm>
            <a:off x="467544" y="6093296"/>
            <a:ext cx="3546420" cy="307777"/>
          </a:xfrm>
          <a:prstGeom prst="rect">
            <a:avLst/>
          </a:prstGeom>
          <a:noFill/>
        </p:spPr>
        <p:txBody>
          <a:bodyPr wrap="none" rtlCol="0">
            <a:spAutoFit/>
          </a:bodyPr>
          <a:lstStyle/>
          <a:p>
            <a:pPr algn="ctr"/>
            <a:r>
              <a:rPr lang="ru-RU" sz="1400" b="1" dirty="0" smtClean="0"/>
              <a:t>Погребальная ваза. Афины. </a:t>
            </a:r>
            <a:r>
              <a:rPr lang="en-US" sz="1400" b="1" dirty="0" smtClean="0"/>
              <a:t>VIII </a:t>
            </a:r>
            <a:r>
              <a:rPr lang="ru-RU" sz="1400" b="1" dirty="0" smtClean="0"/>
              <a:t>век до н. э.</a:t>
            </a:r>
            <a:endParaRPr lang="ru-RU" sz="1400" b="1" dirty="0"/>
          </a:p>
        </p:txBody>
      </p:sp>
    </p:spTree>
    <p:extLst>
      <p:ext uri="{BB962C8B-B14F-4D97-AF65-F5344CB8AC3E}">
        <p14:creationId xmlns:p14="http://schemas.microsoft.com/office/powerpoint/2010/main" val="3287095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548679"/>
            <a:ext cx="8532440" cy="923330"/>
          </a:xfrm>
          <a:prstGeom prst="rect">
            <a:avLst/>
          </a:prstGeom>
          <a:noFill/>
        </p:spPr>
        <p:txBody>
          <a:bodyPr wrap="square" rtlCol="0">
            <a:spAutoFit/>
          </a:bodyPr>
          <a:lstStyle/>
          <a:p>
            <a:pPr indent="447675" algn="just"/>
            <a:r>
              <a:rPr lang="ru-RU" dirty="0" smtClean="0"/>
              <a:t>Кроме ваз у </a:t>
            </a:r>
            <a:r>
              <a:rPr lang="ru-RU" dirty="0" err="1" smtClean="0"/>
              <a:t>Дипилонских</a:t>
            </a:r>
            <a:r>
              <a:rPr lang="ru-RU" dirty="0" smtClean="0"/>
              <a:t> ворот была найдена вырезанная из кости статуэтка богини, которая по сравнению с остальными мелкими фигурками этого периода отличается натуралистичностью.</a:t>
            </a:r>
            <a:endParaRPr lang="ru-RU"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620" y="1640663"/>
            <a:ext cx="6408712" cy="465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043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7944" y="404664"/>
            <a:ext cx="1880451" cy="461665"/>
          </a:xfrm>
          <a:prstGeom prst="rect">
            <a:avLst/>
          </a:prstGeom>
          <a:noFill/>
        </p:spPr>
        <p:txBody>
          <a:bodyPr wrap="none" rtlCol="0">
            <a:spAutoFit/>
          </a:bodyPr>
          <a:lstStyle/>
          <a:p>
            <a:r>
              <a:rPr lang="ru-RU" sz="2400" b="1" dirty="0" smtClean="0"/>
              <a:t>СКУЛЬПТУРА</a:t>
            </a:r>
            <a:endParaRPr lang="ru-RU" sz="2400" b="1" dirty="0"/>
          </a:p>
        </p:txBody>
      </p:sp>
      <p:sp>
        <p:nvSpPr>
          <p:cNvPr id="4" name="TextBox 3"/>
          <p:cNvSpPr txBox="1"/>
          <p:nvPr/>
        </p:nvSpPr>
        <p:spPr>
          <a:xfrm>
            <a:off x="3059832" y="1268760"/>
            <a:ext cx="5616624" cy="3693319"/>
          </a:xfrm>
          <a:prstGeom prst="rect">
            <a:avLst/>
          </a:prstGeom>
          <a:noFill/>
        </p:spPr>
        <p:txBody>
          <a:bodyPr wrap="square" rtlCol="0">
            <a:spAutoFit/>
          </a:bodyPr>
          <a:lstStyle/>
          <a:p>
            <a:pPr indent="447675" algn="just"/>
            <a:r>
              <a:rPr lang="ru-RU" dirty="0" smtClean="0"/>
              <a:t>Как уже было сказано, скульптура геометрического периода это скульптура малых форм. Монументальная скульптура по большому счету появилась в Греции лишь в </a:t>
            </a:r>
            <a:r>
              <a:rPr lang="en-US" dirty="0" smtClean="0"/>
              <a:t>VII</a:t>
            </a:r>
            <a:r>
              <a:rPr lang="ru-RU" dirty="0" smtClean="0"/>
              <a:t> веке до н. э. Скульптура гомеровского периода создавалась из терракоты, бронзы и иногда из кости.</a:t>
            </a:r>
          </a:p>
          <a:p>
            <a:pPr indent="447675" algn="just"/>
            <a:r>
              <a:rPr lang="ru-RU" dirty="0" smtClean="0"/>
              <a:t>При этом можно выделить несколько разновидностей скульптуры. Так статуэтки из Беотии имели очень примитивную форму. Их тела вписывались в простейшие геометрические фигуры. Часто встречались колокольчиковидные фигуры богинь. Их головы выделялись очень упрощённо, а руки вообще отсутствовали.</a:t>
            </a:r>
            <a:endParaRPr lang="ru-RU" dirty="0"/>
          </a:p>
        </p:txBody>
      </p:sp>
      <p:sp>
        <p:nvSpPr>
          <p:cNvPr id="7" name="TextBox 6"/>
          <p:cNvSpPr txBox="1"/>
          <p:nvPr/>
        </p:nvSpPr>
        <p:spPr>
          <a:xfrm>
            <a:off x="146974" y="5224089"/>
            <a:ext cx="3027625" cy="646331"/>
          </a:xfrm>
          <a:prstGeom prst="rect">
            <a:avLst/>
          </a:prstGeom>
          <a:noFill/>
        </p:spPr>
        <p:txBody>
          <a:bodyPr wrap="none" rtlCol="0">
            <a:spAutoFit/>
          </a:bodyPr>
          <a:lstStyle/>
          <a:p>
            <a:pPr algn="ctr"/>
            <a:r>
              <a:rPr lang="ru-RU" i="1" dirty="0" smtClean="0"/>
              <a:t>Колокольчиковидный идол. </a:t>
            </a:r>
          </a:p>
          <a:p>
            <a:pPr algn="ctr"/>
            <a:r>
              <a:rPr lang="ru-RU" i="1" dirty="0" smtClean="0"/>
              <a:t>Беотия. </a:t>
            </a:r>
            <a:r>
              <a:rPr lang="en-US" i="1" dirty="0" smtClean="0"/>
              <a:t>VIII</a:t>
            </a:r>
            <a:r>
              <a:rPr lang="ru-RU" i="1" dirty="0" smtClean="0"/>
              <a:t> век до н. э.</a:t>
            </a:r>
            <a:endParaRPr lang="ru-RU" i="1"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417" y="1142186"/>
            <a:ext cx="2090737"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425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2349" y="5713511"/>
            <a:ext cx="5176289" cy="369332"/>
          </a:xfrm>
          <a:prstGeom prst="rect">
            <a:avLst/>
          </a:prstGeom>
          <a:noFill/>
        </p:spPr>
        <p:txBody>
          <a:bodyPr wrap="none" rtlCol="0">
            <a:spAutoFit/>
          </a:bodyPr>
          <a:lstStyle/>
          <a:p>
            <a:r>
              <a:rPr lang="ru-RU" i="1" dirty="0" smtClean="0"/>
              <a:t>Колокольчиковидный идол. Беотия. </a:t>
            </a:r>
            <a:r>
              <a:rPr lang="en-US" i="1" dirty="0" smtClean="0"/>
              <a:t>VIII</a:t>
            </a:r>
            <a:r>
              <a:rPr lang="ru-RU" i="1" dirty="0" smtClean="0"/>
              <a:t> век до н.э.</a:t>
            </a:r>
            <a:endParaRPr lang="ru-RU" i="1" dirty="0"/>
          </a:p>
        </p:txBody>
      </p:sp>
      <p:pic>
        <p:nvPicPr>
          <p:cNvPr id="17410" name="Picture 2" descr="C:\Users\User\Documents\Колокол идол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78366"/>
            <a:ext cx="5073929" cy="3934009"/>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User\Documents\Колокол идол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700" y="692695"/>
            <a:ext cx="2819400" cy="470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36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424936" cy="1200329"/>
          </a:xfrm>
          <a:prstGeom prst="rect">
            <a:avLst/>
          </a:prstGeom>
          <a:noFill/>
        </p:spPr>
        <p:txBody>
          <a:bodyPr wrap="square" rtlCol="0">
            <a:spAutoFit/>
          </a:bodyPr>
          <a:lstStyle/>
          <a:p>
            <a:pPr indent="447675"/>
            <a:r>
              <a:rPr lang="ru-RU" dirty="0" smtClean="0"/>
              <a:t>Иначе выглядят статуэтки, найденные в Спарте в святилище Артемиды </a:t>
            </a:r>
            <a:r>
              <a:rPr lang="ru-RU" dirty="0" err="1" smtClean="0"/>
              <a:t>Орфии</a:t>
            </a:r>
            <a:r>
              <a:rPr lang="ru-RU" dirty="0" smtClean="0"/>
              <a:t>.  Для фигурок, найденных здесь, характерны очень короткие размеры. У человеческих фигурок есть руки, обычно раскинутые в стороны или вперёд. А тело выполнено в виде круглой колонны с расширением внизу. </a:t>
            </a:r>
            <a:endParaRPr lang="ru-RU" dirty="0"/>
          </a:p>
        </p:txBody>
      </p:sp>
      <p:sp>
        <p:nvSpPr>
          <p:cNvPr id="3" name="TextBox 2"/>
          <p:cNvSpPr txBox="1"/>
          <p:nvPr/>
        </p:nvSpPr>
        <p:spPr>
          <a:xfrm>
            <a:off x="32558" y="5721260"/>
            <a:ext cx="4341638" cy="923330"/>
          </a:xfrm>
          <a:prstGeom prst="rect">
            <a:avLst/>
          </a:prstGeom>
          <a:noFill/>
        </p:spPr>
        <p:txBody>
          <a:bodyPr wrap="none" rtlCol="0">
            <a:spAutoFit/>
          </a:bodyPr>
          <a:lstStyle/>
          <a:p>
            <a:pPr algn="ctr"/>
            <a:r>
              <a:rPr lang="ru-RU" i="1" dirty="0" smtClean="0"/>
              <a:t>Женская статуэтка.</a:t>
            </a:r>
            <a:br>
              <a:rPr lang="ru-RU" i="1" dirty="0" smtClean="0"/>
            </a:br>
            <a:r>
              <a:rPr lang="ru-RU" i="1" dirty="0" smtClean="0"/>
              <a:t>Спарта. Святилище Артемиды </a:t>
            </a:r>
            <a:r>
              <a:rPr lang="ru-RU" i="1" dirty="0" err="1" smtClean="0"/>
              <a:t>Орфии</a:t>
            </a:r>
            <a:r>
              <a:rPr lang="ru-RU" i="1" dirty="0" smtClean="0"/>
              <a:t>. </a:t>
            </a:r>
          </a:p>
          <a:p>
            <a:pPr algn="ctr"/>
            <a:r>
              <a:rPr lang="en-US" i="1" dirty="0" smtClean="0"/>
              <a:t>VIII</a:t>
            </a:r>
            <a:r>
              <a:rPr lang="ru-RU" i="1" dirty="0" smtClean="0"/>
              <a:t> век до н. э.</a:t>
            </a:r>
            <a:endParaRPr lang="ru-RU" i="1" dirty="0"/>
          </a:p>
        </p:txBody>
      </p:sp>
      <p:sp>
        <p:nvSpPr>
          <p:cNvPr id="6" name="Прямоугольник 5"/>
          <p:cNvSpPr/>
          <p:nvPr/>
        </p:nvSpPr>
        <p:spPr>
          <a:xfrm>
            <a:off x="4560540" y="5505816"/>
            <a:ext cx="4187924" cy="1415772"/>
          </a:xfrm>
          <a:prstGeom prst="rect">
            <a:avLst/>
          </a:prstGeom>
        </p:spPr>
        <p:txBody>
          <a:bodyPr wrap="square">
            <a:spAutoFit/>
          </a:bodyPr>
          <a:lstStyle/>
          <a:p>
            <a:pPr algn="ctr"/>
            <a:r>
              <a:rPr lang="ru-RU" i="1" dirty="0"/>
              <a:t>Терракотовая бычья антропоморфная фигура (Минотавр</a:t>
            </a:r>
            <a:r>
              <a:rPr lang="ru-RU" i="1" dirty="0" smtClean="0"/>
              <a:t>).</a:t>
            </a:r>
            <a:br>
              <a:rPr lang="ru-RU" i="1" dirty="0" smtClean="0"/>
            </a:br>
            <a:r>
              <a:rPr lang="ru-RU" i="1" dirty="0" smtClean="0"/>
              <a:t>Спарта.</a:t>
            </a:r>
            <a:r>
              <a:rPr lang="ru-RU" i="1" dirty="0"/>
              <a:t> </a:t>
            </a:r>
            <a:r>
              <a:rPr lang="ru-RU" i="1" dirty="0" smtClean="0"/>
              <a:t>Святилище Артемиды </a:t>
            </a:r>
            <a:r>
              <a:rPr lang="ru-RU" i="1" dirty="0" err="1" smtClean="0"/>
              <a:t>Орфии</a:t>
            </a:r>
            <a:r>
              <a:rPr lang="ru-RU" i="1" dirty="0" smtClean="0"/>
              <a:t>.</a:t>
            </a:r>
          </a:p>
          <a:p>
            <a:pPr algn="ctr"/>
            <a:r>
              <a:rPr lang="en-US" i="1" dirty="0"/>
              <a:t>VIII</a:t>
            </a:r>
            <a:r>
              <a:rPr lang="ru-RU" i="1" dirty="0"/>
              <a:t> век до н</a:t>
            </a:r>
            <a:r>
              <a:rPr lang="ru-RU" i="1" dirty="0" smtClean="0"/>
              <a:t>. э</a:t>
            </a:r>
            <a:r>
              <a:rPr lang="ru-RU" i="1" dirty="0"/>
              <a:t>.</a:t>
            </a:r>
          </a:p>
          <a:p>
            <a:pPr algn="ctr"/>
            <a:endParaRPr lang="ru-RU" sz="1400" b="1" dirty="0"/>
          </a:p>
        </p:txBody>
      </p:sp>
      <p:pic>
        <p:nvPicPr>
          <p:cNvPr id="10242" name="Picture 2" descr="C:\Users\User\Documents\Минотавр.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844824"/>
            <a:ext cx="3540756"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ser\Documents\Женщина из Артемиды Орфи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676" y="1833408"/>
            <a:ext cx="2283196" cy="378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831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340768"/>
            <a:ext cx="8496943" cy="4247317"/>
          </a:xfrm>
          <a:prstGeom prst="rect">
            <a:avLst/>
          </a:prstGeom>
          <a:noFill/>
        </p:spPr>
        <p:txBody>
          <a:bodyPr wrap="square" rtlCol="0">
            <a:spAutoFit/>
          </a:bodyPr>
          <a:lstStyle/>
          <a:p>
            <a:pPr indent="447675" algn="just"/>
            <a:r>
              <a:rPr lang="ru-RU" dirty="0" smtClean="0"/>
              <a:t>На рубеже </a:t>
            </a:r>
            <a:r>
              <a:rPr lang="en-US" dirty="0" smtClean="0"/>
              <a:t>XIII</a:t>
            </a:r>
            <a:r>
              <a:rPr lang="ru-RU" dirty="0" smtClean="0"/>
              <a:t>–</a:t>
            </a:r>
            <a:r>
              <a:rPr lang="en-US" dirty="0" smtClean="0"/>
              <a:t>XII</a:t>
            </a:r>
            <a:r>
              <a:rPr lang="ru-RU" dirty="0" smtClean="0"/>
              <a:t> веков до н.э. на территорию Балканского полуострова с севера начали проникать новые греческие племена – дорийцы. В течение столетия они захватили всю территорию микенской Греции. </a:t>
            </a:r>
          </a:p>
          <a:p>
            <a:pPr indent="447675" algn="just"/>
            <a:endParaRPr lang="ru-RU" dirty="0" smtClean="0"/>
          </a:p>
          <a:p>
            <a:pPr indent="447675" algn="just"/>
            <a:r>
              <a:rPr lang="ru-RU" dirty="0" smtClean="0"/>
              <a:t>С нашествием дорийцев в истории античности начался новый период, который продлится примерно с </a:t>
            </a:r>
            <a:r>
              <a:rPr lang="en-US" dirty="0" smtClean="0"/>
              <a:t>XI</a:t>
            </a:r>
            <a:r>
              <a:rPr lang="ru-RU" dirty="0" smtClean="0"/>
              <a:t> по </a:t>
            </a:r>
            <a:r>
              <a:rPr lang="en-US" dirty="0" smtClean="0"/>
              <a:t>VIII</a:t>
            </a:r>
            <a:r>
              <a:rPr lang="ru-RU" dirty="0" smtClean="0"/>
              <a:t> век. Этот период называют </a:t>
            </a:r>
            <a:r>
              <a:rPr lang="ru-RU" b="1" dirty="0" smtClean="0"/>
              <a:t>«тёмными веками», </a:t>
            </a:r>
            <a:r>
              <a:rPr lang="ru-RU" dirty="0" smtClean="0"/>
              <a:t>поскольку в культуре, политической и экономической жизни Греции того времени наблюдался упадок. Кроме того, данную эпоху называют </a:t>
            </a:r>
            <a:r>
              <a:rPr lang="ru-RU" b="1" dirty="0" smtClean="0"/>
              <a:t>«гомеровской», </a:t>
            </a:r>
            <a:r>
              <a:rPr lang="ru-RU" dirty="0" smtClean="0"/>
              <a:t>так как именно в это время создавались «Илиада» и «Одиссея». Искусство же данного периода за своеобразный стиль вазописи называют </a:t>
            </a:r>
            <a:r>
              <a:rPr lang="ru-RU" b="1" dirty="0" smtClean="0"/>
              <a:t>геометрическим</a:t>
            </a:r>
            <a:r>
              <a:rPr lang="ru-RU" dirty="0" smtClean="0"/>
              <a:t>. </a:t>
            </a:r>
          </a:p>
          <a:p>
            <a:pPr indent="447675" algn="just"/>
            <a:endParaRPr lang="ru-RU" dirty="0" smtClean="0"/>
          </a:p>
          <a:p>
            <a:pPr indent="447675" algn="just"/>
            <a:r>
              <a:rPr lang="ru-RU" dirty="0" smtClean="0"/>
              <a:t>Искусство гомеровской эпохи представлено в основном керамикой и мелкой пластикой. Живопись и монументальная скульптура отсутствуют полностью. Сохранились также остатки небольшого количества храмов.</a:t>
            </a:r>
          </a:p>
          <a:p>
            <a:pPr indent="447675" algn="just"/>
            <a:endParaRPr lang="ru-RU" dirty="0" smtClean="0"/>
          </a:p>
        </p:txBody>
      </p:sp>
    </p:spTree>
    <p:extLst>
      <p:ext uri="{BB962C8B-B14F-4D97-AF65-F5344CB8AC3E}">
        <p14:creationId xmlns:p14="http://schemas.microsoft.com/office/powerpoint/2010/main" val="3165810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74263"/>
            <a:ext cx="8424936" cy="1477328"/>
          </a:xfrm>
          <a:prstGeom prst="rect">
            <a:avLst/>
          </a:prstGeom>
          <a:noFill/>
        </p:spPr>
        <p:txBody>
          <a:bodyPr wrap="square" rtlCol="0">
            <a:spAutoFit/>
          </a:bodyPr>
          <a:lstStyle/>
          <a:p>
            <a:pPr indent="447675" algn="just"/>
            <a:r>
              <a:rPr lang="ru-RU" dirty="0" smtClean="0"/>
              <a:t>Также найдено было большое количество бронзовых статуэток людей и животных. Эти статуэтки очень разнообразны. Человек обычно изображался с удлинёнными конечностями. Особый акцент в ущерб телу делался на руках. В этом сказывалось стремление выразить движение, потребность придать застывшим формам  динамику.</a:t>
            </a:r>
            <a:endParaRPr lang="ru-RU" dirty="0"/>
          </a:p>
        </p:txBody>
      </p:sp>
      <p:sp>
        <p:nvSpPr>
          <p:cNvPr id="5" name="TextBox 4"/>
          <p:cNvSpPr txBox="1"/>
          <p:nvPr/>
        </p:nvSpPr>
        <p:spPr>
          <a:xfrm>
            <a:off x="369212" y="5747496"/>
            <a:ext cx="2861232" cy="923330"/>
          </a:xfrm>
          <a:prstGeom prst="rect">
            <a:avLst/>
          </a:prstGeom>
          <a:noFill/>
        </p:spPr>
        <p:txBody>
          <a:bodyPr wrap="none" rtlCol="0">
            <a:spAutoFit/>
          </a:bodyPr>
          <a:lstStyle/>
          <a:p>
            <a:pPr algn="ctr"/>
            <a:r>
              <a:rPr lang="ru-RU" i="1" dirty="0" smtClean="0"/>
              <a:t>Бронзовая фигура </a:t>
            </a:r>
          </a:p>
          <a:p>
            <a:pPr algn="ctr"/>
            <a:r>
              <a:rPr lang="ru-RU" i="1" dirty="0" smtClean="0"/>
              <a:t>воина с кинжалом. </a:t>
            </a:r>
            <a:r>
              <a:rPr lang="en-US" i="1" dirty="0" smtClean="0"/>
              <a:t>VIII</a:t>
            </a:r>
            <a:r>
              <a:rPr lang="ru-RU" i="1" dirty="0" smtClean="0"/>
              <a:t> век </a:t>
            </a:r>
          </a:p>
          <a:p>
            <a:pPr algn="ctr"/>
            <a:r>
              <a:rPr lang="ru-RU" i="1" dirty="0" smtClean="0"/>
              <a:t>до н. э. Пелопоннес</a:t>
            </a:r>
            <a:endParaRPr lang="ru-RU" i="1" dirty="0"/>
          </a:p>
        </p:txBody>
      </p:sp>
      <p:sp>
        <p:nvSpPr>
          <p:cNvPr id="8" name="TextBox 7"/>
          <p:cNvSpPr txBox="1"/>
          <p:nvPr/>
        </p:nvSpPr>
        <p:spPr>
          <a:xfrm>
            <a:off x="3347864" y="5805264"/>
            <a:ext cx="2674130" cy="646331"/>
          </a:xfrm>
          <a:prstGeom prst="rect">
            <a:avLst/>
          </a:prstGeom>
          <a:noFill/>
        </p:spPr>
        <p:txBody>
          <a:bodyPr wrap="none" rtlCol="0">
            <a:spAutoFit/>
          </a:bodyPr>
          <a:lstStyle/>
          <a:p>
            <a:pPr algn="ctr"/>
            <a:r>
              <a:rPr lang="ru-RU" i="1" dirty="0" smtClean="0"/>
              <a:t>Бронзовая фигура воина.</a:t>
            </a:r>
            <a:br>
              <a:rPr lang="ru-RU" i="1" dirty="0" smtClean="0"/>
            </a:br>
            <a:r>
              <a:rPr lang="en-US" i="1" dirty="0" smtClean="0"/>
              <a:t>VIII</a:t>
            </a:r>
            <a:r>
              <a:rPr lang="ru-RU" i="1" dirty="0" smtClean="0"/>
              <a:t> век до н. э. Дельфы</a:t>
            </a:r>
            <a:endParaRPr lang="ru-RU" i="1" dirty="0"/>
          </a:p>
        </p:txBody>
      </p:sp>
      <p:sp>
        <p:nvSpPr>
          <p:cNvPr id="10" name="TextBox 9"/>
          <p:cNvSpPr txBox="1"/>
          <p:nvPr/>
        </p:nvSpPr>
        <p:spPr>
          <a:xfrm>
            <a:off x="6236604" y="5855218"/>
            <a:ext cx="2683747" cy="923330"/>
          </a:xfrm>
          <a:prstGeom prst="rect">
            <a:avLst/>
          </a:prstGeom>
          <a:noFill/>
        </p:spPr>
        <p:txBody>
          <a:bodyPr wrap="none" rtlCol="0">
            <a:spAutoFit/>
          </a:bodyPr>
          <a:lstStyle/>
          <a:p>
            <a:pPr algn="ctr"/>
            <a:r>
              <a:rPr lang="ru-RU" i="1" dirty="0" smtClean="0"/>
              <a:t>Бронзовая фигура воина </a:t>
            </a:r>
          </a:p>
          <a:p>
            <a:pPr algn="ctr"/>
            <a:r>
              <a:rPr lang="ru-RU" i="1" dirty="0" smtClean="0"/>
              <a:t>с щитом. Ахиллес. </a:t>
            </a:r>
          </a:p>
          <a:p>
            <a:pPr algn="ctr"/>
            <a:r>
              <a:rPr lang="en-US" i="1" dirty="0" smtClean="0"/>
              <a:t>VIII</a:t>
            </a:r>
            <a:r>
              <a:rPr lang="ru-RU" i="1" dirty="0" smtClean="0"/>
              <a:t> век до н. э. Фессалия</a:t>
            </a:r>
            <a:endParaRPr lang="ru-RU" i="1"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915" y="1917327"/>
            <a:ext cx="2003825" cy="367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903" y="1914139"/>
            <a:ext cx="2095872" cy="367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C:\Users\User\Documents\Статуэтка с мечом.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2382" y="1914139"/>
            <a:ext cx="2452189" cy="366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04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225" y="3463505"/>
            <a:ext cx="1138838" cy="369332"/>
          </a:xfrm>
          <a:prstGeom prst="rect">
            <a:avLst/>
          </a:prstGeom>
          <a:noFill/>
        </p:spPr>
        <p:txBody>
          <a:bodyPr wrap="none" rtlCol="0">
            <a:spAutoFit/>
          </a:bodyPr>
          <a:lstStyle/>
          <a:p>
            <a:r>
              <a:rPr lang="ru-RU" i="1" dirty="0" smtClean="0"/>
              <a:t>Оленёнок</a:t>
            </a:r>
            <a:endParaRPr lang="ru-RU" i="1" dirty="0"/>
          </a:p>
        </p:txBody>
      </p:sp>
      <p:sp>
        <p:nvSpPr>
          <p:cNvPr id="3" name="TextBox 2"/>
          <p:cNvSpPr txBox="1"/>
          <p:nvPr/>
        </p:nvSpPr>
        <p:spPr>
          <a:xfrm>
            <a:off x="1690881" y="6300028"/>
            <a:ext cx="871008" cy="369332"/>
          </a:xfrm>
          <a:prstGeom prst="rect">
            <a:avLst/>
          </a:prstGeom>
          <a:noFill/>
        </p:spPr>
        <p:txBody>
          <a:bodyPr wrap="none" rtlCol="0">
            <a:spAutoFit/>
          </a:bodyPr>
          <a:lstStyle/>
          <a:p>
            <a:r>
              <a:rPr lang="ru-RU" i="1" dirty="0" smtClean="0"/>
              <a:t>Птица</a:t>
            </a:r>
            <a:endParaRPr lang="ru-RU" i="1" dirty="0"/>
          </a:p>
        </p:txBody>
      </p:sp>
      <p:sp>
        <p:nvSpPr>
          <p:cNvPr id="4" name="TextBox 3"/>
          <p:cNvSpPr txBox="1"/>
          <p:nvPr/>
        </p:nvSpPr>
        <p:spPr>
          <a:xfrm>
            <a:off x="5762726" y="5517232"/>
            <a:ext cx="992580" cy="369332"/>
          </a:xfrm>
          <a:prstGeom prst="rect">
            <a:avLst/>
          </a:prstGeom>
          <a:noFill/>
        </p:spPr>
        <p:txBody>
          <a:bodyPr wrap="none" rtlCol="0">
            <a:spAutoFit/>
          </a:bodyPr>
          <a:lstStyle/>
          <a:p>
            <a:pPr algn="ctr"/>
            <a:r>
              <a:rPr lang="ru-RU" i="1" dirty="0" smtClean="0"/>
              <a:t>Лошадь</a:t>
            </a:r>
            <a:endParaRPr lang="ru-RU" i="1" dirty="0"/>
          </a:p>
        </p:txBody>
      </p:sp>
      <p:sp>
        <p:nvSpPr>
          <p:cNvPr id="6" name="Прямоугольник 5"/>
          <p:cNvSpPr/>
          <p:nvPr/>
        </p:nvSpPr>
        <p:spPr>
          <a:xfrm>
            <a:off x="323528" y="264663"/>
            <a:ext cx="8352928" cy="646331"/>
          </a:xfrm>
          <a:prstGeom prst="rect">
            <a:avLst/>
          </a:prstGeom>
        </p:spPr>
        <p:txBody>
          <a:bodyPr wrap="square">
            <a:spAutoFit/>
          </a:bodyPr>
          <a:lstStyle/>
          <a:p>
            <a:pPr indent="447675"/>
            <a:r>
              <a:rPr lang="ru-RU" dirty="0"/>
              <a:t>Также к геометрическому периоду относятся бронзовые фигурки животных и птиц, которые были распространены </a:t>
            </a:r>
            <a:r>
              <a:rPr lang="ru-RU" dirty="0" smtClean="0"/>
              <a:t>на территории </a:t>
            </a:r>
            <a:r>
              <a:rPr lang="ru-RU" dirty="0"/>
              <a:t>всей </a:t>
            </a:r>
            <a:r>
              <a:rPr lang="ru-RU" dirty="0" smtClean="0"/>
              <a:t>Греции.</a:t>
            </a:r>
            <a:endParaRPr lang="ru-RU" dirty="0"/>
          </a:p>
        </p:txBody>
      </p:sp>
      <p:pic>
        <p:nvPicPr>
          <p:cNvPr id="5" name="Picture 2" descr="C:\Users\User\Documents\Оленёнок.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18" y="1171378"/>
            <a:ext cx="2550880" cy="224981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661" y="3951574"/>
            <a:ext cx="2267992" cy="2312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C:\Users\User\Documents\Лошад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1576" y="1478632"/>
            <a:ext cx="4834880" cy="384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846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76056" y="692696"/>
            <a:ext cx="3862924" cy="4524315"/>
          </a:xfrm>
          <a:prstGeom prst="rect">
            <a:avLst/>
          </a:prstGeom>
          <a:noFill/>
        </p:spPr>
        <p:txBody>
          <a:bodyPr wrap="square" rtlCol="0">
            <a:spAutoFit/>
          </a:bodyPr>
          <a:lstStyle/>
          <a:p>
            <a:pPr indent="447675" algn="just"/>
            <a:r>
              <a:rPr lang="ru-RU" dirty="0" smtClean="0"/>
              <a:t>При этом сначала фигурки не образовывали групп. Но к концу геометрического периода всё больше начало появляться групп статуэток, изображающих нескольких животных или человека с животным. Наиболее известной считается фигурка, изображающая бородатого мужчину и кентавра. Изначально может показаться, что кентавр и человек здороваются, но если приглядеться, то становится ясно, что это эпизод борьбы. Кентавр здесь изображен ещё очень примитивно: к человеческой фигуре просто приставлено тело коня.</a:t>
            </a:r>
            <a:endParaRPr lang="ru-RU" dirty="0"/>
          </a:p>
        </p:txBody>
      </p:sp>
      <p:sp>
        <p:nvSpPr>
          <p:cNvPr id="5" name="TextBox 4"/>
          <p:cNvSpPr txBox="1"/>
          <p:nvPr/>
        </p:nvSpPr>
        <p:spPr>
          <a:xfrm>
            <a:off x="455246" y="5877272"/>
            <a:ext cx="4375813" cy="646331"/>
          </a:xfrm>
          <a:prstGeom prst="rect">
            <a:avLst/>
          </a:prstGeom>
          <a:noFill/>
        </p:spPr>
        <p:txBody>
          <a:bodyPr wrap="none" rtlCol="0">
            <a:spAutoFit/>
          </a:bodyPr>
          <a:lstStyle/>
          <a:p>
            <a:pPr algn="ctr"/>
            <a:r>
              <a:rPr lang="ru-RU" i="1" dirty="0" smtClean="0"/>
              <a:t>Бронзовая статуэтка. Геракл и кентавр.</a:t>
            </a:r>
          </a:p>
          <a:p>
            <a:pPr algn="ctr"/>
            <a:r>
              <a:rPr lang="en-US" i="1" dirty="0" smtClean="0"/>
              <a:t>VIII</a:t>
            </a:r>
            <a:r>
              <a:rPr lang="ru-RU" i="1" dirty="0" smtClean="0"/>
              <a:t> век до н. э.</a:t>
            </a:r>
            <a:endParaRPr lang="ru-RU" i="1"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617" y="288052"/>
            <a:ext cx="3783067" cy="522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629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852" y="5589240"/>
            <a:ext cx="4071757" cy="646331"/>
          </a:xfrm>
          <a:prstGeom prst="rect">
            <a:avLst/>
          </a:prstGeom>
          <a:noFill/>
        </p:spPr>
        <p:txBody>
          <a:bodyPr wrap="none" rtlCol="0">
            <a:spAutoFit/>
          </a:bodyPr>
          <a:lstStyle/>
          <a:p>
            <a:pPr algn="ctr"/>
            <a:r>
              <a:rPr lang="ru-RU" i="1" dirty="0" smtClean="0"/>
              <a:t>Бронзовая статуэтка.</a:t>
            </a:r>
          </a:p>
          <a:p>
            <a:pPr algn="ctr"/>
            <a:r>
              <a:rPr lang="ru-RU" i="1" dirty="0" smtClean="0"/>
              <a:t>Лошадь с жеребёнком. </a:t>
            </a:r>
            <a:r>
              <a:rPr lang="en-US" i="1" dirty="0" smtClean="0"/>
              <a:t>VIII</a:t>
            </a:r>
            <a:r>
              <a:rPr lang="ru-RU" i="1" dirty="0" smtClean="0"/>
              <a:t> век до н. э.</a:t>
            </a:r>
            <a:endParaRPr lang="ru-RU" i="1" dirty="0"/>
          </a:p>
        </p:txBody>
      </p:sp>
      <p:sp>
        <p:nvSpPr>
          <p:cNvPr id="3" name="TextBox 2"/>
          <p:cNvSpPr txBox="1"/>
          <p:nvPr/>
        </p:nvSpPr>
        <p:spPr>
          <a:xfrm>
            <a:off x="5432051" y="5373796"/>
            <a:ext cx="2355453" cy="738664"/>
          </a:xfrm>
          <a:prstGeom prst="rect">
            <a:avLst/>
          </a:prstGeom>
          <a:noFill/>
        </p:spPr>
        <p:txBody>
          <a:bodyPr wrap="none" rtlCol="0">
            <a:spAutoFit/>
          </a:bodyPr>
          <a:lstStyle/>
          <a:p>
            <a:pPr algn="ctr"/>
            <a:r>
              <a:rPr lang="ru-RU" sz="1400" i="1" dirty="0" smtClean="0"/>
              <a:t>Терракотовая статуэтка.</a:t>
            </a:r>
          </a:p>
          <a:p>
            <a:pPr algn="ctr"/>
            <a:r>
              <a:rPr lang="ru-RU" sz="1400" i="1" dirty="0" smtClean="0"/>
              <a:t>Пахарь.</a:t>
            </a:r>
          </a:p>
          <a:p>
            <a:pPr algn="ctr"/>
            <a:r>
              <a:rPr lang="ru-RU" sz="1400" i="1" dirty="0" smtClean="0"/>
              <a:t>Беотия. </a:t>
            </a:r>
            <a:r>
              <a:rPr lang="en-US" sz="1400" i="1" dirty="0" smtClean="0"/>
              <a:t>VIII</a:t>
            </a:r>
            <a:r>
              <a:rPr lang="ru-RU" sz="1400" i="1" dirty="0" smtClean="0"/>
              <a:t> век да н. э.</a:t>
            </a:r>
            <a:endParaRPr lang="ru-RU" sz="1400" i="1" dirty="0"/>
          </a:p>
        </p:txBody>
      </p:sp>
      <p:pic>
        <p:nvPicPr>
          <p:cNvPr id="16386" name="Picture 2" descr="C:\Users\User\Documents\Кобыла с жеребёнком.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320" y="1361596"/>
            <a:ext cx="3618819" cy="38467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500" y="1662914"/>
            <a:ext cx="4320480" cy="324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126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4324" y="4437112"/>
            <a:ext cx="2451312" cy="646331"/>
          </a:xfrm>
          <a:prstGeom prst="rect">
            <a:avLst/>
          </a:prstGeom>
          <a:noFill/>
        </p:spPr>
        <p:txBody>
          <a:bodyPr wrap="none" rtlCol="0">
            <a:spAutoFit/>
          </a:bodyPr>
          <a:lstStyle/>
          <a:p>
            <a:r>
              <a:rPr lang="ru-RU" i="1" dirty="0" smtClean="0"/>
              <a:t>Грифон. </a:t>
            </a:r>
            <a:r>
              <a:rPr lang="en-US" i="1" dirty="0" smtClean="0"/>
              <a:t>VIII</a:t>
            </a:r>
            <a:r>
              <a:rPr lang="ru-RU" i="1" dirty="0" smtClean="0"/>
              <a:t> век</a:t>
            </a:r>
            <a:r>
              <a:rPr lang="en-US" i="1" dirty="0" smtClean="0"/>
              <a:t> </a:t>
            </a:r>
            <a:r>
              <a:rPr lang="ru-RU" i="1" dirty="0" smtClean="0"/>
              <a:t>до н. э.</a:t>
            </a:r>
          </a:p>
          <a:p>
            <a:r>
              <a:rPr lang="ru-RU" i="1" dirty="0" smtClean="0"/>
              <a:t>Эфес. Храм Артемиды</a:t>
            </a:r>
            <a:endParaRPr lang="ru-RU" i="1" dirty="0"/>
          </a:p>
        </p:txBody>
      </p:sp>
      <p:sp>
        <p:nvSpPr>
          <p:cNvPr id="3" name="TextBox 2"/>
          <p:cNvSpPr txBox="1"/>
          <p:nvPr/>
        </p:nvSpPr>
        <p:spPr>
          <a:xfrm>
            <a:off x="5134393" y="5157192"/>
            <a:ext cx="2506776" cy="923330"/>
          </a:xfrm>
          <a:prstGeom prst="rect">
            <a:avLst/>
          </a:prstGeom>
          <a:noFill/>
        </p:spPr>
        <p:txBody>
          <a:bodyPr wrap="none" rtlCol="0">
            <a:spAutoFit/>
          </a:bodyPr>
          <a:lstStyle/>
          <a:p>
            <a:r>
              <a:rPr lang="ru-RU" i="1" dirty="0" smtClean="0"/>
              <a:t>Сирена. </a:t>
            </a:r>
            <a:r>
              <a:rPr lang="en-US" i="1" dirty="0" smtClean="0"/>
              <a:t>VIII</a:t>
            </a:r>
            <a:r>
              <a:rPr lang="ru-RU" i="1" dirty="0" smtClean="0"/>
              <a:t> </a:t>
            </a:r>
            <a:r>
              <a:rPr lang="ru-RU" i="1" dirty="0"/>
              <a:t>век</a:t>
            </a:r>
            <a:r>
              <a:rPr lang="en-US" i="1" dirty="0"/>
              <a:t> </a:t>
            </a:r>
            <a:r>
              <a:rPr lang="ru-RU" i="1" dirty="0"/>
              <a:t>до н</a:t>
            </a:r>
            <a:r>
              <a:rPr lang="ru-RU" i="1" dirty="0" smtClean="0"/>
              <a:t>. э.</a:t>
            </a:r>
          </a:p>
          <a:p>
            <a:r>
              <a:rPr lang="ru-RU" i="1" dirty="0" smtClean="0"/>
              <a:t>Пелопоннес. Олимпия</a:t>
            </a:r>
            <a:endParaRPr lang="ru-RU" i="1" dirty="0"/>
          </a:p>
          <a:p>
            <a:endParaRPr lang="ru-RU" i="1" dirty="0"/>
          </a:p>
        </p:txBody>
      </p:sp>
      <p:sp>
        <p:nvSpPr>
          <p:cNvPr id="4" name="TextBox 3"/>
          <p:cNvSpPr txBox="1"/>
          <p:nvPr/>
        </p:nvSpPr>
        <p:spPr>
          <a:xfrm>
            <a:off x="3931777" y="476672"/>
            <a:ext cx="4960703" cy="1754326"/>
          </a:xfrm>
          <a:prstGeom prst="rect">
            <a:avLst/>
          </a:prstGeom>
          <a:noFill/>
        </p:spPr>
        <p:txBody>
          <a:bodyPr wrap="square" rtlCol="0">
            <a:spAutoFit/>
          </a:bodyPr>
          <a:lstStyle/>
          <a:p>
            <a:pPr indent="447675" algn="just"/>
            <a:r>
              <a:rPr lang="ru-RU" dirty="0" smtClean="0"/>
              <a:t>Геометрический период – это время поиска. Несмотря на то, что искусство еще очень примитивно, в нём чувствуется стремление найти нечто оригинальное. Несколько выделяются из общей массы статуэтки, изображающие мифические существа.</a:t>
            </a:r>
            <a:endParaRPr lang="ru-RU" dirty="0"/>
          </a:p>
        </p:txBody>
      </p:sp>
      <p:pic>
        <p:nvPicPr>
          <p:cNvPr id="6146" name="Picture 2" descr="C:\Users\User\Documents\Грифо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40" y="476672"/>
            <a:ext cx="3200600" cy="375322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518317"/>
            <a:ext cx="3787899" cy="258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450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4437112"/>
            <a:ext cx="3816424" cy="923330"/>
          </a:xfrm>
          <a:prstGeom prst="rect">
            <a:avLst/>
          </a:prstGeom>
          <a:noFill/>
        </p:spPr>
        <p:txBody>
          <a:bodyPr wrap="square" rtlCol="0">
            <a:spAutoFit/>
          </a:bodyPr>
          <a:lstStyle/>
          <a:p>
            <a:r>
              <a:rPr lang="ru-RU" i="1" dirty="0" smtClean="0"/>
              <a:t>Бронзовые бусины в виде кувшинов </a:t>
            </a:r>
          </a:p>
          <a:p>
            <a:r>
              <a:rPr lang="ru-RU" i="1" dirty="0" smtClean="0"/>
              <a:t>и цилиндров. Высота не более 3 см.</a:t>
            </a:r>
            <a:br>
              <a:rPr lang="ru-RU" i="1" dirty="0" smtClean="0"/>
            </a:br>
            <a:r>
              <a:rPr lang="en-US" i="1" dirty="0" smtClean="0"/>
              <a:t>VIII</a:t>
            </a:r>
            <a:r>
              <a:rPr lang="ru-RU" i="1" dirty="0" smtClean="0"/>
              <a:t> век до н. э. Македония. </a:t>
            </a:r>
            <a:r>
              <a:rPr lang="ru-RU" i="1" dirty="0" err="1" smtClean="0"/>
              <a:t>Потидея</a:t>
            </a:r>
            <a:endParaRPr lang="ru-RU" i="1" dirty="0"/>
          </a:p>
        </p:txBody>
      </p:sp>
      <p:sp>
        <p:nvSpPr>
          <p:cNvPr id="6" name="TextBox 5"/>
          <p:cNvSpPr txBox="1"/>
          <p:nvPr/>
        </p:nvSpPr>
        <p:spPr>
          <a:xfrm>
            <a:off x="5580112" y="260648"/>
            <a:ext cx="3456384" cy="2585323"/>
          </a:xfrm>
          <a:prstGeom prst="rect">
            <a:avLst/>
          </a:prstGeom>
          <a:noFill/>
        </p:spPr>
        <p:txBody>
          <a:bodyPr wrap="square" rtlCol="0">
            <a:spAutoFit/>
          </a:bodyPr>
          <a:lstStyle/>
          <a:p>
            <a:pPr indent="447675" algn="just"/>
            <a:r>
              <a:rPr lang="ru-RU" dirty="0" smtClean="0"/>
              <a:t>Кроме статуэток, из бронзы изготавливались украшения. Археологи нашли большое количество бронзовых миниатюрных сосудов и цилиндров, из которых составлялись бусы. Из бронзы делались также кулоны, пряжки и булавки.</a:t>
            </a:r>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3609" y="4391306"/>
            <a:ext cx="1954609" cy="220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711" y="272228"/>
            <a:ext cx="2404539" cy="385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1795" y="284259"/>
            <a:ext cx="2736304" cy="384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2920409"/>
            <a:ext cx="1987699" cy="294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006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9911" y="3068960"/>
            <a:ext cx="2374882" cy="923330"/>
          </a:xfrm>
          <a:prstGeom prst="rect">
            <a:avLst/>
          </a:prstGeom>
          <a:noFill/>
        </p:spPr>
        <p:txBody>
          <a:bodyPr wrap="none" rtlCol="0">
            <a:spAutoFit/>
          </a:bodyPr>
          <a:lstStyle/>
          <a:p>
            <a:pPr algn="ctr"/>
            <a:r>
              <a:rPr lang="ru-RU" i="1" dirty="0" smtClean="0"/>
              <a:t>Бронзовая пряжка. </a:t>
            </a:r>
            <a:br>
              <a:rPr lang="ru-RU" i="1" dirty="0" smtClean="0"/>
            </a:br>
            <a:r>
              <a:rPr lang="en-US" i="1" dirty="0" smtClean="0"/>
              <a:t>VIII</a:t>
            </a:r>
            <a:r>
              <a:rPr lang="ru-RU" i="1" dirty="0" smtClean="0"/>
              <a:t> век до н.э.</a:t>
            </a:r>
            <a:br>
              <a:rPr lang="ru-RU" i="1" dirty="0" smtClean="0"/>
            </a:br>
            <a:r>
              <a:rPr lang="ru-RU" i="1" dirty="0" smtClean="0"/>
              <a:t>Македония. </a:t>
            </a:r>
            <a:r>
              <a:rPr lang="ru-RU" i="1" dirty="0" err="1" smtClean="0"/>
              <a:t>Потидея</a:t>
            </a:r>
            <a:r>
              <a:rPr lang="ru-RU" i="1" dirty="0" smtClean="0"/>
              <a:t> </a:t>
            </a:r>
            <a:endParaRPr lang="ru-RU" i="1" dirty="0"/>
          </a:p>
        </p:txBody>
      </p:sp>
      <p:sp>
        <p:nvSpPr>
          <p:cNvPr id="5" name="Прямоугольник 4"/>
          <p:cNvSpPr/>
          <p:nvPr/>
        </p:nvSpPr>
        <p:spPr>
          <a:xfrm>
            <a:off x="6732240" y="5229200"/>
            <a:ext cx="2193229" cy="923330"/>
          </a:xfrm>
          <a:prstGeom prst="rect">
            <a:avLst/>
          </a:prstGeom>
        </p:spPr>
        <p:txBody>
          <a:bodyPr wrap="none">
            <a:spAutoFit/>
          </a:bodyPr>
          <a:lstStyle/>
          <a:p>
            <a:pPr algn="ctr"/>
            <a:r>
              <a:rPr lang="ru-RU" i="1" dirty="0" smtClean="0"/>
              <a:t>Бронзовый </a:t>
            </a:r>
          </a:p>
          <a:p>
            <a:pPr algn="ctr"/>
            <a:r>
              <a:rPr lang="ru-RU" i="1" dirty="0" smtClean="0"/>
              <a:t>веретенообразный </a:t>
            </a:r>
          </a:p>
          <a:p>
            <a:pPr algn="ctr"/>
            <a:r>
              <a:rPr lang="ru-RU" i="1" dirty="0" smtClean="0"/>
              <a:t>кулон. 7,9 см</a:t>
            </a:r>
            <a:endParaRPr lang="ru-RU" i="1" dirty="0"/>
          </a:p>
        </p:txBody>
      </p:sp>
      <p:sp>
        <p:nvSpPr>
          <p:cNvPr id="9" name="TextBox 8"/>
          <p:cNvSpPr txBox="1"/>
          <p:nvPr/>
        </p:nvSpPr>
        <p:spPr>
          <a:xfrm>
            <a:off x="899592" y="5877272"/>
            <a:ext cx="2374882" cy="923330"/>
          </a:xfrm>
          <a:prstGeom prst="rect">
            <a:avLst/>
          </a:prstGeom>
          <a:noFill/>
        </p:spPr>
        <p:txBody>
          <a:bodyPr wrap="none" rtlCol="0">
            <a:spAutoFit/>
          </a:bodyPr>
          <a:lstStyle/>
          <a:p>
            <a:pPr algn="ctr"/>
            <a:r>
              <a:rPr lang="ru-RU" i="1" dirty="0" smtClean="0"/>
              <a:t>Бронзовая булавка. </a:t>
            </a:r>
            <a:br>
              <a:rPr lang="ru-RU" i="1" dirty="0" smtClean="0"/>
            </a:br>
            <a:r>
              <a:rPr lang="en-US" i="1" dirty="0" smtClean="0"/>
              <a:t>VIII</a:t>
            </a:r>
            <a:r>
              <a:rPr lang="ru-RU" i="1" dirty="0" smtClean="0"/>
              <a:t> век до н.э.</a:t>
            </a:r>
            <a:br>
              <a:rPr lang="ru-RU" i="1" dirty="0" smtClean="0"/>
            </a:br>
            <a:r>
              <a:rPr lang="ru-RU" i="1" dirty="0" smtClean="0"/>
              <a:t>Македония. </a:t>
            </a:r>
            <a:r>
              <a:rPr lang="ru-RU" i="1" dirty="0" err="1" smtClean="0"/>
              <a:t>Потидея</a:t>
            </a:r>
            <a:r>
              <a:rPr lang="ru-RU" i="1" dirty="0" smtClean="0"/>
              <a:t> </a:t>
            </a:r>
            <a:endParaRPr lang="ru-RU" i="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652" y="248463"/>
            <a:ext cx="3024336" cy="285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096" y="612061"/>
            <a:ext cx="1438809" cy="452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593122"/>
            <a:ext cx="1600532" cy="454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29511" y="5241974"/>
            <a:ext cx="1941494" cy="646331"/>
          </a:xfrm>
          <a:prstGeom prst="rect">
            <a:avLst/>
          </a:prstGeom>
          <a:noFill/>
        </p:spPr>
        <p:txBody>
          <a:bodyPr wrap="none" rtlCol="0">
            <a:spAutoFit/>
          </a:bodyPr>
          <a:lstStyle/>
          <a:p>
            <a:pPr algn="ctr"/>
            <a:r>
              <a:rPr lang="ru-RU" i="1" dirty="0" smtClean="0"/>
              <a:t>Бронзовый кулон.</a:t>
            </a:r>
            <a:br>
              <a:rPr lang="ru-RU" i="1" dirty="0" smtClean="0"/>
            </a:br>
            <a:r>
              <a:rPr lang="ru-RU" i="1" dirty="0" smtClean="0"/>
              <a:t>7,6 см</a:t>
            </a:r>
            <a:endParaRPr lang="ru-RU" i="1"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020" y="4077072"/>
            <a:ext cx="28956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999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9952" y="1196752"/>
            <a:ext cx="4176464" cy="923330"/>
          </a:xfrm>
          <a:prstGeom prst="rect">
            <a:avLst/>
          </a:prstGeom>
          <a:noFill/>
        </p:spPr>
        <p:txBody>
          <a:bodyPr wrap="square" rtlCol="0">
            <a:spAutoFit/>
          </a:bodyPr>
          <a:lstStyle/>
          <a:p>
            <a:pPr algn="ctr"/>
            <a:r>
              <a:rPr lang="ru-RU" i="1" dirty="0" smtClean="0"/>
              <a:t>Украшения из золота </a:t>
            </a:r>
          </a:p>
          <a:p>
            <a:pPr algn="ctr"/>
            <a:r>
              <a:rPr lang="ru-RU" i="1" dirty="0" smtClean="0"/>
              <a:t>и серебра. </a:t>
            </a:r>
          </a:p>
          <a:p>
            <a:pPr algn="ctr"/>
            <a:r>
              <a:rPr lang="ru-RU" i="1" dirty="0" smtClean="0"/>
              <a:t>Афины. </a:t>
            </a:r>
            <a:r>
              <a:rPr lang="en-US" i="1" dirty="0" smtClean="0"/>
              <a:t>VIII</a:t>
            </a:r>
            <a:r>
              <a:rPr lang="ru-RU" i="1" dirty="0" smtClean="0"/>
              <a:t> век до н. э.</a:t>
            </a:r>
            <a:endParaRPr lang="ru-RU" i="1" dirty="0"/>
          </a:p>
        </p:txBody>
      </p:sp>
      <p:sp>
        <p:nvSpPr>
          <p:cNvPr id="4" name="TextBox 3"/>
          <p:cNvSpPr txBox="1"/>
          <p:nvPr/>
        </p:nvSpPr>
        <p:spPr>
          <a:xfrm>
            <a:off x="467545" y="350174"/>
            <a:ext cx="8512224" cy="646331"/>
          </a:xfrm>
          <a:prstGeom prst="rect">
            <a:avLst/>
          </a:prstGeom>
          <a:noFill/>
        </p:spPr>
        <p:txBody>
          <a:bodyPr wrap="square" rtlCol="0">
            <a:spAutoFit/>
          </a:bodyPr>
          <a:lstStyle/>
          <a:p>
            <a:pPr indent="447675"/>
            <a:r>
              <a:rPr lang="ru-RU" dirty="0" smtClean="0"/>
              <a:t>При этом украшения изготавливались не только из бронзы. Жительницы </a:t>
            </a:r>
            <a:r>
              <a:rPr lang="ru-RU" dirty="0"/>
              <a:t>Г</a:t>
            </a:r>
            <a:r>
              <a:rPr lang="ru-RU" dirty="0" smtClean="0"/>
              <a:t>реции в те времена носили кольца, подвески и булавки из золота и серебра.</a:t>
            </a:r>
            <a:endParaRPr lang="ru-R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74276"/>
            <a:ext cx="2895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Users\User\Documents\Кольцо проволок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95" y="3721518"/>
            <a:ext cx="2605527" cy="257998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561446"/>
            <a:ext cx="4628932" cy="346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70820" y="6084004"/>
            <a:ext cx="1791132" cy="369332"/>
          </a:xfrm>
          <a:prstGeom prst="rect">
            <a:avLst/>
          </a:prstGeom>
          <a:noFill/>
        </p:spPr>
        <p:txBody>
          <a:bodyPr wrap="none" rtlCol="0">
            <a:spAutoFit/>
          </a:bodyPr>
          <a:lstStyle/>
          <a:p>
            <a:pPr algn="ctr"/>
            <a:r>
              <a:rPr lang="ru-RU" i="1" dirty="0" smtClean="0"/>
              <a:t>Золотые серьги</a:t>
            </a:r>
            <a:endParaRPr lang="ru-RU" i="1" dirty="0"/>
          </a:p>
        </p:txBody>
      </p:sp>
      <p:sp>
        <p:nvSpPr>
          <p:cNvPr id="5" name="TextBox 4"/>
          <p:cNvSpPr txBox="1"/>
          <p:nvPr/>
        </p:nvSpPr>
        <p:spPr>
          <a:xfrm>
            <a:off x="1331640" y="3140968"/>
            <a:ext cx="1620315" cy="369332"/>
          </a:xfrm>
          <a:prstGeom prst="rect">
            <a:avLst/>
          </a:prstGeom>
          <a:noFill/>
        </p:spPr>
        <p:txBody>
          <a:bodyPr wrap="none" rtlCol="0">
            <a:spAutoFit/>
          </a:bodyPr>
          <a:lstStyle/>
          <a:p>
            <a:r>
              <a:rPr lang="ru-RU" i="1" dirty="0" smtClean="0"/>
              <a:t>Золотые бусы</a:t>
            </a:r>
            <a:endParaRPr lang="ru-RU" i="1" dirty="0"/>
          </a:p>
        </p:txBody>
      </p:sp>
      <p:sp>
        <p:nvSpPr>
          <p:cNvPr id="6" name="TextBox 5"/>
          <p:cNvSpPr txBox="1"/>
          <p:nvPr/>
        </p:nvSpPr>
        <p:spPr>
          <a:xfrm>
            <a:off x="797508" y="6309319"/>
            <a:ext cx="3175678" cy="369332"/>
          </a:xfrm>
          <a:prstGeom prst="rect">
            <a:avLst/>
          </a:prstGeom>
          <a:noFill/>
        </p:spPr>
        <p:txBody>
          <a:bodyPr wrap="none" rtlCol="0">
            <a:spAutoFit/>
          </a:bodyPr>
          <a:lstStyle/>
          <a:p>
            <a:r>
              <a:rPr lang="ru-RU" i="1" dirty="0" smtClean="0"/>
              <a:t>Кольцо из золотой проволоки</a:t>
            </a:r>
            <a:endParaRPr lang="ru-RU" i="1" dirty="0"/>
          </a:p>
        </p:txBody>
      </p:sp>
    </p:spTree>
    <p:extLst>
      <p:ext uri="{BB962C8B-B14F-4D97-AF65-F5344CB8AC3E}">
        <p14:creationId xmlns:p14="http://schemas.microsoft.com/office/powerpoint/2010/main" val="1701849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48064" y="1031202"/>
            <a:ext cx="3600400" cy="3693319"/>
          </a:xfrm>
          <a:prstGeom prst="rect">
            <a:avLst/>
          </a:prstGeom>
          <a:noFill/>
        </p:spPr>
        <p:txBody>
          <a:bodyPr wrap="square" rtlCol="0">
            <a:spAutoFit/>
          </a:bodyPr>
          <a:lstStyle/>
          <a:p>
            <a:pPr indent="447675" algn="just"/>
            <a:r>
              <a:rPr lang="ru-RU" dirty="0" smtClean="0"/>
              <a:t>Для запечатления изображений греки использовали не только керамику, но и стеатит – очень мягкий камень, на котором легко делать гравюры. На круглых и ромбических камнях можно увидеть изображение коня или пегаса. Очень интересным является изображение обнажённого человека, которого клюёт птица. Возможно, это Прометей, печень которого, согласно мифу, клюёт орёл.</a:t>
            </a:r>
            <a:endParaRPr lang="ru-RU" dirty="0"/>
          </a:p>
        </p:txBody>
      </p:sp>
      <p:sp>
        <p:nvSpPr>
          <p:cNvPr id="5" name="TextBox 4"/>
          <p:cNvSpPr txBox="1"/>
          <p:nvPr/>
        </p:nvSpPr>
        <p:spPr>
          <a:xfrm>
            <a:off x="751446" y="5313982"/>
            <a:ext cx="4014882" cy="923330"/>
          </a:xfrm>
          <a:prstGeom prst="rect">
            <a:avLst/>
          </a:prstGeom>
          <a:noFill/>
        </p:spPr>
        <p:txBody>
          <a:bodyPr wrap="none" rtlCol="0">
            <a:spAutoFit/>
          </a:bodyPr>
          <a:lstStyle/>
          <a:p>
            <a:pPr algn="ctr"/>
            <a:r>
              <a:rPr lang="ru-RU" i="1" dirty="0" smtClean="0"/>
              <a:t>Стеатитовый камень с гравировкой.</a:t>
            </a:r>
            <a:br>
              <a:rPr lang="ru-RU" i="1" dirty="0" smtClean="0"/>
            </a:br>
            <a:r>
              <a:rPr lang="ru-RU" i="1" dirty="0" smtClean="0"/>
              <a:t>Птица клюёт обнажённого человека.</a:t>
            </a:r>
            <a:br>
              <a:rPr lang="ru-RU" i="1" dirty="0" smtClean="0"/>
            </a:br>
            <a:r>
              <a:rPr lang="en-US" i="1" dirty="0" smtClean="0"/>
              <a:t>IX</a:t>
            </a:r>
            <a:r>
              <a:rPr lang="ru-RU" i="1" dirty="0" smtClean="0"/>
              <a:t>–</a:t>
            </a:r>
            <a:r>
              <a:rPr lang="en-US" i="1" dirty="0" smtClean="0"/>
              <a:t>VIII</a:t>
            </a:r>
            <a:r>
              <a:rPr lang="ru-RU" i="1" dirty="0" smtClean="0"/>
              <a:t> век до н. э.</a:t>
            </a:r>
            <a:endParaRPr lang="ru-RU" i="1" dirty="0"/>
          </a:p>
        </p:txBody>
      </p:sp>
      <p:pic>
        <p:nvPicPr>
          <p:cNvPr id="1026" name="Picture 2" descr="C:\Users\User\Documents\Прометей.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22926"/>
            <a:ext cx="4620256" cy="449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35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3888" y="53763"/>
            <a:ext cx="2028184" cy="461665"/>
          </a:xfrm>
          <a:prstGeom prst="rect">
            <a:avLst/>
          </a:prstGeom>
          <a:noFill/>
        </p:spPr>
        <p:txBody>
          <a:bodyPr wrap="none" rtlCol="0">
            <a:spAutoFit/>
          </a:bodyPr>
          <a:lstStyle/>
          <a:p>
            <a:r>
              <a:rPr lang="ru-RU" sz="2400" b="1" dirty="0" smtClean="0"/>
              <a:t>АРХИТЕКТУРА</a:t>
            </a:r>
            <a:endParaRPr lang="ru-RU" sz="2400" b="1" dirty="0"/>
          </a:p>
        </p:txBody>
      </p:sp>
      <p:sp>
        <p:nvSpPr>
          <p:cNvPr id="3" name="TextBox 2"/>
          <p:cNvSpPr txBox="1"/>
          <p:nvPr/>
        </p:nvSpPr>
        <p:spPr>
          <a:xfrm>
            <a:off x="4680212" y="745525"/>
            <a:ext cx="4212268" cy="5909310"/>
          </a:xfrm>
          <a:prstGeom prst="rect">
            <a:avLst/>
          </a:prstGeom>
          <a:noFill/>
        </p:spPr>
        <p:txBody>
          <a:bodyPr wrap="square" rtlCol="0">
            <a:spAutoFit/>
          </a:bodyPr>
          <a:lstStyle/>
          <a:p>
            <a:pPr indent="447675" algn="just"/>
            <a:r>
              <a:rPr lang="ru-RU" dirty="0" smtClean="0"/>
              <a:t>Изначально храмов в гомеровский период не было, новые хозяева Греции по примеру своих предшественников пользовались открытыми алтарями или естественными пещерами. Одним из таких святилищ является «грот Аполлона» в Делосе. При входе в грот выложена дополнительная стенка и сделана двускатная крыша. Внутри грота находится алтарь.</a:t>
            </a:r>
          </a:p>
          <a:p>
            <a:pPr indent="447675" algn="just"/>
            <a:endParaRPr lang="ru-RU" dirty="0" smtClean="0"/>
          </a:p>
          <a:p>
            <a:pPr indent="447675" algn="just"/>
            <a:r>
              <a:rPr lang="ru-RU" dirty="0" smtClean="0"/>
              <a:t>Позже в гомеровскую эпоху происходит зарождение классического греческого храма. Правда, до наших дней сохранилось лишь небольшое количество развалин и фрагментов храмов того времени. </a:t>
            </a:r>
            <a:endParaRPr lang="ru-RU" dirty="0"/>
          </a:p>
        </p:txBody>
      </p:sp>
      <p:sp>
        <p:nvSpPr>
          <p:cNvPr id="4" name="TextBox 3"/>
          <p:cNvSpPr txBox="1"/>
          <p:nvPr/>
        </p:nvSpPr>
        <p:spPr>
          <a:xfrm>
            <a:off x="1353704" y="5375006"/>
            <a:ext cx="2400594" cy="369332"/>
          </a:xfrm>
          <a:prstGeom prst="rect">
            <a:avLst/>
          </a:prstGeom>
          <a:noFill/>
        </p:spPr>
        <p:txBody>
          <a:bodyPr wrap="none" rtlCol="0">
            <a:spAutoFit/>
          </a:bodyPr>
          <a:lstStyle/>
          <a:p>
            <a:pPr algn="ctr"/>
            <a:r>
              <a:rPr lang="ru-RU" i="1" dirty="0" smtClean="0"/>
              <a:t>Грот Аполлона. Делос</a:t>
            </a:r>
            <a:endParaRPr lang="ru-RU"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464" y="722946"/>
            <a:ext cx="4506254" cy="450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173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496973"/>
            <a:ext cx="8712968" cy="4524315"/>
          </a:xfrm>
          <a:prstGeom prst="rect">
            <a:avLst/>
          </a:prstGeom>
        </p:spPr>
        <p:txBody>
          <a:bodyPr wrap="square">
            <a:spAutoFit/>
          </a:bodyPr>
          <a:lstStyle/>
          <a:p>
            <a:pPr indent="622300" algn="just"/>
            <a:r>
              <a:rPr lang="ru-RU" dirty="0" smtClean="0"/>
              <a:t>После </a:t>
            </a:r>
            <a:r>
              <a:rPr lang="ru-RU" dirty="0"/>
              <a:t>дорийского нашествия </a:t>
            </a:r>
            <a:r>
              <a:rPr lang="ru-RU" dirty="0" smtClean="0"/>
              <a:t>в общественных отношениях и экономике греков наблюдался </a:t>
            </a:r>
            <a:r>
              <a:rPr lang="ru-RU" dirty="0"/>
              <a:t>упадок</a:t>
            </a:r>
            <a:r>
              <a:rPr lang="ru-RU" dirty="0" smtClean="0"/>
              <a:t>. </a:t>
            </a:r>
            <a:r>
              <a:rPr lang="ru-RU" dirty="0"/>
              <a:t>Хозяйство становится почти полностью натуральным. </a:t>
            </a:r>
            <a:r>
              <a:rPr lang="ru-RU" dirty="0" smtClean="0"/>
              <a:t>Место </a:t>
            </a:r>
            <a:r>
              <a:rPr lang="ru-RU" dirty="0"/>
              <a:t>крупных ахейских государств </a:t>
            </a:r>
            <a:r>
              <a:rPr lang="ru-RU" dirty="0" smtClean="0"/>
              <a:t>занимают многочисленные мелкие поселения-общины свободных земледельцев.</a:t>
            </a:r>
            <a:endParaRPr lang="ru-RU" dirty="0"/>
          </a:p>
          <a:p>
            <a:pPr indent="622300" algn="just"/>
            <a:r>
              <a:rPr lang="ru-RU" dirty="0"/>
              <a:t>В политической и военной жизни общины главную роль </a:t>
            </a:r>
            <a:r>
              <a:rPr lang="ru-RU" dirty="0" smtClean="0"/>
              <a:t>играли </a:t>
            </a:r>
            <a:r>
              <a:rPr lang="ru-RU" dirty="0"/>
              <a:t>родовые объединения – филы и фратрии. Если человек </a:t>
            </a:r>
            <a:r>
              <a:rPr lang="ru-RU" dirty="0" smtClean="0"/>
              <a:t>выпадал </a:t>
            </a:r>
            <a:r>
              <a:rPr lang="ru-RU" dirty="0"/>
              <a:t>из рода – он фактически </a:t>
            </a:r>
            <a:r>
              <a:rPr lang="ru-RU" dirty="0" smtClean="0"/>
              <a:t>выпадал </a:t>
            </a:r>
            <a:r>
              <a:rPr lang="ru-RU" dirty="0"/>
              <a:t>из </a:t>
            </a:r>
            <a:r>
              <a:rPr lang="ru-RU" dirty="0" smtClean="0"/>
              <a:t>общества и был не защищен даже законом.</a:t>
            </a:r>
            <a:endParaRPr lang="ru-RU" dirty="0"/>
          </a:p>
          <a:p>
            <a:pPr indent="622300" algn="just"/>
            <a:r>
              <a:rPr lang="ru-RU" dirty="0"/>
              <a:t>Экономической единицей общины </a:t>
            </a:r>
            <a:r>
              <a:rPr lang="ru-RU" dirty="0" smtClean="0"/>
              <a:t>являлась </a:t>
            </a:r>
            <a:r>
              <a:rPr lang="ru-RU" dirty="0"/>
              <a:t>патриархальная моногамная семья. Семья в этот период </a:t>
            </a:r>
            <a:r>
              <a:rPr lang="ru-RU" dirty="0" smtClean="0"/>
              <a:t>достаточно сильно обособляется, поскольку </a:t>
            </a:r>
            <a:r>
              <a:rPr lang="ru-RU" dirty="0"/>
              <a:t>в хозяйстве </a:t>
            </a:r>
            <a:r>
              <a:rPr lang="ru-RU" dirty="0" smtClean="0"/>
              <a:t>начинает использоваться </a:t>
            </a:r>
            <a:r>
              <a:rPr lang="ru-RU" dirty="0"/>
              <a:t>железо, что </a:t>
            </a:r>
            <a:r>
              <a:rPr lang="ru-RU" dirty="0" smtClean="0"/>
              <a:t>делало </a:t>
            </a:r>
            <a:r>
              <a:rPr lang="ru-RU" dirty="0"/>
              <a:t>сельскохозяйственный труд намного эффективнее.</a:t>
            </a:r>
          </a:p>
          <a:p>
            <a:pPr indent="622300" algn="just"/>
            <a:r>
              <a:rPr lang="ru-RU" dirty="0" smtClean="0"/>
              <a:t>В </a:t>
            </a:r>
            <a:r>
              <a:rPr lang="ru-RU" dirty="0"/>
              <a:t>обществе </a:t>
            </a:r>
            <a:r>
              <a:rPr lang="ru-RU" dirty="0" smtClean="0"/>
              <a:t>существовало довольно большое </a:t>
            </a:r>
            <a:r>
              <a:rPr lang="ru-RU" dirty="0"/>
              <a:t>имущественное расслоение. Однако богатство знати гомеровского периода не </a:t>
            </a:r>
            <a:r>
              <a:rPr lang="ru-RU" dirty="0" smtClean="0"/>
              <a:t>шло </a:t>
            </a:r>
            <a:r>
              <a:rPr lang="ru-RU" dirty="0"/>
              <a:t>ни в какое сравнение с богатством ахейской аристократии. В произведениях Гомера нередко говориться о том, что цари и царицы сами занимаются земледелием и ремеслом. </a:t>
            </a:r>
            <a:r>
              <a:rPr lang="ru-RU" dirty="0" smtClean="0"/>
              <a:t>Даже </a:t>
            </a:r>
            <a:r>
              <a:rPr lang="ru-RU" dirty="0"/>
              <a:t>в самых крупных хозяйствах было </a:t>
            </a:r>
            <a:r>
              <a:rPr lang="ru-RU" dirty="0" smtClean="0"/>
              <a:t>лишь несколько </a:t>
            </a:r>
            <a:r>
              <a:rPr lang="ru-RU" dirty="0"/>
              <a:t>десятков рабов, в то время как у ахейских владык их насчитывалось сотни и даже тысячи</a:t>
            </a:r>
            <a:r>
              <a:rPr lang="ru-RU" dirty="0" smtClean="0"/>
              <a:t>.</a:t>
            </a:r>
            <a:endParaRPr lang="ru-RU" dirty="0"/>
          </a:p>
        </p:txBody>
      </p:sp>
      <p:sp>
        <p:nvSpPr>
          <p:cNvPr id="3" name="TextBox 2"/>
          <p:cNvSpPr txBox="1"/>
          <p:nvPr/>
        </p:nvSpPr>
        <p:spPr>
          <a:xfrm>
            <a:off x="3762516" y="836712"/>
            <a:ext cx="1690976" cy="461665"/>
          </a:xfrm>
          <a:prstGeom prst="rect">
            <a:avLst/>
          </a:prstGeom>
          <a:noFill/>
        </p:spPr>
        <p:txBody>
          <a:bodyPr wrap="none" rtlCol="0">
            <a:spAutoFit/>
          </a:bodyPr>
          <a:lstStyle/>
          <a:p>
            <a:pPr algn="ctr"/>
            <a:r>
              <a:rPr lang="ru-RU" sz="2400" b="1" dirty="0" smtClean="0"/>
              <a:t>ОБЩЕСТВО</a:t>
            </a:r>
            <a:endParaRPr lang="ru-RU" sz="2400" b="1" dirty="0"/>
          </a:p>
        </p:txBody>
      </p:sp>
    </p:spTree>
    <p:extLst>
      <p:ext uri="{BB962C8B-B14F-4D97-AF65-F5344CB8AC3E}">
        <p14:creationId xmlns:p14="http://schemas.microsoft.com/office/powerpoint/2010/main" val="4045553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06" y="6188546"/>
            <a:ext cx="4961615" cy="584775"/>
          </a:xfrm>
          <a:prstGeom prst="rect">
            <a:avLst/>
          </a:prstGeom>
          <a:noFill/>
        </p:spPr>
        <p:txBody>
          <a:bodyPr wrap="none" rtlCol="0">
            <a:spAutoFit/>
          </a:bodyPr>
          <a:lstStyle/>
          <a:p>
            <a:pPr algn="ctr"/>
            <a:r>
              <a:rPr lang="ru-RU" sz="1600" i="1" dirty="0" smtClean="0"/>
              <a:t>Храм Артемиды </a:t>
            </a:r>
            <a:r>
              <a:rPr lang="ru-RU" sz="1600" i="1" dirty="0" err="1" smtClean="0"/>
              <a:t>Орфии</a:t>
            </a:r>
            <a:r>
              <a:rPr lang="ru-RU" sz="1600" i="1" dirty="0" smtClean="0"/>
              <a:t> (</a:t>
            </a:r>
            <a:r>
              <a:rPr lang="ru-RU" sz="1600" i="1" dirty="0" err="1" smtClean="0"/>
              <a:t>Прямосмотрящей</a:t>
            </a:r>
            <a:r>
              <a:rPr lang="ru-RU" sz="1600" i="1" dirty="0" smtClean="0"/>
              <a:t>). </a:t>
            </a:r>
          </a:p>
          <a:p>
            <a:pPr algn="ctr"/>
            <a:r>
              <a:rPr lang="ru-RU" sz="1600" i="1" dirty="0" smtClean="0"/>
              <a:t>Спарта. </a:t>
            </a:r>
            <a:r>
              <a:rPr lang="en-US" sz="1600" i="1" dirty="0" smtClean="0"/>
              <a:t>IX</a:t>
            </a:r>
            <a:r>
              <a:rPr lang="ru-RU" sz="1600" i="1" dirty="0" smtClean="0"/>
              <a:t>–</a:t>
            </a:r>
            <a:r>
              <a:rPr lang="en-US" sz="1600" i="1" dirty="0" smtClean="0"/>
              <a:t>VIII</a:t>
            </a:r>
            <a:r>
              <a:rPr lang="ru-RU" sz="1600" i="1" dirty="0" smtClean="0"/>
              <a:t> век до н.э.</a:t>
            </a:r>
            <a:endParaRPr lang="ru-RU" sz="1600" i="1" dirty="0"/>
          </a:p>
        </p:txBody>
      </p:sp>
      <p:sp>
        <p:nvSpPr>
          <p:cNvPr id="3" name="TextBox 2"/>
          <p:cNvSpPr txBox="1"/>
          <p:nvPr/>
        </p:nvSpPr>
        <p:spPr>
          <a:xfrm>
            <a:off x="294880" y="105278"/>
            <a:ext cx="8714838" cy="2585323"/>
          </a:xfrm>
          <a:prstGeom prst="rect">
            <a:avLst/>
          </a:prstGeom>
          <a:noFill/>
        </p:spPr>
        <p:txBody>
          <a:bodyPr wrap="square" rtlCol="0">
            <a:spAutoFit/>
          </a:bodyPr>
          <a:lstStyle/>
          <a:p>
            <a:pPr indent="447675" algn="just"/>
            <a:r>
              <a:rPr lang="ru-RU" dirty="0" smtClean="0"/>
              <a:t>Первые храмы появились в </a:t>
            </a:r>
            <a:r>
              <a:rPr lang="en-US" dirty="0" smtClean="0"/>
              <a:t>IX</a:t>
            </a:r>
            <a:r>
              <a:rPr lang="ru-RU" dirty="0" smtClean="0"/>
              <a:t>–</a:t>
            </a:r>
            <a:r>
              <a:rPr lang="en-US" dirty="0" smtClean="0"/>
              <a:t>VIII</a:t>
            </a:r>
            <a:r>
              <a:rPr lang="ru-RU" dirty="0" smtClean="0"/>
              <a:t> веках до н. э.:  это святилище Аполлона в </a:t>
            </a:r>
            <a:r>
              <a:rPr lang="ru-RU" dirty="0" err="1" smtClean="0"/>
              <a:t>Фермосе</a:t>
            </a:r>
            <a:r>
              <a:rPr lang="ru-RU" dirty="0" smtClean="0"/>
              <a:t> (</a:t>
            </a:r>
            <a:r>
              <a:rPr lang="ru-RU" dirty="0" err="1" smtClean="0"/>
              <a:t>Этолия</a:t>
            </a:r>
            <a:r>
              <a:rPr lang="ru-RU" dirty="0" smtClean="0"/>
              <a:t>), святилище Артемиды </a:t>
            </a:r>
            <a:r>
              <a:rPr lang="ru-RU" dirty="0" err="1" smtClean="0"/>
              <a:t>Орфии</a:t>
            </a:r>
            <a:r>
              <a:rPr lang="ru-RU" dirty="0" smtClean="0"/>
              <a:t> в Спарте, храм Аполлона </a:t>
            </a:r>
            <a:r>
              <a:rPr lang="ru-RU" dirty="0" err="1" smtClean="0"/>
              <a:t>Карнейского</a:t>
            </a:r>
            <a:r>
              <a:rPr lang="ru-RU" dirty="0" smtClean="0"/>
              <a:t> на о. </a:t>
            </a:r>
            <a:r>
              <a:rPr lang="ru-RU" dirty="0" err="1" smtClean="0"/>
              <a:t>Фере</a:t>
            </a:r>
            <a:r>
              <a:rPr lang="ru-RU" dirty="0" smtClean="0"/>
              <a:t>, храм Геры в Олимпии, храм в </a:t>
            </a:r>
            <a:r>
              <a:rPr lang="ru-RU" dirty="0" err="1" smtClean="0"/>
              <a:t>Дреросе</a:t>
            </a:r>
            <a:r>
              <a:rPr lang="ru-RU" dirty="0" smtClean="0"/>
              <a:t> (о. Крит), храм Аполлона в </a:t>
            </a:r>
            <a:r>
              <a:rPr lang="ru-RU" dirty="0" err="1" smtClean="0"/>
              <a:t>Гортине</a:t>
            </a:r>
            <a:r>
              <a:rPr lang="ru-RU" dirty="0" smtClean="0"/>
              <a:t> (Крит) и храм Реи в </a:t>
            </a:r>
            <a:r>
              <a:rPr lang="ru-RU" dirty="0" err="1" smtClean="0"/>
              <a:t>Фесте</a:t>
            </a:r>
            <a:r>
              <a:rPr lang="ru-RU" dirty="0" smtClean="0"/>
              <a:t> (Крит). Мы с трудом можем представить, как выглядели первые храмы, так как многие из них были полностью или частично деревянными. </a:t>
            </a:r>
            <a:r>
              <a:rPr lang="ru-RU" dirty="0"/>
              <a:t>Кроме дерева при постройке первых храмов использовали </a:t>
            </a:r>
            <a:r>
              <a:rPr lang="ru-RU" dirty="0" smtClean="0"/>
              <a:t>также кирпич-сырец</a:t>
            </a:r>
            <a:r>
              <a:rPr lang="ru-RU" dirty="0"/>
              <a:t>. </a:t>
            </a:r>
            <a:r>
              <a:rPr lang="ru-RU" dirty="0" smtClean="0"/>
              <a:t>Храмы строились на месте древних алтарей или мегаронов микенского периода. </a:t>
            </a:r>
            <a:r>
              <a:rPr lang="ru-RU" dirty="0"/>
              <a:t>Очаг мегарона со временем </a:t>
            </a:r>
            <a:r>
              <a:rPr lang="ru-RU" dirty="0" smtClean="0"/>
              <a:t>заменялся на </a:t>
            </a:r>
            <a:r>
              <a:rPr lang="ru-RU" dirty="0"/>
              <a:t>алтарь. </a:t>
            </a:r>
          </a:p>
          <a:p>
            <a:endParaRPr lang="ru-RU" dirty="0"/>
          </a:p>
        </p:txBody>
      </p:sp>
      <p:sp>
        <p:nvSpPr>
          <p:cNvPr id="4" name="Прямоугольник 3"/>
          <p:cNvSpPr/>
          <p:nvPr/>
        </p:nvSpPr>
        <p:spPr>
          <a:xfrm>
            <a:off x="5101378" y="2610683"/>
            <a:ext cx="3908340" cy="4247317"/>
          </a:xfrm>
          <a:prstGeom prst="rect">
            <a:avLst/>
          </a:prstGeom>
        </p:spPr>
        <p:txBody>
          <a:bodyPr wrap="square">
            <a:spAutoFit/>
          </a:bodyPr>
          <a:lstStyle/>
          <a:p>
            <a:pPr indent="447675" algn="just"/>
            <a:r>
              <a:rPr lang="ru-RU" dirty="0"/>
              <a:t>В </a:t>
            </a:r>
            <a:r>
              <a:rPr lang="ru-RU" dirty="0" smtClean="0"/>
              <a:t>архитектуре храмов гомеровского периода </a:t>
            </a:r>
            <a:r>
              <a:rPr lang="ru-RU" dirty="0"/>
              <a:t>сталкиваются две традиции: жилых домов, </a:t>
            </a:r>
            <a:r>
              <a:rPr lang="ru-RU" dirty="0" smtClean="0"/>
              <a:t>строившихся </a:t>
            </a:r>
            <a:r>
              <a:rPr lang="ru-RU" dirty="0" err="1"/>
              <a:t>дорийскими</a:t>
            </a:r>
            <a:r>
              <a:rPr lang="ru-RU" dirty="0"/>
              <a:t> </a:t>
            </a:r>
            <a:r>
              <a:rPr lang="ru-RU" dirty="0" smtClean="0"/>
              <a:t>пришельцами, </a:t>
            </a:r>
            <a:r>
              <a:rPr lang="ru-RU" dirty="0"/>
              <a:t>и микенских мегаронов. Так, например, дорийцы делали крутые двускатные крыши, а на микенских мегаронах, в соответствии с критской традицией, были плоские крыши. В </a:t>
            </a:r>
            <a:r>
              <a:rPr lang="ru-RU" dirty="0" smtClean="0"/>
              <a:t>результате </a:t>
            </a:r>
            <a:r>
              <a:rPr lang="ru-RU" dirty="0"/>
              <a:t>классический греческий храм получил  двускатную, но очень пологую крышу.</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726" y="2690601"/>
            <a:ext cx="474225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673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069" y="4089698"/>
            <a:ext cx="4572000" cy="923330"/>
          </a:xfrm>
          <a:prstGeom prst="rect">
            <a:avLst/>
          </a:prstGeom>
        </p:spPr>
        <p:txBody>
          <a:bodyPr>
            <a:spAutoFit/>
          </a:bodyPr>
          <a:lstStyle/>
          <a:p>
            <a:pPr algn="ctr"/>
            <a:r>
              <a:rPr lang="ru-RU" i="1" dirty="0"/>
              <a:t>Модель храма из святилища </a:t>
            </a:r>
            <a:endParaRPr lang="ru-RU" i="1" dirty="0" smtClean="0"/>
          </a:p>
          <a:p>
            <a:pPr algn="ctr"/>
            <a:r>
              <a:rPr lang="ru-RU" i="1" dirty="0" smtClean="0"/>
              <a:t>Геры </a:t>
            </a:r>
            <a:r>
              <a:rPr lang="ru-RU" i="1" dirty="0" err="1"/>
              <a:t>Акрайи</a:t>
            </a:r>
            <a:r>
              <a:rPr lang="ru-RU" i="1" dirty="0"/>
              <a:t> </a:t>
            </a:r>
            <a:r>
              <a:rPr lang="ru-RU" i="1" dirty="0" smtClean="0"/>
              <a:t>(Вершинной).</a:t>
            </a:r>
          </a:p>
          <a:p>
            <a:pPr algn="ctr"/>
            <a:r>
              <a:rPr lang="ru-RU" i="1" dirty="0" smtClean="0"/>
              <a:t>Аргос, </a:t>
            </a:r>
            <a:r>
              <a:rPr lang="ru-RU" i="1" dirty="0" err="1" smtClean="0"/>
              <a:t>ок</a:t>
            </a:r>
            <a:r>
              <a:rPr lang="ru-RU" i="1" dirty="0"/>
              <a:t>. 725 г. до н</a:t>
            </a:r>
            <a:r>
              <a:rPr lang="ru-RU" i="1" dirty="0" smtClean="0"/>
              <a:t>. э</a:t>
            </a:r>
            <a:r>
              <a:rPr lang="ru-RU" i="1" dirty="0"/>
              <a:t>.</a:t>
            </a:r>
          </a:p>
        </p:txBody>
      </p:sp>
      <p:sp>
        <p:nvSpPr>
          <p:cNvPr id="4" name="TextBox 3"/>
          <p:cNvSpPr txBox="1"/>
          <p:nvPr/>
        </p:nvSpPr>
        <p:spPr>
          <a:xfrm>
            <a:off x="4668069" y="243303"/>
            <a:ext cx="4052623" cy="4801314"/>
          </a:xfrm>
          <a:prstGeom prst="rect">
            <a:avLst/>
          </a:prstGeom>
          <a:noFill/>
        </p:spPr>
        <p:txBody>
          <a:bodyPr wrap="square" rtlCol="0">
            <a:spAutoFit/>
          </a:bodyPr>
          <a:lstStyle/>
          <a:p>
            <a:r>
              <a:rPr lang="ru-RU" dirty="0"/>
              <a:t>К</a:t>
            </a:r>
            <a:r>
              <a:rPr lang="ru-RU" dirty="0" smtClean="0"/>
              <a:t>ак формировался греческий храм и как он выглядел в гомеровскую эпоху можно представить благодаря найденным на месте </a:t>
            </a:r>
            <a:r>
              <a:rPr lang="ru-RU" b="1" dirty="0" err="1" smtClean="0"/>
              <a:t>герайона</a:t>
            </a:r>
            <a:r>
              <a:rPr lang="ru-RU" b="1" dirty="0" smtClean="0"/>
              <a:t> </a:t>
            </a:r>
            <a:r>
              <a:rPr lang="ru-RU" dirty="0" smtClean="0"/>
              <a:t>(храм Геры) в Аргосе терракотовым моделям храма. Здесь мы видим и портик с двумя колоннами, который был непременной частью микенского мегарона, и крутую двускатную крышу, характерную для северных построек.</a:t>
            </a:r>
          </a:p>
          <a:p>
            <a:r>
              <a:rPr lang="ru-RU" dirty="0" smtClean="0"/>
              <a:t>Такие </a:t>
            </a:r>
            <a:r>
              <a:rPr lang="ru-RU" dirty="0" smtClean="0"/>
              <a:t>обожженные </a:t>
            </a:r>
            <a:r>
              <a:rPr lang="ru-RU" dirty="0"/>
              <a:t>глиняные модели </a:t>
            </a:r>
            <a:r>
              <a:rPr lang="ru-RU" dirty="0" smtClean="0"/>
              <a:t>храмов, по всей видимости, использовались в качестве </a:t>
            </a:r>
            <a:r>
              <a:rPr lang="ru-RU" b="1" dirty="0" err="1" smtClean="0"/>
              <a:t>вотивных</a:t>
            </a:r>
            <a:r>
              <a:rPr lang="ru-RU" b="1" dirty="0" smtClean="0"/>
              <a:t> приношений.</a:t>
            </a:r>
            <a:endParaRPr lang="ru-RU" b="1" dirty="0"/>
          </a:p>
        </p:txBody>
      </p:sp>
      <p:sp>
        <p:nvSpPr>
          <p:cNvPr id="5" name="Прямоугольник 4"/>
          <p:cNvSpPr/>
          <p:nvPr/>
        </p:nvSpPr>
        <p:spPr>
          <a:xfrm>
            <a:off x="519226" y="5057193"/>
            <a:ext cx="8297685" cy="1200329"/>
          </a:xfrm>
          <a:prstGeom prst="rect">
            <a:avLst/>
          </a:prstGeom>
        </p:spPr>
        <p:txBody>
          <a:bodyPr wrap="square">
            <a:spAutoFit/>
          </a:bodyPr>
          <a:lstStyle/>
          <a:p>
            <a:r>
              <a:rPr lang="ru-RU" i="1" u="sng" dirty="0" err="1"/>
              <a:t>Вотивное</a:t>
            </a:r>
            <a:r>
              <a:rPr lang="ru-RU" i="1" u="sng" dirty="0"/>
              <a:t> приношение</a:t>
            </a:r>
            <a:r>
              <a:rPr lang="ru-RU" i="1" dirty="0"/>
              <a:t> </a:t>
            </a:r>
            <a:r>
              <a:rPr lang="ru-RU" dirty="0" smtClean="0"/>
              <a:t>(</a:t>
            </a:r>
            <a:r>
              <a:rPr lang="ru-RU" dirty="0"/>
              <a:t>лат. </a:t>
            </a:r>
            <a:r>
              <a:rPr lang="ru-RU" dirty="0" err="1"/>
              <a:t>votivus</a:t>
            </a:r>
            <a:r>
              <a:rPr lang="ru-RU" dirty="0"/>
              <a:t> — торжественно обещанный, посвященный богам</a:t>
            </a:r>
            <a:r>
              <a:rPr lang="ru-RU" dirty="0" smtClean="0"/>
              <a:t>) – посвятительный </a:t>
            </a:r>
            <a:r>
              <a:rPr lang="ru-RU" dirty="0"/>
              <a:t>дар </a:t>
            </a:r>
            <a:r>
              <a:rPr lang="ru-RU" dirty="0" smtClean="0"/>
              <a:t>божеству; </a:t>
            </a:r>
            <a:r>
              <a:rPr lang="ru-RU" dirty="0"/>
              <a:t>приносимый из благодарности или по обету малый или </a:t>
            </a:r>
            <a:r>
              <a:rPr lang="ru-RU" dirty="0" smtClean="0"/>
              <a:t>же большой – в зависимости от состоятельности посвящающего – предмет </a:t>
            </a:r>
            <a:r>
              <a:rPr lang="ru-RU" dirty="0"/>
              <a:t>(например, </a:t>
            </a:r>
            <a:r>
              <a:rPr lang="ru-RU" dirty="0" err="1"/>
              <a:t>вотивный</a:t>
            </a:r>
            <a:r>
              <a:rPr lang="ru-RU" dirty="0"/>
              <a:t> камень, сосуд, табличка, статуэтка и </a:t>
            </a:r>
            <a:r>
              <a:rPr lang="ru-RU" dirty="0" smtClean="0"/>
              <a:t>т. д.).</a:t>
            </a:r>
            <a:endParaRPr lang="ru-RU"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48072"/>
            <a:ext cx="382905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044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764704"/>
            <a:ext cx="4824536" cy="5909310"/>
          </a:xfrm>
          <a:prstGeom prst="rect">
            <a:avLst/>
          </a:prstGeom>
        </p:spPr>
        <p:txBody>
          <a:bodyPr wrap="square">
            <a:spAutoFit/>
          </a:bodyPr>
          <a:lstStyle/>
          <a:p>
            <a:pPr indent="452438" algn="just"/>
            <a:r>
              <a:rPr lang="ru-RU" dirty="0" smtClean="0"/>
              <a:t>     О религии гомеровского периода мы знаем мало, так как до второй половины VIII века до н. э. письменности не существовало. Появившееся же вновь письмо не было связано с линейным письмом Б </a:t>
            </a:r>
            <a:r>
              <a:rPr lang="ru-RU" dirty="0" err="1" smtClean="0"/>
              <a:t>ахейского</a:t>
            </a:r>
            <a:r>
              <a:rPr lang="ru-RU" dirty="0" smtClean="0"/>
              <a:t> периода.</a:t>
            </a:r>
          </a:p>
          <a:p>
            <a:pPr indent="452438" algn="just"/>
            <a:endParaRPr lang="ru-RU" dirty="0" smtClean="0"/>
          </a:p>
          <a:p>
            <a:pPr indent="452438" algn="just"/>
            <a:r>
              <a:rPr lang="ru-RU" dirty="0" smtClean="0"/>
              <a:t>Однако очевидно, что на </a:t>
            </a:r>
            <a:r>
              <a:rPr lang="ru-RU" dirty="0"/>
              <a:t>протяжении всего гомеровского периода происходит борьба между патриархальными и матриархальными культами. </a:t>
            </a:r>
            <a:endParaRPr lang="ru-RU" dirty="0" smtClean="0"/>
          </a:p>
          <a:p>
            <a:pPr indent="452438" algn="just"/>
            <a:endParaRPr lang="ru-RU" dirty="0" smtClean="0"/>
          </a:p>
          <a:p>
            <a:pPr indent="452438" algn="just"/>
            <a:r>
              <a:rPr lang="ru-RU" dirty="0" smtClean="0"/>
              <a:t>Культы </a:t>
            </a:r>
            <a:r>
              <a:rPr lang="ru-RU" dirty="0"/>
              <a:t>Великой </a:t>
            </a:r>
            <a:r>
              <a:rPr lang="ru-RU" dirty="0" smtClean="0"/>
              <a:t>Матери, по всей видимости, еще занимают достаточно </a:t>
            </a:r>
            <a:r>
              <a:rPr lang="ru-RU" dirty="0"/>
              <a:t>прочную позицию. Древнейшие места почитания Артемиды и Геры остаются важнейшими святилищами. А среди археологических находок мы встречаем большое </a:t>
            </a:r>
            <a:r>
              <a:rPr lang="ru-RU" dirty="0" smtClean="0"/>
              <a:t>количество статуэток, </a:t>
            </a:r>
            <a:r>
              <a:rPr lang="ru-RU" dirty="0"/>
              <a:t>изображающих женское божество</a:t>
            </a:r>
            <a:r>
              <a:rPr lang="ru-RU" dirty="0" smtClean="0"/>
              <a:t>. Многие из них напоминают статуэтки критской богини со змеями.</a:t>
            </a:r>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4663"/>
            <a:ext cx="3096344" cy="531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9493" y="5877272"/>
            <a:ext cx="2988510" cy="646331"/>
          </a:xfrm>
          <a:prstGeom prst="rect">
            <a:avLst/>
          </a:prstGeom>
          <a:noFill/>
        </p:spPr>
        <p:txBody>
          <a:bodyPr wrap="none" rtlCol="0">
            <a:spAutoFit/>
          </a:bodyPr>
          <a:lstStyle/>
          <a:p>
            <a:pPr algn="ctr"/>
            <a:r>
              <a:rPr lang="ru-RU" i="1" dirty="0" smtClean="0"/>
              <a:t>Статуэтка из терракоты.</a:t>
            </a:r>
            <a:br>
              <a:rPr lang="ru-RU" i="1" dirty="0" smtClean="0"/>
            </a:br>
            <a:r>
              <a:rPr lang="en-US" i="1" dirty="0" smtClean="0"/>
              <a:t>IX</a:t>
            </a:r>
            <a:r>
              <a:rPr lang="ru-RU" i="1" dirty="0" smtClean="0"/>
              <a:t>–</a:t>
            </a:r>
            <a:r>
              <a:rPr lang="en-US" i="1" dirty="0" smtClean="0"/>
              <a:t>VIII </a:t>
            </a:r>
            <a:r>
              <a:rPr lang="ru-RU" i="1" dirty="0" smtClean="0"/>
              <a:t>до н. э.</a:t>
            </a:r>
            <a:endParaRPr lang="ru-RU" i="1" dirty="0"/>
          </a:p>
        </p:txBody>
      </p:sp>
      <p:sp>
        <p:nvSpPr>
          <p:cNvPr id="5" name="TextBox 4"/>
          <p:cNvSpPr txBox="1"/>
          <p:nvPr/>
        </p:nvSpPr>
        <p:spPr>
          <a:xfrm>
            <a:off x="5868144" y="260648"/>
            <a:ext cx="1399486" cy="461665"/>
          </a:xfrm>
          <a:prstGeom prst="rect">
            <a:avLst/>
          </a:prstGeom>
          <a:noFill/>
        </p:spPr>
        <p:txBody>
          <a:bodyPr wrap="none" rtlCol="0">
            <a:spAutoFit/>
          </a:bodyPr>
          <a:lstStyle/>
          <a:p>
            <a:r>
              <a:rPr lang="ru-RU" sz="2400" b="1" dirty="0" smtClean="0"/>
              <a:t>РЕЛИГИЯ</a:t>
            </a:r>
            <a:endParaRPr lang="ru-RU" sz="2400" b="1" dirty="0"/>
          </a:p>
        </p:txBody>
      </p:sp>
    </p:spTree>
    <p:extLst>
      <p:ext uri="{BB962C8B-B14F-4D97-AF65-F5344CB8AC3E}">
        <p14:creationId xmlns:p14="http://schemas.microsoft.com/office/powerpoint/2010/main" val="897413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1268760"/>
            <a:ext cx="4572000" cy="4247317"/>
          </a:xfrm>
          <a:prstGeom prst="rect">
            <a:avLst/>
          </a:prstGeom>
        </p:spPr>
        <p:txBody>
          <a:bodyPr>
            <a:spAutoFit/>
          </a:bodyPr>
          <a:lstStyle/>
          <a:p>
            <a:pPr indent="452438"/>
            <a:r>
              <a:rPr lang="ru-RU" dirty="0" smtClean="0"/>
              <a:t>Иногда рядом с богиней-Матерью выступают ее дети. Так, вместе с богиней Лето (</a:t>
            </a:r>
            <a:r>
              <a:rPr lang="ru-RU" dirty="0" err="1" smtClean="0"/>
              <a:t>Латоной</a:t>
            </a:r>
            <a:r>
              <a:rPr lang="ru-RU" dirty="0" smtClean="0"/>
              <a:t>) изображаются ее дочь и сын – Артемида и Аполлон.</a:t>
            </a:r>
          </a:p>
          <a:p>
            <a:pPr indent="452438"/>
            <a:r>
              <a:rPr lang="ru-RU" dirty="0" smtClean="0"/>
              <a:t>Важное </a:t>
            </a:r>
            <a:r>
              <a:rPr lang="ru-RU" dirty="0"/>
              <a:t>значение </a:t>
            </a:r>
            <a:r>
              <a:rPr lang="ru-RU" dirty="0" smtClean="0"/>
              <a:t>в этот период, по всей видимости, начинает занимать бог </a:t>
            </a:r>
            <a:r>
              <a:rPr lang="ru-RU" dirty="0"/>
              <a:t>Аполлон, образ которого </a:t>
            </a:r>
            <a:r>
              <a:rPr lang="ru-RU" dirty="0" smtClean="0"/>
              <a:t>окончательно </a:t>
            </a:r>
            <a:r>
              <a:rPr lang="ru-RU" dirty="0" err="1" smtClean="0"/>
              <a:t>дооформится</a:t>
            </a:r>
            <a:r>
              <a:rPr lang="ru-RU" dirty="0" smtClean="0"/>
              <a:t> позже. </a:t>
            </a:r>
            <a:r>
              <a:rPr lang="ru-RU" dirty="0"/>
              <a:t>Аполлон </a:t>
            </a:r>
            <a:r>
              <a:rPr lang="ru-RU" dirty="0" smtClean="0"/>
              <a:t>становится </a:t>
            </a:r>
            <a:r>
              <a:rPr lang="ru-RU" dirty="0"/>
              <a:t>покровителем важнейших областей жизни </a:t>
            </a:r>
            <a:r>
              <a:rPr lang="ru-RU" dirty="0" smtClean="0"/>
              <a:t>человека, таких как </a:t>
            </a:r>
            <a:r>
              <a:rPr lang="ru-RU" dirty="0"/>
              <a:t>охота, скотоводство, физическое развитие, музыка, поэзия, танцы, клятва и договор, религиозное очищение и исцеление от болезней, колонизация, государство и общественное благоустройство</a:t>
            </a:r>
            <a:r>
              <a:rPr lang="ru-RU" dirty="0" smtClean="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04437"/>
            <a:ext cx="3737727" cy="4078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1695" y="5169966"/>
            <a:ext cx="3605410" cy="923330"/>
          </a:xfrm>
          <a:prstGeom prst="rect">
            <a:avLst/>
          </a:prstGeom>
          <a:noFill/>
        </p:spPr>
        <p:txBody>
          <a:bodyPr wrap="none" rtlCol="0">
            <a:spAutoFit/>
          </a:bodyPr>
          <a:lstStyle/>
          <a:p>
            <a:pPr algn="ctr"/>
            <a:r>
              <a:rPr lang="ru-RU" i="1" dirty="0" smtClean="0"/>
              <a:t>Богиня Лето (</a:t>
            </a:r>
            <a:r>
              <a:rPr lang="ru-RU" i="1" dirty="0" err="1" smtClean="0"/>
              <a:t>Латона</a:t>
            </a:r>
            <a:r>
              <a:rPr lang="ru-RU" i="1" dirty="0" smtClean="0"/>
              <a:t>), </a:t>
            </a:r>
          </a:p>
          <a:p>
            <a:pPr algn="ctr"/>
            <a:r>
              <a:rPr lang="ru-RU" i="1" dirty="0" smtClean="0"/>
              <a:t>Артемида и Аполлон</a:t>
            </a:r>
          </a:p>
          <a:p>
            <a:pPr algn="ctr"/>
            <a:r>
              <a:rPr lang="ru-RU" i="1" dirty="0" smtClean="0"/>
              <a:t>Крит. </a:t>
            </a:r>
            <a:r>
              <a:rPr lang="ru-RU" i="1" dirty="0" err="1" smtClean="0"/>
              <a:t>Дрерос</a:t>
            </a:r>
            <a:r>
              <a:rPr lang="ru-RU" i="1" dirty="0" smtClean="0"/>
              <a:t>. Сер </a:t>
            </a:r>
            <a:r>
              <a:rPr lang="en-US" i="1" dirty="0" smtClean="0"/>
              <a:t>VIII</a:t>
            </a:r>
            <a:r>
              <a:rPr lang="ru-RU" i="1" dirty="0" smtClean="0"/>
              <a:t> века до н. э.</a:t>
            </a:r>
            <a:endParaRPr lang="ru-RU" i="1" dirty="0"/>
          </a:p>
        </p:txBody>
      </p:sp>
    </p:spTree>
    <p:extLst>
      <p:ext uri="{BB962C8B-B14F-4D97-AF65-F5344CB8AC3E}">
        <p14:creationId xmlns:p14="http://schemas.microsoft.com/office/powerpoint/2010/main" val="284742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07904" y="404664"/>
            <a:ext cx="5004048" cy="3139321"/>
          </a:xfrm>
          <a:prstGeom prst="rect">
            <a:avLst/>
          </a:prstGeom>
        </p:spPr>
        <p:txBody>
          <a:bodyPr wrap="square">
            <a:spAutoFit/>
          </a:bodyPr>
          <a:lstStyle/>
          <a:p>
            <a:pPr indent="271463" algn="just"/>
            <a:r>
              <a:rPr lang="ru-RU" dirty="0" smtClean="0"/>
              <a:t>Вместе с тем в гомеровский период постепенно оформляется классическая семейная олимпийская иерархия. Зевс начинает превращаться в верховное божество. Супругой Зевса, вытеснив Гею и </a:t>
            </a:r>
            <a:r>
              <a:rPr lang="ru-RU" dirty="0" err="1" smtClean="0"/>
              <a:t>Диону</a:t>
            </a:r>
            <a:r>
              <a:rPr lang="ru-RU" dirty="0" smtClean="0"/>
              <a:t>, становится Гера.</a:t>
            </a:r>
          </a:p>
          <a:p>
            <a:pPr indent="271463" algn="just"/>
            <a:endParaRPr lang="ru-RU" dirty="0" smtClean="0"/>
          </a:p>
          <a:p>
            <a:pPr indent="271463" algn="just"/>
            <a:r>
              <a:rPr lang="ru-RU" dirty="0" smtClean="0"/>
              <a:t>Такие перемены отражали внутреннее устройство </a:t>
            </a:r>
            <a:r>
              <a:rPr lang="ru-RU" dirty="0" err="1" smtClean="0"/>
              <a:t>дорийского</a:t>
            </a:r>
            <a:r>
              <a:rPr lang="ru-RU" dirty="0" smtClean="0"/>
              <a:t> патриархального общества.</a:t>
            </a:r>
          </a:p>
          <a:p>
            <a:endParaRPr lang="ru-RU" dirty="0" smtClean="0"/>
          </a:p>
          <a:p>
            <a:endParaRPr lang="ru-RU" dirty="0"/>
          </a:p>
        </p:txBody>
      </p:sp>
      <p:pic>
        <p:nvPicPr>
          <p:cNvPr id="3075" name="Picture 3" descr="C:\Users\User\Documents\1-6178__lightbo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40433"/>
            <a:ext cx="2304256" cy="6151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5856" y="5733256"/>
            <a:ext cx="5400600" cy="923330"/>
          </a:xfrm>
          <a:prstGeom prst="rect">
            <a:avLst/>
          </a:prstGeom>
          <a:noFill/>
        </p:spPr>
        <p:txBody>
          <a:bodyPr wrap="square" rtlCol="0">
            <a:spAutoFit/>
          </a:bodyPr>
          <a:lstStyle/>
          <a:p>
            <a:r>
              <a:rPr lang="ru-RU" i="1" dirty="0" smtClean="0"/>
              <a:t>Зевс копьеметатель.</a:t>
            </a:r>
            <a:br>
              <a:rPr lang="ru-RU" i="1" dirty="0" smtClean="0"/>
            </a:br>
            <a:r>
              <a:rPr lang="ru-RU" i="1" dirty="0" smtClean="0"/>
              <a:t>Святилище Зевса в Олимпии. </a:t>
            </a:r>
          </a:p>
          <a:p>
            <a:r>
              <a:rPr lang="ru-RU" i="1" dirty="0" smtClean="0"/>
              <a:t>Конец </a:t>
            </a:r>
            <a:r>
              <a:rPr lang="en-US" i="1" dirty="0" smtClean="0"/>
              <a:t>VIII – </a:t>
            </a:r>
            <a:r>
              <a:rPr lang="ru-RU" i="1" dirty="0" smtClean="0"/>
              <a:t>начало </a:t>
            </a:r>
            <a:r>
              <a:rPr lang="en-US" i="1" dirty="0" smtClean="0"/>
              <a:t>VII</a:t>
            </a:r>
            <a:r>
              <a:rPr lang="ru-RU" i="1" dirty="0" smtClean="0"/>
              <a:t> века до </a:t>
            </a:r>
            <a:r>
              <a:rPr lang="ru-RU" i="1" dirty="0" err="1" smtClean="0"/>
              <a:t>н</a:t>
            </a:r>
            <a:r>
              <a:rPr lang="ru-RU" i="1" dirty="0" smtClean="0"/>
              <a:t> .э.</a:t>
            </a:r>
            <a:endParaRPr lang="ru-RU" i="1" dirty="0"/>
          </a:p>
        </p:txBody>
      </p:sp>
      <p:sp>
        <p:nvSpPr>
          <p:cNvPr id="5" name="Прямоугольник 4"/>
          <p:cNvSpPr/>
          <p:nvPr/>
        </p:nvSpPr>
        <p:spPr>
          <a:xfrm>
            <a:off x="3707904" y="3212976"/>
            <a:ext cx="5004048" cy="2308324"/>
          </a:xfrm>
          <a:prstGeom prst="rect">
            <a:avLst/>
          </a:prstGeom>
        </p:spPr>
        <p:txBody>
          <a:bodyPr wrap="square">
            <a:spAutoFit/>
          </a:bodyPr>
          <a:lstStyle/>
          <a:p>
            <a:pPr indent="271463" algn="just"/>
            <a:r>
              <a:rPr lang="ru-RU" dirty="0" smtClean="0"/>
              <a:t>Отметим также, что в этот период религиозная власть принадлежала знатным родам, которые в условиях имущественного неравенства занимали руководящие роли во всех сферах жизни общины. Представители знатных родов, утверждая превосходство, начинают вести свою родословную от богов.</a:t>
            </a:r>
          </a:p>
          <a:p>
            <a:endParaRPr lang="ru-RU" dirty="0"/>
          </a:p>
        </p:txBody>
      </p:sp>
    </p:spTree>
    <p:extLst>
      <p:ext uri="{BB962C8B-B14F-4D97-AF65-F5344CB8AC3E}">
        <p14:creationId xmlns:p14="http://schemas.microsoft.com/office/powerpoint/2010/main" val="135966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24744"/>
            <a:ext cx="8748464" cy="5355312"/>
          </a:xfrm>
          <a:prstGeom prst="rect">
            <a:avLst/>
          </a:prstGeom>
          <a:noFill/>
        </p:spPr>
        <p:txBody>
          <a:bodyPr wrap="square" rtlCol="0">
            <a:spAutoFit/>
          </a:bodyPr>
          <a:lstStyle/>
          <a:p>
            <a:pPr indent="447675" algn="just"/>
            <a:endParaRPr lang="ru-RU" dirty="0" smtClean="0"/>
          </a:p>
          <a:p>
            <a:pPr indent="447675" algn="just"/>
            <a:r>
              <a:rPr lang="ru-RU" dirty="0" smtClean="0"/>
              <a:t>Долгое время считалось, что геометрический стиль был привнесён </a:t>
            </a:r>
            <a:r>
              <a:rPr lang="ru-RU" dirty="0" err="1" smtClean="0"/>
              <a:t>дорийскими</a:t>
            </a:r>
            <a:r>
              <a:rPr lang="ru-RU" dirty="0" smtClean="0"/>
              <a:t> завоевателями и не имеет ничего общего с крито-микенской культурой. Однако в настоящее время накопилось достаточно находок, позволяющих утверждать, что геометрический стиль существовал и в эпоху микенской цивилизации, но был «не в моде» и считался крестьянской культурой. </a:t>
            </a:r>
            <a:r>
              <a:rPr lang="ru-RU" dirty="0" err="1" smtClean="0"/>
              <a:t>Ахейская</a:t>
            </a:r>
            <a:r>
              <a:rPr lang="ru-RU" dirty="0" smtClean="0"/>
              <a:t> аристократия, владеющая городами, ориентировалась на Крит, влияние которого на микенское искусство было очень велико. </a:t>
            </a:r>
            <a:r>
              <a:rPr lang="ru-RU" dirty="0" err="1" smtClean="0"/>
              <a:t>Дорийское</a:t>
            </a:r>
            <a:r>
              <a:rPr lang="ru-RU" dirty="0" smtClean="0"/>
              <a:t> нашествие сокрушило </a:t>
            </a:r>
            <a:r>
              <a:rPr lang="ru-RU" dirty="0" err="1" smtClean="0"/>
              <a:t>ахейскую</a:t>
            </a:r>
            <a:r>
              <a:rPr lang="ru-RU" dirty="0" smtClean="0"/>
              <a:t> знать и «освободило» геометрическую вазопись.</a:t>
            </a:r>
          </a:p>
          <a:p>
            <a:pPr indent="447675" algn="just"/>
            <a:endParaRPr lang="ru-RU" dirty="0" smtClean="0"/>
          </a:p>
          <a:p>
            <a:pPr indent="447675" algn="just"/>
            <a:r>
              <a:rPr lang="ru-RU" dirty="0" smtClean="0"/>
              <a:t>Также, с накоплением находок геометрического стиля, учёные перестали рассматривать искусство гомеровского периода, как нечто глубоко упадочное. Да, узоры и орнаменты, используемые в этот период примитивнее, чем крито-микенские пластические и динамические изображения. Но геометрическое искусство при всей его бедности, скупости и абстрактности, имеет не мало творческой силы и даже больше стилистического единства и логической последовательности, чем микенское искусство.</a:t>
            </a:r>
          </a:p>
          <a:p>
            <a:pPr indent="447675" algn="just"/>
            <a:endParaRPr lang="ru-RU" dirty="0" smtClean="0"/>
          </a:p>
          <a:p>
            <a:pPr indent="447675" algn="just"/>
            <a:r>
              <a:rPr lang="ru-RU" dirty="0" smtClean="0"/>
              <a:t>Из геометрического искусства берёт своё начало искусство классической Греции.</a:t>
            </a:r>
            <a:endParaRPr lang="ru-RU" dirty="0"/>
          </a:p>
        </p:txBody>
      </p:sp>
      <p:sp>
        <p:nvSpPr>
          <p:cNvPr id="3" name="TextBox 2"/>
          <p:cNvSpPr txBox="1"/>
          <p:nvPr/>
        </p:nvSpPr>
        <p:spPr>
          <a:xfrm>
            <a:off x="3059832" y="620688"/>
            <a:ext cx="3610476" cy="461665"/>
          </a:xfrm>
          <a:prstGeom prst="rect">
            <a:avLst/>
          </a:prstGeom>
          <a:noFill/>
        </p:spPr>
        <p:txBody>
          <a:bodyPr wrap="none" rtlCol="0">
            <a:spAutoFit/>
          </a:bodyPr>
          <a:lstStyle/>
          <a:p>
            <a:pPr algn="ctr"/>
            <a:r>
              <a:rPr lang="ru-RU" sz="2400" b="1" cap="all" dirty="0" smtClean="0"/>
              <a:t>Геометрический стиль</a:t>
            </a:r>
            <a:endParaRPr lang="ru-RU" sz="2400" b="1" cap="all" dirty="0"/>
          </a:p>
        </p:txBody>
      </p:sp>
    </p:spTree>
    <p:extLst>
      <p:ext uri="{BB962C8B-B14F-4D97-AF65-F5344CB8AC3E}">
        <p14:creationId xmlns:p14="http://schemas.microsoft.com/office/powerpoint/2010/main" val="1541729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35896" y="591482"/>
            <a:ext cx="1625381" cy="461665"/>
          </a:xfrm>
          <a:prstGeom prst="rect">
            <a:avLst/>
          </a:prstGeom>
          <a:noFill/>
        </p:spPr>
        <p:txBody>
          <a:bodyPr wrap="none" rtlCol="0">
            <a:spAutoFit/>
          </a:bodyPr>
          <a:lstStyle/>
          <a:p>
            <a:r>
              <a:rPr lang="ru-RU" sz="2400" b="1" dirty="0" smtClean="0"/>
              <a:t>ВАЗОПИСЬ</a:t>
            </a:r>
            <a:endParaRPr lang="ru-RU" sz="2400" b="1" dirty="0"/>
          </a:p>
        </p:txBody>
      </p:sp>
      <p:sp>
        <p:nvSpPr>
          <p:cNvPr id="6" name="TextBox 5"/>
          <p:cNvSpPr txBox="1"/>
          <p:nvPr/>
        </p:nvSpPr>
        <p:spPr>
          <a:xfrm>
            <a:off x="3995936" y="1196752"/>
            <a:ext cx="4680519" cy="4524315"/>
          </a:xfrm>
          <a:prstGeom prst="rect">
            <a:avLst/>
          </a:prstGeom>
          <a:noFill/>
        </p:spPr>
        <p:txBody>
          <a:bodyPr wrap="square" rtlCol="0">
            <a:spAutoFit/>
          </a:bodyPr>
          <a:lstStyle/>
          <a:p>
            <a:pPr indent="447675" algn="just"/>
            <a:r>
              <a:rPr lang="ru-RU" dirty="0" smtClean="0"/>
              <a:t>Вазопись геометрического стиля делится на несколько периодов, которые сложно чётко ограничить. В отличие от определённого единства искусства крито-микенского периода, геометрическая керамика достаточно сильно различалась в разных областях Древней Греции.</a:t>
            </a:r>
          </a:p>
          <a:p>
            <a:pPr indent="447675" algn="just"/>
            <a:r>
              <a:rPr lang="ru-RU" dirty="0" smtClean="0"/>
              <a:t>При этом можно выделить несколько характерных черт и определить тенденцию развития вазописи данного периода. В </a:t>
            </a:r>
            <a:r>
              <a:rPr lang="en-US" dirty="0" smtClean="0"/>
              <a:t>XI</a:t>
            </a:r>
            <a:r>
              <a:rPr lang="ru-RU" dirty="0" smtClean="0"/>
              <a:t> веке художник не стремился занимать своим рисунком всё пространство на сосуде или вазе. Однако со временем, свободного места на керамике оставалось всё меньше. Различные геометрические фигуры всё больше заполняют стенки посуды.</a:t>
            </a:r>
            <a:endParaRPr lang="ru-RU" dirty="0"/>
          </a:p>
        </p:txBody>
      </p:sp>
      <p:sp>
        <p:nvSpPr>
          <p:cNvPr id="8" name="TextBox 7"/>
          <p:cNvSpPr txBox="1"/>
          <p:nvPr/>
        </p:nvSpPr>
        <p:spPr>
          <a:xfrm>
            <a:off x="1023783" y="5507940"/>
            <a:ext cx="2296398" cy="369332"/>
          </a:xfrm>
          <a:prstGeom prst="rect">
            <a:avLst/>
          </a:prstGeom>
          <a:noFill/>
        </p:spPr>
        <p:txBody>
          <a:bodyPr wrap="none" rtlCol="0">
            <a:spAutoFit/>
          </a:bodyPr>
          <a:lstStyle/>
          <a:p>
            <a:r>
              <a:rPr lang="ru-RU" i="1" dirty="0" smtClean="0"/>
              <a:t>Афины. </a:t>
            </a:r>
            <a:r>
              <a:rPr lang="en-US" i="1" dirty="0" smtClean="0"/>
              <a:t>X</a:t>
            </a:r>
            <a:r>
              <a:rPr lang="ru-RU" i="1" dirty="0" smtClean="0"/>
              <a:t> век до н. э.</a:t>
            </a:r>
            <a:endParaRPr lang="ru-RU" i="1"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296" y="1810866"/>
            <a:ext cx="289560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498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5661248"/>
            <a:ext cx="2222788" cy="369332"/>
          </a:xfrm>
          <a:prstGeom prst="rect">
            <a:avLst/>
          </a:prstGeom>
          <a:noFill/>
        </p:spPr>
        <p:txBody>
          <a:bodyPr wrap="none" rtlCol="0">
            <a:spAutoFit/>
          </a:bodyPr>
          <a:lstStyle/>
          <a:p>
            <a:r>
              <a:rPr lang="ru-RU" i="1" dirty="0" smtClean="0"/>
              <a:t>Афины</a:t>
            </a:r>
            <a:r>
              <a:rPr lang="ru-RU" i="1" dirty="0"/>
              <a:t>.</a:t>
            </a:r>
            <a:r>
              <a:rPr lang="ru-RU" i="1" dirty="0" smtClean="0"/>
              <a:t> </a:t>
            </a:r>
            <a:r>
              <a:rPr lang="en-US" i="1" dirty="0" smtClean="0"/>
              <a:t>X</a:t>
            </a:r>
            <a:r>
              <a:rPr lang="ru-RU" i="1" dirty="0" smtClean="0"/>
              <a:t> век до н. э.</a:t>
            </a:r>
            <a:endParaRPr lang="ru-RU" i="1" dirty="0"/>
          </a:p>
        </p:txBody>
      </p:sp>
      <p:pic>
        <p:nvPicPr>
          <p:cNvPr id="12290" name="Picture 2" descr="Pottery neck-amphora decorated with concentric circles on the shoul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432066"/>
            <a:ext cx="3481987" cy="463883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ottery pith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76671"/>
            <a:ext cx="3482668" cy="463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51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5439</TotalTime>
  <Words>2277</Words>
  <Application>Microsoft Office PowerPoint</Application>
  <PresentationFormat>Экран (4:3)</PresentationFormat>
  <Paragraphs>129</Paragraphs>
  <Slides>31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asus</cp:lastModifiedBy>
  <cp:revision>128</cp:revision>
  <dcterms:created xsi:type="dcterms:W3CDTF">2018-11-27T19:47:20Z</dcterms:created>
  <dcterms:modified xsi:type="dcterms:W3CDTF">2021-12-07T18:20:58Z</dcterms:modified>
</cp:coreProperties>
</file>