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9" name="Shape 689"/>
        <p:cNvGrpSpPr/>
        <p:nvPr/>
      </p:nvGrpSpPr>
      <p:grpSpPr>
        <a:xfrm>
          <a:off x="0" y="0"/>
          <a:ext cx="0" cy="0"/>
          <a:chOff x="0" y="0"/>
          <a:chExt cx="0" cy="0"/>
        </a:xfrm>
      </p:grpSpPr>
      <p:sp>
        <p:nvSpPr>
          <p:cNvPr id="690" name="Shape 6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1" name="Shape 6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5" name="Shape 695"/>
        <p:cNvGrpSpPr/>
        <p:nvPr/>
      </p:nvGrpSpPr>
      <p:grpSpPr>
        <a:xfrm>
          <a:off x="0" y="0"/>
          <a:ext cx="0" cy="0"/>
          <a:chOff x="0" y="0"/>
          <a:chExt cx="0" cy="0"/>
        </a:xfrm>
      </p:grpSpPr>
      <p:sp>
        <p:nvSpPr>
          <p:cNvPr id="696" name="Shape 6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7" name="Shape 6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1" name="Shape 701"/>
        <p:cNvGrpSpPr/>
        <p:nvPr/>
      </p:nvGrpSpPr>
      <p:grpSpPr>
        <a:xfrm>
          <a:off x="0" y="0"/>
          <a:ext cx="0" cy="0"/>
          <a:chOff x="0" y="0"/>
          <a:chExt cx="0" cy="0"/>
        </a:xfrm>
      </p:grpSpPr>
      <p:sp>
        <p:nvSpPr>
          <p:cNvPr id="702" name="Shape 7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3" name="Shape 7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7" name="Shape 707"/>
        <p:cNvGrpSpPr/>
        <p:nvPr/>
      </p:nvGrpSpPr>
      <p:grpSpPr>
        <a:xfrm>
          <a:off x="0" y="0"/>
          <a:ext cx="0" cy="0"/>
          <a:chOff x="0" y="0"/>
          <a:chExt cx="0" cy="0"/>
        </a:xfrm>
      </p:grpSpPr>
      <p:sp>
        <p:nvSpPr>
          <p:cNvPr id="708" name="Shape 7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9" name="Shape 7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3" name="Shape 713"/>
        <p:cNvGrpSpPr/>
        <p:nvPr/>
      </p:nvGrpSpPr>
      <p:grpSpPr>
        <a:xfrm>
          <a:off x="0" y="0"/>
          <a:ext cx="0" cy="0"/>
          <a:chOff x="0" y="0"/>
          <a:chExt cx="0" cy="0"/>
        </a:xfrm>
      </p:grpSpPr>
      <p:sp>
        <p:nvSpPr>
          <p:cNvPr id="714" name="Shape 7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5" name="Shape 7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0" name="Shape 720"/>
        <p:cNvGrpSpPr/>
        <p:nvPr/>
      </p:nvGrpSpPr>
      <p:grpSpPr>
        <a:xfrm>
          <a:off x="0" y="0"/>
          <a:ext cx="0" cy="0"/>
          <a:chOff x="0" y="0"/>
          <a:chExt cx="0" cy="0"/>
        </a:xfrm>
      </p:grpSpPr>
      <p:sp>
        <p:nvSpPr>
          <p:cNvPr id="721" name="Shape 7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2" name="Shape 7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6" name="Shape 726"/>
        <p:cNvGrpSpPr/>
        <p:nvPr/>
      </p:nvGrpSpPr>
      <p:grpSpPr>
        <a:xfrm>
          <a:off x="0" y="0"/>
          <a:ext cx="0" cy="0"/>
          <a:chOff x="0" y="0"/>
          <a:chExt cx="0" cy="0"/>
        </a:xfrm>
      </p:grpSpPr>
      <p:sp>
        <p:nvSpPr>
          <p:cNvPr id="727" name="Shape 7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8" name="Shape 7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3" name="Shape 733"/>
        <p:cNvGrpSpPr/>
        <p:nvPr/>
      </p:nvGrpSpPr>
      <p:grpSpPr>
        <a:xfrm>
          <a:off x="0" y="0"/>
          <a:ext cx="0" cy="0"/>
          <a:chOff x="0" y="0"/>
          <a:chExt cx="0" cy="0"/>
        </a:xfrm>
      </p:grpSpPr>
      <p:sp>
        <p:nvSpPr>
          <p:cNvPr id="734" name="Shape 7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5" name="Shape 7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0" name="Shape 740"/>
        <p:cNvGrpSpPr/>
        <p:nvPr/>
      </p:nvGrpSpPr>
      <p:grpSpPr>
        <a:xfrm>
          <a:off x="0" y="0"/>
          <a:ext cx="0" cy="0"/>
          <a:chOff x="0" y="0"/>
          <a:chExt cx="0" cy="0"/>
        </a:xfrm>
      </p:grpSpPr>
      <p:sp>
        <p:nvSpPr>
          <p:cNvPr id="741" name="Shape 7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2" name="Shape 7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6" name="Shape 746"/>
        <p:cNvGrpSpPr/>
        <p:nvPr/>
      </p:nvGrpSpPr>
      <p:grpSpPr>
        <a:xfrm>
          <a:off x="0" y="0"/>
          <a:ext cx="0" cy="0"/>
          <a:chOff x="0" y="0"/>
          <a:chExt cx="0" cy="0"/>
        </a:xfrm>
      </p:grpSpPr>
      <p:sp>
        <p:nvSpPr>
          <p:cNvPr id="747" name="Shape 7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8" name="Shape 7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3" name="Shape 753"/>
        <p:cNvGrpSpPr/>
        <p:nvPr/>
      </p:nvGrpSpPr>
      <p:grpSpPr>
        <a:xfrm>
          <a:off x="0" y="0"/>
          <a:ext cx="0" cy="0"/>
          <a:chOff x="0" y="0"/>
          <a:chExt cx="0" cy="0"/>
        </a:xfrm>
      </p:grpSpPr>
      <p:sp>
        <p:nvSpPr>
          <p:cNvPr id="754" name="Shape 7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5" name="Shape 7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9" name="Shape 759"/>
        <p:cNvGrpSpPr/>
        <p:nvPr/>
      </p:nvGrpSpPr>
      <p:grpSpPr>
        <a:xfrm>
          <a:off x="0" y="0"/>
          <a:ext cx="0" cy="0"/>
          <a:chOff x="0" y="0"/>
          <a:chExt cx="0" cy="0"/>
        </a:xfrm>
      </p:grpSpPr>
      <p:sp>
        <p:nvSpPr>
          <p:cNvPr id="760" name="Shape 7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1" name="Shape 7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5" name="Shape 765"/>
        <p:cNvGrpSpPr/>
        <p:nvPr/>
      </p:nvGrpSpPr>
      <p:grpSpPr>
        <a:xfrm>
          <a:off x="0" y="0"/>
          <a:ext cx="0" cy="0"/>
          <a:chOff x="0" y="0"/>
          <a:chExt cx="0" cy="0"/>
        </a:xfrm>
      </p:grpSpPr>
      <p:sp>
        <p:nvSpPr>
          <p:cNvPr id="766" name="Shape 7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7" name="Shape 7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1" name="Shape 771"/>
        <p:cNvGrpSpPr/>
        <p:nvPr/>
      </p:nvGrpSpPr>
      <p:grpSpPr>
        <a:xfrm>
          <a:off x="0" y="0"/>
          <a:ext cx="0" cy="0"/>
          <a:chOff x="0" y="0"/>
          <a:chExt cx="0" cy="0"/>
        </a:xfrm>
      </p:grpSpPr>
      <p:sp>
        <p:nvSpPr>
          <p:cNvPr id="772" name="Shape 7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3" name="Shape 7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8" name="Shape 778"/>
        <p:cNvGrpSpPr/>
        <p:nvPr/>
      </p:nvGrpSpPr>
      <p:grpSpPr>
        <a:xfrm>
          <a:off x="0" y="0"/>
          <a:ext cx="0" cy="0"/>
          <a:chOff x="0" y="0"/>
          <a:chExt cx="0" cy="0"/>
        </a:xfrm>
      </p:grpSpPr>
      <p:sp>
        <p:nvSpPr>
          <p:cNvPr id="779" name="Shape 7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0" name="Shape 7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5" name="Shape 785"/>
        <p:cNvGrpSpPr/>
        <p:nvPr/>
      </p:nvGrpSpPr>
      <p:grpSpPr>
        <a:xfrm>
          <a:off x="0" y="0"/>
          <a:ext cx="0" cy="0"/>
          <a:chOff x="0" y="0"/>
          <a:chExt cx="0" cy="0"/>
        </a:xfrm>
      </p:grpSpPr>
      <p:sp>
        <p:nvSpPr>
          <p:cNvPr id="786" name="Shape 7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7" name="Shape 7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2" name="Shape 792"/>
        <p:cNvGrpSpPr/>
        <p:nvPr/>
      </p:nvGrpSpPr>
      <p:grpSpPr>
        <a:xfrm>
          <a:off x="0" y="0"/>
          <a:ext cx="0" cy="0"/>
          <a:chOff x="0" y="0"/>
          <a:chExt cx="0" cy="0"/>
        </a:xfrm>
      </p:grpSpPr>
      <p:sp>
        <p:nvSpPr>
          <p:cNvPr id="793" name="Shape 7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4" name="Shape 7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9" name="Shape 799"/>
        <p:cNvGrpSpPr/>
        <p:nvPr/>
      </p:nvGrpSpPr>
      <p:grpSpPr>
        <a:xfrm>
          <a:off x="0" y="0"/>
          <a:ext cx="0" cy="0"/>
          <a:chOff x="0" y="0"/>
          <a:chExt cx="0" cy="0"/>
        </a:xfrm>
      </p:grpSpPr>
      <p:sp>
        <p:nvSpPr>
          <p:cNvPr id="800" name="Shape 8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1" name="Shape 8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6" name="Shape 806"/>
        <p:cNvGrpSpPr/>
        <p:nvPr/>
      </p:nvGrpSpPr>
      <p:grpSpPr>
        <a:xfrm>
          <a:off x="0" y="0"/>
          <a:ext cx="0" cy="0"/>
          <a:chOff x="0" y="0"/>
          <a:chExt cx="0" cy="0"/>
        </a:xfrm>
      </p:grpSpPr>
      <p:sp>
        <p:nvSpPr>
          <p:cNvPr id="807" name="Shape 8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8" name="Shape 8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3" name="Shape 813"/>
        <p:cNvGrpSpPr/>
        <p:nvPr/>
      </p:nvGrpSpPr>
      <p:grpSpPr>
        <a:xfrm>
          <a:off x="0" y="0"/>
          <a:ext cx="0" cy="0"/>
          <a:chOff x="0" y="0"/>
          <a:chExt cx="0" cy="0"/>
        </a:xfrm>
      </p:grpSpPr>
      <p:sp>
        <p:nvSpPr>
          <p:cNvPr id="814" name="Shape 8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5" name="Shape 8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0" name="Shape 820"/>
        <p:cNvGrpSpPr/>
        <p:nvPr/>
      </p:nvGrpSpPr>
      <p:grpSpPr>
        <a:xfrm>
          <a:off x="0" y="0"/>
          <a:ext cx="0" cy="0"/>
          <a:chOff x="0" y="0"/>
          <a:chExt cx="0" cy="0"/>
        </a:xfrm>
      </p:grpSpPr>
      <p:sp>
        <p:nvSpPr>
          <p:cNvPr id="821" name="Shape 8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2" name="Shape 8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4" name="Shape 1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1" name="Shape 2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8" name="Shape 2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0" name="Shape 2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7" name="Shape 307"/>
        <p:cNvGrpSpPr/>
        <p:nvPr/>
      </p:nvGrpSpPr>
      <p:grpSpPr>
        <a:xfrm>
          <a:off x="0" y="0"/>
          <a:ext cx="0" cy="0"/>
          <a:chOff x="0" y="0"/>
          <a:chExt cx="0" cy="0"/>
        </a:xfrm>
      </p:grpSpPr>
      <p:sp>
        <p:nvSpPr>
          <p:cNvPr id="308" name="Shape 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9" name="Shape 3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6" name="Shape 3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5" name="Shape 3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2" name="Shape 362"/>
        <p:cNvGrpSpPr/>
        <p:nvPr/>
      </p:nvGrpSpPr>
      <p:grpSpPr>
        <a:xfrm>
          <a:off x="0" y="0"/>
          <a:ext cx="0" cy="0"/>
          <a:chOff x="0" y="0"/>
          <a:chExt cx="0" cy="0"/>
        </a:xfrm>
      </p:grpSpPr>
      <p:sp>
        <p:nvSpPr>
          <p:cNvPr id="363" name="Shape 3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4" name="Shape 3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 name="Shape 76"/>
        <p:cNvGrpSpPr/>
        <p:nvPr/>
      </p:nvGrpSpPr>
      <p:grpSpPr>
        <a:xfrm>
          <a:off x="0" y="0"/>
          <a:ext cx="0" cy="0"/>
          <a:chOff x="0" y="0"/>
          <a:chExt cx="0" cy="0"/>
        </a:xfrm>
      </p:grpSpPr>
      <p:sp>
        <p:nvSpPr>
          <p:cNvPr id="77" name="Shape 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 name="Shape 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1" name="Shape 3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4" name="Shape 4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4" name="Shape 4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 name="Shape 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5" name="Shape 435"/>
        <p:cNvGrpSpPr/>
        <p:nvPr/>
      </p:nvGrpSpPr>
      <p:grpSpPr>
        <a:xfrm>
          <a:off x="0" y="0"/>
          <a:ext cx="0" cy="0"/>
          <a:chOff x="0" y="0"/>
          <a:chExt cx="0" cy="0"/>
        </a:xfrm>
      </p:grpSpPr>
      <p:sp>
        <p:nvSpPr>
          <p:cNvPr id="436" name="Shape 4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7" name="Shape 4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3" name="Shape 4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8" name="Shape 448"/>
        <p:cNvGrpSpPr/>
        <p:nvPr/>
      </p:nvGrpSpPr>
      <p:grpSpPr>
        <a:xfrm>
          <a:off x="0" y="0"/>
          <a:ext cx="0" cy="0"/>
          <a:chOff x="0" y="0"/>
          <a:chExt cx="0" cy="0"/>
        </a:xfrm>
      </p:grpSpPr>
      <p:sp>
        <p:nvSpPr>
          <p:cNvPr id="449" name="Shape 4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0" name="Shape 4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3" name="Shape 463"/>
        <p:cNvGrpSpPr/>
        <p:nvPr/>
      </p:nvGrpSpPr>
      <p:grpSpPr>
        <a:xfrm>
          <a:off x="0" y="0"/>
          <a:ext cx="0" cy="0"/>
          <a:chOff x="0" y="0"/>
          <a:chExt cx="0" cy="0"/>
        </a:xfrm>
      </p:grpSpPr>
      <p:sp>
        <p:nvSpPr>
          <p:cNvPr id="464" name="Shape 4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5" name="Shape 4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0" name="Shape 470"/>
        <p:cNvGrpSpPr/>
        <p:nvPr/>
      </p:nvGrpSpPr>
      <p:grpSpPr>
        <a:xfrm>
          <a:off x="0" y="0"/>
          <a:ext cx="0" cy="0"/>
          <a:chOff x="0" y="0"/>
          <a:chExt cx="0" cy="0"/>
        </a:xfrm>
      </p:grpSpPr>
      <p:sp>
        <p:nvSpPr>
          <p:cNvPr id="471" name="Shape 4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2" name="Shape 4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9" name="Shape 4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4" name="Shape 484"/>
        <p:cNvGrpSpPr/>
        <p:nvPr/>
      </p:nvGrpSpPr>
      <p:grpSpPr>
        <a:xfrm>
          <a:off x="0" y="0"/>
          <a:ext cx="0" cy="0"/>
          <a:chOff x="0" y="0"/>
          <a:chExt cx="0" cy="0"/>
        </a:xfrm>
      </p:grpSpPr>
      <p:sp>
        <p:nvSpPr>
          <p:cNvPr id="485" name="Shape 4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6" name="Shape 4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2" name="Shape 492"/>
        <p:cNvGrpSpPr/>
        <p:nvPr/>
      </p:nvGrpSpPr>
      <p:grpSpPr>
        <a:xfrm>
          <a:off x="0" y="0"/>
          <a:ext cx="0" cy="0"/>
          <a:chOff x="0" y="0"/>
          <a:chExt cx="0" cy="0"/>
        </a:xfrm>
      </p:grpSpPr>
      <p:sp>
        <p:nvSpPr>
          <p:cNvPr id="493" name="Shape 4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4" name="Shape 4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0" name="Shape 5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5" name="Shape 505"/>
        <p:cNvGrpSpPr/>
        <p:nvPr/>
      </p:nvGrpSpPr>
      <p:grpSpPr>
        <a:xfrm>
          <a:off x="0" y="0"/>
          <a:ext cx="0" cy="0"/>
          <a:chOff x="0" y="0"/>
          <a:chExt cx="0" cy="0"/>
        </a:xfrm>
      </p:grpSpPr>
      <p:sp>
        <p:nvSpPr>
          <p:cNvPr id="506" name="Shape 5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7" name="Shape 5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2" name="Shape 512"/>
        <p:cNvGrpSpPr/>
        <p:nvPr/>
      </p:nvGrpSpPr>
      <p:grpSpPr>
        <a:xfrm>
          <a:off x="0" y="0"/>
          <a:ext cx="0" cy="0"/>
          <a:chOff x="0" y="0"/>
          <a:chExt cx="0" cy="0"/>
        </a:xfrm>
      </p:grpSpPr>
      <p:sp>
        <p:nvSpPr>
          <p:cNvPr id="513" name="Shape 5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4" name="Shape 5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9" name="Shape 519"/>
        <p:cNvGrpSpPr/>
        <p:nvPr/>
      </p:nvGrpSpPr>
      <p:grpSpPr>
        <a:xfrm>
          <a:off x="0" y="0"/>
          <a:ext cx="0" cy="0"/>
          <a:chOff x="0" y="0"/>
          <a:chExt cx="0" cy="0"/>
        </a:xfrm>
      </p:grpSpPr>
      <p:sp>
        <p:nvSpPr>
          <p:cNvPr id="520" name="Shape 5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1" name="Shape 5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7" name="Shape 5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2" name="Shape 532"/>
        <p:cNvGrpSpPr/>
        <p:nvPr/>
      </p:nvGrpSpPr>
      <p:grpSpPr>
        <a:xfrm>
          <a:off x="0" y="0"/>
          <a:ext cx="0" cy="0"/>
          <a:chOff x="0" y="0"/>
          <a:chExt cx="0" cy="0"/>
        </a:xfrm>
      </p:grpSpPr>
      <p:sp>
        <p:nvSpPr>
          <p:cNvPr id="533" name="Shape 5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4" name="Shape 5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8" name="Shape 538"/>
        <p:cNvGrpSpPr/>
        <p:nvPr/>
      </p:nvGrpSpPr>
      <p:grpSpPr>
        <a:xfrm>
          <a:off x="0" y="0"/>
          <a:ext cx="0" cy="0"/>
          <a:chOff x="0" y="0"/>
          <a:chExt cx="0" cy="0"/>
        </a:xfrm>
      </p:grpSpPr>
      <p:sp>
        <p:nvSpPr>
          <p:cNvPr id="539" name="Shape 5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0" name="Shape 5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4" name="Shape 544"/>
        <p:cNvGrpSpPr/>
        <p:nvPr/>
      </p:nvGrpSpPr>
      <p:grpSpPr>
        <a:xfrm>
          <a:off x="0" y="0"/>
          <a:ext cx="0" cy="0"/>
          <a:chOff x="0" y="0"/>
          <a:chExt cx="0" cy="0"/>
        </a:xfrm>
      </p:grpSpPr>
      <p:sp>
        <p:nvSpPr>
          <p:cNvPr id="545" name="Shape 5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6" name="Shape 5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0" name="Shape 550"/>
        <p:cNvGrpSpPr/>
        <p:nvPr/>
      </p:nvGrpSpPr>
      <p:grpSpPr>
        <a:xfrm>
          <a:off x="0" y="0"/>
          <a:ext cx="0" cy="0"/>
          <a:chOff x="0" y="0"/>
          <a:chExt cx="0" cy="0"/>
        </a:xfrm>
      </p:grpSpPr>
      <p:sp>
        <p:nvSpPr>
          <p:cNvPr id="551" name="Shape 5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2" name="Shape 5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6" name="Shape 556"/>
        <p:cNvGrpSpPr/>
        <p:nvPr/>
      </p:nvGrpSpPr>
      <p:grpSpPr>
        <a:xfrm>
          <a:off x="0" y="0"/>
          <a:ext cx="0" cy="0"/>
          <a:chOff x="0" y="0"/>
          <a:chExt cx="0" cy="0"/>
        </a:xfrm>
      </p:grpSpPr>
      <p:sp>
        <p:nvSpPr>
          <p:cNvPr id="557" name="Shape 5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8" name="Shape 5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2" name="Shape 562"/>
        <p:cNvGrpSpPr/>
        <p:nvPr/>
      </p:nvGrpSpPr>
      <p:grpSpPr>
        <a:xfrm>
          <a:off x="0" y="0"/>
          <a:ext cx="0" cy="0"/>
          <a:chOff x="0" y="0"/>
          <a:chExt cx="0" cy="0"/>
        </a:xfrm>
      </p:grpSpPr>
      <p:sp>
        <p:nvSpPr>
          <p:cNvPr id="563" name="Shape 5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4" name="Shape 5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8" name="Shape 568"/>
        <p:cNvGrpSpPr/>
        <p:nvPr/>
      </p:nvGrpSpPr>
      <p:grpSpPr>
        <a:xfrm>
          <a:off x="0" y="0"/>
          <a:ext cx="0" cy="0"/>
          <a:chOff x="0" y="0"/>
          <a:chExt cx="0" cy="0"/>
        </a:xfrm>
      </p:grpSpPr>
      <p:sp>
        <p:nvSpPr>
          <p:cNvPr id="569" name="Shape 5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0" name="Shape 5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4" name="Shape 574"/>
        <p:cNvGrpSpPr/>
        <p:nvPr/>
      </p:nvGrpSpPr>
      <p:grpSpPr>
        <a:xfrm>
          <a:off x="0" y="0"/>
          <a:ext cx="0" cy="0"/>
          <a:chOff x="0" y="0"/>
          <a:chExt cx="0" cy="0"/>
        </a:xfrm>
      </p:grpSpPr>
      <p:sp>
        <p:nvSpPr>
          <p:cNvPr id="575" name="Shape 5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6" name="Shape 5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0" name="Shape 580"/>
        <p:cNvGrpSpPr/>
        <p:nvPr/>
      </p:nvGrpSpPr>
      <p:grpSpPr>
        <a:xfrm>
          <a:off x="0" y="0"/>
          <a:ext cx="0" cy="0"/>
          <a:chOff x="0" y="0"/>
          <a:chExt cx="0" cy="0"/>
        </a:xfrm>
      </p:grpSpPr>
      <p:sp>
        <p:nvSpPr>
          <p:cNvPr id="581" name="Shape 5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2" name="Shape 5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8" name="Shape 5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2" name="Shape 592"/>
        <p:cNvGrpSpPr/>
        <p:nvPr/>
      </p:nvGrpSpPr>
      <p:grpSpPr>
        <a:xfrm>
          <a:off x="0" y="0"/>
          <a:ext cx="0" cy="0"/>
          <a:chOff x="0" y="0"/>
          <a:chExt cx="0" cy="0"/>
        </a:xfrm>
      </p:grpSpPr>
      <p:sp>
        <p:nvSpPr>
          <p:cNvPr id="593" name="Shape 5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4" name="Shape 5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8" name="Shape 598"/>
        <p:cNvGrpSpPr/>
        <p:nvPr/>
      </p:nvGrpSpPr>
      <p:grpSpPr>
        <a:xfrm>
          <a:off x="0" y="0"/>
          <a:ext cx="0" cy="0"/>
          <a:chOff x="0" y="0"/>
          <a:chExt cx="0" cy="0"/>
        </a:xfrm>
      </p:grpSpPr>
      <p:sp>
        <p:nvSpPr>
          <p:cNvPr id="599" name="Shape 5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0" name="Shape 6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4" name="Shape 604"/>
        <p:cNvGrpSpPr/>
        <p:nvPr/>
      </p:nvGrpSpPr>
      <p:grpSpPr>
        <a:xfrm>
          <a:off x="0" y="0"/>
          <a:ext cx="0" cy="0"/>
          <a:chOff x="0" y="0"/>
          <a:chExt cx="0" cy="0"/>
        </a:xfrm>
      </p:grpSpPr>
      <p:sp>
        <p:nvSpPr>
          <p:cNvPr id="605" name="Shape 6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6" name="Shape 6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0" name="Shape 610"/>
        <p:cNvGrpSpPr/>
        <p:nvPr/>
      </p:nvGrpSpPr>
      <p:grpSpPr>
        <a:xfrm>
          <a:off x="0" y="0"/>
          <a:ext cx="0" cy="0"/>
          <a:chOff x="0" y="0"/>
          <a:chExt cx="0" cy="0"/>
        </a:xfrm>
      </p:grpSpPr>
      <p:sp>
        <p:nvSpPr>
          <p:cNvPr id="611" name="Shape 6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2" name="Shape 6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6" name="Shape 616"/>
        <p:cNvGrpSpPr/>
        <p:nvPr/>
      </p:nvGrpSpPr>
      <p:grpSpPr>
        <a:xfrm>
          <a:off x="0" y="0"/>
          <a:ext cx="0" cy="0"/>
          <a:chOff x="0" y="0"/>
          <a:chExt cx="0" cy="0"/>
        </a:xfrm>
      </p:grpSpPr>
      <p:sp>
        <p:nvSpPr>
          <p:cNvPr id="617" name="Shape 6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8" name="Shape 6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4" name="Shape 62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8" name="Shape 628"/>
        <p:cNvGrpSpPr/>
        <p:nvPr/>
      </p:nvGrpSpPr>
      <p:grpSpPr>
        <a:xfrm>
          <a:off x="0" y="0"/>
          <a:ext cx="0" cy="0"/>
          <a:chOff x="0" y="0"/>
          <a:chExt cx="0" cy="0"/>
        </a:xfrm>
      </p:grpSpPr>
      <p:sp>
        <p:nvSpPr>
          <p:cNvPr id="629" name="Shape 6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0" name="Shape 6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4" name="Shape 634"/>
        <p:cNvGrpSpPr/>
        <p:nvPr/>
      </p:nvGrpSpPr>
      <p:grpSpPr>
        <a:xfrm>
          <a:off x="0" y="0"/>
          <a:ext cx="0" cy="0"/>
          <a:chOff x="0" y="0"/>
          <a:chExt cx="0" cy="0"/>
        </a:xfrm>
      </p:grpSpPr>
      <p:sp>
        <p:nvSpPr>
          <p:cNvPr id="635" name="Shape 6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6" name="Shape 6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0" name="Shape 640"/>
        <p:cNvGrpSpPr/>
        <p:nvPr/>
      </p:nvGrpSpPr>
      <p:grpSpPr>
        <a:xfrm>
          <a:off x="0" y="0"/>
          <a:ext cx="0" cy="0"/>
          <a:chOff x="0" y="0"/>
          <a:chExt cx="0" cy="0"/>
        </a:xfrm>
      </p:grpSpPr>
      <p:sp>
        <p:nvSpPr>
          <p:cNvPr id="641" name="Shape 6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2" name="Shape 6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6" name="Shape 646"/>
        <p:cNvGrpSpPr/>
        <p:nvPr/>
      </p:nvGrpSpPr>
      <p:grpSpPr>
        <a:xfrm>
          <a:off x="0" y="0"/>
          <a:ext cx="0" cy="0"/>
          <a:chOff x="0" y="0"/>
          <a:chExt cx="0" cy="0"/>
        </a:xfrm>
      </p:grpSpPr>
      <p:sp>
        <p:nvSpPr>
          <p:cNvPr id="647" name="Shape 6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8" name="Shape 6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2" name="Shape 652"/>
        <p:cNvGrpSpPr/>
        <p:nvPr/>
      </p:nvGrpSpPr>
      <p:grpSpPr>
        <a:xfrm>
          <a:off x="0" y="0"/>
          <a:ext cx="0" cy="0"/>
          <a:chOff x="0" y="0"/>
          <a:chExt cx="0" cy="0"/>
        </a:xfrm>
      </p:grpSpPr>
      <p:sp>
        <p:nvSpPr>
          <p:cNvPr id="653" name="Shape 6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4" name="Shape 6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8" name="Shape 658"/>
        <p:cNvGrpSpPr/>
        <p:nvPr/>
      </p:nvGrpSpPr>
      <p:grpSpPr>
        <a:xfrm>
          <a:off x="0" y="0"/>
          <a:ext cx="0" cy="0"/>
          <a:chOff x="0" y="0"/>
          <a:chExt cx="0" cy="0"/>
        </a:xfrm>
      </p:grpSpPr>
      <p:sp>
        <p:nvSpPr>
          <p:cNvPr id="659" name="Shape 6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0" name="Shape 6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4" name="Shape 664"/>
        <p:cNvGrpSpPr/>
        <p:nvPr/>
      </p:nvGrpSpPr>
      <p:grpSpPr>
        <a:xfrm>
          <a:off x="0" y="0"/>
          <a:ext cx="0" cy="0"/>
          <a:chOff x="0" y="0"/>
          <a:chExt cx="0" cy="0"/>
        </a:xfrm>
      </p:grpSpPr>
      <p:sp>
        <p:nvSpPr>
          <p:cNvPr id="665" name="Shape 6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6" name="Shape 6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0" name="Shape 670"/>
        <p:cNvGrpSpPr/>
        <p:nvPr/>
      </p:nvGrpSpPr>
      <p:grpSpPr>
        <a:xfrm>
          <a:off x="0" y="0"/>
          <a:ext cx="0" cy="0"/>
          <a:chOff x="0" y="0"/>
          <a:chExt cx="0" cy="0"/>
        </a:xfrm>
      </p:grpSpPr>
      <p:sp>
        <p:nvSpPr>
          <p:cNvPr id="671" name="Shape 6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2" name="Shape 6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6" name="Shape 676"/>
        <p:cNvGrpSpPr/>
        <p:nvPr/>
      </p:nvGrpSpPr>
      <p:grpSpPr>
        <a:xfrm>
          <a:off x="0" y="0"/>
          <a:ext cx="0" cy="0"/>
          <a:chOff x="0" y="0"/>
          <a:chExt cx="0" cy="0"/>
        </a:xfrm>
      </p:grpSpPr>
      <p:sp>
        <p:nvSpPr>
          <p:cNvPr id="677" name="Shape 6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8" name="Shape 6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3" name="Shape 683"/>
        <p:cNvGrpSpPr/>
        <p:nvPr/>
      </p:nvGrpSpPr>
      <p:grpSpPr>
        <a:xfrm>
          <a:off x="0" y="0"/>
          <a:ext cx="0" cy="0"/>
          <a:chOff x="0" y="0"/>
          <a:chExt cx="0" cy="0"/>
        </a:xfrm>
      </p:grpSpPr>
      <p:sp>
        <p:nvSpPr>
          <p:cNvPr id="684" name="Shape 6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5" name="Shape 6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ru"/>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93C47D"/>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ru"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0.jpg"/><Relationship Id="rId4" Type="http://schemas.openxmlformats.org/officeDocument/2006/relationships/image" Target="../media/image02.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9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9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9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9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89.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9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0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9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9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9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9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0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0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0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0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0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0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10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10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5.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0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0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0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0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9.png"/><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4.png"/><Relationship Id="rId4" Type="http://schemas.openxmlformats.org/officeDocument/2006/relationships/image" Target="../media/image2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1.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4.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4.png"/><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6.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3.pn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1.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1.png"/><Relationship Id="rId4" Type="http://schemas.openxmlformats.org/officeDocument/2006/relationships/image" Target="../media/image54.png"/><Relationship Id="rId5" Type="http://schemas.openxmlformats.org/officeDocument/2006/relationships/image" Target="../media/image4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5.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6.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6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7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7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7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7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7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7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8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7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8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8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8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8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8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8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8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rPr lang="ru"/>
              <a:t>Предпринимательство.</a:t>
            </a:r>
          </a:p>
        </p:txBody>
      </p:sp>
      <p:pic>
        <p:nvPicPr>
          <p:cNvPr descr="i.jpg" id="55" name="Shape 55"/>
          <p:cNvPicPr preferRelativeResize="0"/>
          <p:nvPr/>
        </p:nvPicPr>
        <p:blipFill>
          <a:blip r:embed="rId3">
            <a:alphaModFix/>
          </a:blip>
          <a:stretch>
            <a:fillRect/>
          </a:stretch>
        </p:blipFill>
        <p:spPr>
          <a:xfrm>
            <a:off x="5310087" y="2726787"/>
            <a:ext cx="2962275" cy="2047875"/>
          </a:xfrm>
          <a:prstGeom prst="rect">
            <a:avLst/>
          </a:prstGeom>
          <a:noFill/>
          <a:ln>
            <a:noFill/>
          </a:ln>
        </p:spPr>
      </p:pic>
      <p:sp>
        <p:nvSpPr>
          <p:cNvPr id="56" name="Shape 56"/>
          <p:cNvSpPr txBox="1"/>
          <p:nvPr/>
        </p:nvSpPr>
        <p:spPr>
          <a:xfrm>
            <a:off x="830350" y="3344425"/>
            <a:ext cx="3056100" cy="976200"/>
          </a:xfrm>
          <a:prstGeom prst="rect">
            <a:avLst/>
          </a:prstGeom>
          <a:noFill/>
          <a:ln>
            <a:noFill/>
          </a:ln>
        </p:spPr>
        <p:txBody>
          <a:bodyPr anchorCtr="0" anchor="t" bIns="91425" lIns="91425" rIns="91425" tIns="91425">
            <a:noAutofit/>
          </a:bodyPr>
          <a:lstStyle/>
          <a:p>
            <a:pPr lvl="0">
              <a:spcBef>
                <a:spcPts val="0"/>
              </a:spcBef>
              <a:buNone/>
            </a:pPr>
            <a:r>
              <a:rPr lang="ru" sz="1800">
                <a:solidFill>
                  <a:srgbClr val="0000FF"/>
                </a:solidFill>
                <a:latin typeface="Impact"/>
                <a:ea typeface="Impact"/>
                <a:cs typeface="Impact"/>
                <a:sym typeface="Impact"/>
              </a:rPr>
              <a:t>Курс ОГЭ( ГИА).8-9 класс.</a:t>
            </a:r>
          </a:p>
          <a:p>
            <a:pPr lvl="0">
              <a:spcBef>
                <a:spcPts val="0"/>
              </a:spcBef>
              <a:buNone/>
            </a:pPr>
            <a:r>
              <a:rPr lang="ru" sz="1800">
                <a:solidFill>
                  <a:srgbClr val="0000FF"/>
                </a:solidFill>
                <a:latin typeface="Impact"/>
                <a:ea typeface="Impact"/>
                <a:cs typeface="Impact"/>
                <a:sym typeface="Impact"/>
              </a:rPr>
              <a:t>Учитель Пунегова Н. В.</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sp>
        <p:nvSpPr>
          <p:cNvPr id="111" name="Shape 1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ru"/>
              <a:t>экономика</a:t>
            </a:r>
          </a:p>
        </p:txBody>
      </p:sp>
      <p:sp>
        <p:nvSpPr>
          <p:cNvPr id="112" name="Shape 11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ru"/>
              <a:t>Начиная дело, предприниматель, не располагая нужными деньгами, занимает их у родственников, знакомых или в банке. Поставив бизнес, он скапливает нужную сумму и возвращает долг с процентами. Оставшихся денег должно хватить на успешное продолжение бизнеса.</a:t>
            </a:r>
          </a:p>
        </p:txBody>
      </p:sp>
      <p:pic>
        <p:nvPicPr>
          <p:cNvPr id="113" name="Shape 113"/>
          <p:cNvPicPr preferRelativeResize="0"/>
          <p:nvPr/>
        </p:nvPicPr>
        <p:blipFill>
          <a:blip r:embed="rId3">
            <a:alphaModFix/>
          </a:blip>
          <a:stretch>
            <a:fillRect/>
          </a:stretch>
        </p:blipFill>
        <p:spPr>
          <a:xfrm>
            <a:off x="0" y="57675"/>
            <a:ext cx="3647475" cy="3044575"/>
          </a:xfrm>
          <a:prstGeom prst="rect">
            <a:avLst/>
          </a:prstGeom>
          <a:noFill/>
          <a:ln>
            <a:noFill/>
          </a:ln>
        </p:spPr>
      </p:pic>
      <p:pic>
        <p:nvPicPr>
          <p:cNvPr id="114" name="Shape 114"/>
          <p:cNvPicPr preferRelativeResize="0"/>
          <p:nvPr/>
        </p:nvPicPr>
        <p:blipFill>
          <a:blip r:embed="rId4">
            <a:alphaModFix/>
          </a:blip>
          <a:stretch>
            <a:fillRect/>
          </a:stretch>
        </p:blipFill>
        <p:spPr>
          <a:xfrm>
            <a:off x="3647475" y="0"/>
            <a:ext cx="5394023" cy="51435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2" name="Shape 692"/>
        <p:cNvGrpSpPr/>
        <p:nvPr/>
      </p:nvGrpSpPr>
      <p:grpSpPr>
        <a:xfrm>
          <a:off x="0" y="0"/>
          <a:ext cx="0" cy="0"/>
          <a:chOff x="0" y="0"/>
          <a:chExt cx="0" cy="0"/>
        </a:xfrm>
      </p:grpSpPr>
      <p:sp>
        <p:nvSpPr>
          <p:cNvPr id="693" name="Shape 69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94" name="Shape 694"/>
          <p:cNvPicPr preferRelativeResize="0"/>
          <p:nvPr/>
        </p:nvPicPr>
        <p:blipFill>
          <a:blip r:embed="rId3">
            <a:alphaModFix/>
          </a:blip>
          <a:stretch>
            <a:fillRect/>
          </a:stretch>
        </p:blipFill>
        <p:spPr>
          <a:xfrm>
            <a:off x="0" y="0"/>
            <a:ext cx="9143999" cy="31829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8" name="Shape 698"/>
        <p:cNvGrpSpPr/>
        <p:nvPr/>
      </p:nvGrpSpPr>
      <p:grpSpPr>
        <a:xfrm>
          <a:off x="0" y="0"/>
          <a:ext cx="0" cy="0"/>
          <a:chOff x="0" y="0"/>
          <a:chExt cx="0" cy="0"/>
        </a:xfrm>
      </p:grpSpPr>
      <p:sp>
        <p:nvSpPr>
          <p:cNvPr id="699" name="Shape 69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700" name="Shape 700"/>
          <p:cNvPicPr preferRelativeResize="0"/>
          <p:nvPr/>
        </p:nvPicPr>
        <p:blipFill>
          <a:blip r:embed="rId3">
            <a:alphaModFix/>
          </a:blip>
          <a:stretch>
            <a:fillRect/>
          </a:stretch>
        </p:blipFill>
        <p:spPr>
          <a:xfrm>
            <a:off x="0" y="80224"/>
            <a:ext cx="9143999" cy="378317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4" name="Shape 704"/>
        <p:cNvGrpSpPr/>
        <p:nvPr/>
      </p:nvGrpSpPr>
      <p:grpSpPr>
        <a:xfrm>
          <a:off x="0" y="0"/>
          <a:ext cx="0" cy="0"/>
          <a:chOff x="0" y="0"/>
          <a:chExt cx="0" cy="0"/>
        </a:xfrm>
      </p:grpSpPr>
      <p:sp>
        <p:nvSpPr>
          <p:cNvPr id="705" name="Shape 70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706" name="Shape 706"/>
          <p:cNvPicPr preferRelativeResize="0"/>
          <p:nvPr/>
        </p:nvPicPr>
        <p:blipFill>
          <a:blip r:embed="rId3">
            <a:alphaModFix/>
          </a:blip>
          <a:stretch>
            <a:fillRect/>
          </a:stretch>
        </p:blipFill>
        <p:spPr>
          <a:xfrm>
            <a:off x="64075" y="0"/>
            <a:ext cx="9144000" cy="35866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0" name="Shape 710"/>
        <p:cNvGrpSpPr/>
        <p:nvPr/>
      </p:nvGrpSpPr>
      <p:grpSpPr>
        <a:xfrm>
          <a:off x="0" y="0"/>
          <a:ext cx="0" cy="0"/>
          <a:chOff x="0" y="0"/>
          <a:chExt cx="0" cy="0"/>
        </a:xfrm>
      </p:grpSpPr>
      <p:sp>
        <p:nvSpPr>
          <p:cNvPr id="711" name="Shape 7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712" name="Shape 712"/>
          <p:cNvPicPr preferRelativeResize="0"/>
          <p:nvPr/>
        </p:nvPicPr>
        <p:blipFill>
          <a:blip r:embed="rId3">
            <a:alphaModFix/>
          </a:blip>
          <a:stretch>
            <a:fillRect/>
          </a:stretch>
        </p:blipFill>
        <p:spPr>
          <a:xfrm>
            <a:off x="0" y="52246"/>
            <a:ext cx="9143998" cy="30269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6" name="Shape 716"/>
        <p:cNvGrpSpPr/>
        <p:nvPr/>
      </p:nvGrpSpPr>
      <p:grpSpPr>
        <a:xfrm>
          <a:off x="0" y="0"/>
          <a:ext cx="0" cy="0"/>
          <a:chOff x="0" y="0"/>
          <a:chExt cx="0" cy="0"/>
        </a:xfrm>
      </p:grpSpPr>
      <p:sp>
        <p:nvSpPr>
          <p:cNvPr id="717" name="Shape 71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18" name="Shape 71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719" name="Shape 719"/>
          <p:cNvPicPr preferRelativeResize="0"/>
          <p:nvPr/>
        </p:nvPicPr>
        <p:blipFill>
          <a:blip r:embed="rId3">
            <a:alphaModFix/>
          </a:blip>
          <a:stretch>
            <a:fillRect/>
          </a:stretch>
        </p:blipFill>
        <p:spPr>
          <a:xfrm>
            <a:off x="230650" y="0"/>
            <a:ext cx="8649375" cy="4953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3" name="Shape 723"/>
        <p:cNvGrpSpPr/>
        <p:nvPr/>
      </p:nvGrpSpPr>
      <p:grpSpPr>
        <a:xfrm>
          <a:off x="0" y="0"/>
          <a:ext cx="0" cy="0"/>
          <a:chOff x="0" y="0"/>
          <a:chExt cx="0" cy="0"/>
        </a:xfrm>
      </p:grpSpPr>
      <p:sp>
        <p:nvSpPr>
          <p:cNvPr id="724" name="Shape 72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25" name="Shape 72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9" name="Shape 729"/>
        <p:cNvGrpSpPr/>
        <p:nvPr/>
      </p:nvGrpSpPr>
      <p:grpSpPr>
        <a:xfrm>
          <a:off x="0" y="0"/>
          <a:ext cx="0" cy="0"/>
          <a:chOff x="0" y="0"/>
          <a:chExt cx="0" cy="0"/>
        </a:xfrm>
      </p:grpSpPr>
      <p:sp>
        <p:nvSpPr>
          <p:cNvPr id="730" name="Shape 73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31" name="Shape 73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732" name="Shape 732"/>
          <p:cNvPicPr preferRelativeResize="0"/>
          <p:nvPr/>
        </p:nvPicPr>
        <p:blipFill>
          <a:blip r:embed="rId3">
            <a:alphaModFix/>
          </a:blip>
          <a:stretch>
            <a:fillRect/>
          </a:stretch>
        </p:blipFill>
        <p:spPr>
          <a:xfrm>
            <a:off x="0" y="-82691"/>
            <a:ext cx="9143999" cy="420173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6" name="Shape 736"/>
        <p:cNvGrpSpPr/>
        <p:nvPr/>
      </p:nvGrpSpPr>
      <p:grpSpPr>
        <a:xfrm>
          <a:off x="0" y="0"/>
          <a:ext cx="0" cy="0"/>
          <a:chOff x="0" y="0"/>
          <a:chExt cx="0" cy="0"/>
        </a:xfrm>
      </p:grpSpPr>
      <p:sp>
        <p:nvSpPr>
          <p:cNvPr id="737" name="Shape 73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38" name="Shape 73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739" name="Shape 739"/>
          <p:cNvPicPr preferRelativeResize="0"/>
          <p:nvPr/>
        </p:nvPicPr>
        <p:blipFill>
          <a:blip r:embed="rId3">
            <a:alphaModFix/>
          </a:blip>
          <a:stretch>
            <a:fillRect/>
          </a:stretch>
        </p:blipFill>
        <p:spPr>
          <a:xfrm>
            <a:off x="0" y="257028"/>
            <a:ext cx="9143999" cy="2003349"/>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3" name="Shape 743"/>
        <p:cNvGrpSpPr/>
        <p:nvPr/>
      </p:nvGrpSpPr>
      <p:grpSpPr>
        <a:xfrm>
          <a:off x="0" y="0"/>
          <a:ext cx="0" cy="0"/>
          <a:chOff x="0" y="0"/>
          <a:chExt cx="0" cy="0"/>
        </a:xfrm>
      </p:grpSpPr>
      <p:sp>
        <p:nvSpPr>
          <p:cNvPr id="744" name="Shape 74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745" name="Shape 745"/>
          <p:cNvPicPr preferRelativeResize="0"/>
          <p:nvPr/>
        </p:nvPicPr>
        <p:blipFill>
          <a:blip r:embed="rId3">
            <a:alphaModFix/>
          </a:blip>
          <a:stretch>
            <a:fillRect/>
          </a:stretch>
        </p:blipFill>
        <p:spPr>
          <a:xfrm>
            <a:off x="0" y="51047"/>
            <a:ext cx="9144001" cy="30512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9" name="Shape 749"/>
        <p:cNvGrpSpPr/>
        <p:nvPr/>
      </p:nvGrpSpPr>
      <p:grpSpPr>
        <a:xfrm>
          <a:off x="0" y="0"/>
          <a:ext cx="0" cy="0"/>
          <a:chOff x="0" y="0"/>
          <a:chExt cx="0" cy="0"/>
        </a:xfrm>
      </p:grpSpPr>
      <p:sp>
        <p:nvSpPr>
          <p:cNvPr id="750" name="Shape 75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51" name="Shape 75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752" name="Shape 752"/>
          <p:cNvPicPr preferRelativeResize="0"/>
          <p:nvPr/>
        </p:nvPicPr>
        <p:blipFill>
          <a:blip r:embed="rId3">
            <a:alphaModFix/>
          </a:blip>
          <a:stretch>
            <a:fillRect/>
          </a:stretch>
        </p:blipFill>
        <p:spPr>
          <a:xfrm>
            <a:off x="219125" y="-92275"/>
            <a:ext cx="8730098"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sp>
        <p:nvSpPr>
          <p:cNvPr id="119" name="Shape 11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20" name="Shape 12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Предпринимателем можно считать даже того человека, который не имеет ни собственной идеи, ни капитала, но находит прежде никем не использованный, практический способ соединить первое со вторым и получить прибыль. Телеграф, телефон, радио и телевидение изобрели ученые, но сделали их средствами массовой коммуникации именно предприниматели. Примером соединения ученого и предпринимателя может служить знаменитый американец Билл Гейтс, основавший самую процветающую компьютерную империю.</a:t>
            </a: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6" name="Shape 756"/>
        <p:cNvGrpSpPr/>
        <p:nvPr/>
      </p:nvGrpSpPr>
      <p:grpSpPr>
        <a:xfrm>
          <a:off x="0" y="0"/>
          <a:ext cx="0" cy="0"/>
          <a:chOff x="0" y="0"/>
          <a:chExt cx="0" cy="0"/>
        </a:xfrm>
      </p:grpSpPr>
      <p:sp>
        <p:nvSpPr>
          <p:cNvPr id="757" name="Shape 75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758" name="Shape 758"/>
          <p:cNvPicPr preferRelativeResize="0"/>
          <p:nvPr/>
        </p:nvPicPr>
        <p:blipFill>
          <a:blip r:embed="rId3">
            <a:alphaModFix/>
          </a:blip>
          <a:stretch>
            <a:fillRect/>
          </a:stretch>
        </p:blipFill>
        <p:spPr>
          <a:xfrm>
            <a:off x="81225" y="104050"/>
            <a:ext cx="8810349" cy="335569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2" name="Shape 762"/>
        <p:cNvGrpSpPr/>
        <p:nvPr/>
      </p:nvGrpSpPr>
      <p:grpSpPr>
        <a:xfrm>
          <a:off x="0" y="0"/>
          <a:ext cx="0" cy="0"/>
          <a:chOff x="0" y="0"/>
          <a:chExt cx="0" cy="0"/>
        </a:xfrm>
      </p:grpSpPr>
      <p:sp>
        <p:nvSpPr>
          <p:cNvPr id="763" name="Shape 76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764" name="Shape 764"/>
          <p:cNvPicPr preferRelativeResize="0"/>
          <p:nvPr/>
        </p:nvPicPr>
        <p:blipFill>
          <a:blip r:embed="rId3">
            <a:alphaModFix/>
          </a:blip>
          <a:stretch>
            <a:fillRect/>
          </a:stretch>
        </p:blipFill>
        <p:spPr>
          <a:xfrm>
            <a:off x="0" y="159000"/>
            <a:ext cx="8914625" cy="3762049"/>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8" name="Shape 768"/>
        <p:cNvGrpSpPr/>
        <p:nvPr/>
      </p:nvGrpSpPr>
      <p:grpSpPr>
        <a:xfrm>
          <a:off x="0" y="0"/>
          <a:ext cx="0" cy="0"/>
          <a:chOff x="0" y="0"/>
          <a:chExt cx="0" cy="0"/>
        </a:xfrm>
      </p:grpSpPr>
      <p:sp>
        <p:nvSpPr>
          <p:cNvPr id="769" name="Shape 76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770" name="Shape 770"/>
          <p:cNvPicPr preferRelativeResize="0"/>
          <p:nvPr/>
        </p:nvPicPr>
        <p:blipFill>
          <a:blip r:embed="rId3">
            <a:alphaModFix/>
          </a:blip>
          <a:stretch>
            <a:fillRect/>
          </a:stretch>
        </p:blipFill>
        <p:spPr>
          <a:xfrm>
            <a:off x="98275" y="336475"/>
            <a:ext cx="8734024" cy="328472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4" name="Shape 774"/>
        <p:cNvGrpSpPr/>
        <p:nvPr/>
      </p:nvGrpSpPr>
      <p:grpSpPr>
        <a:xfrm>
          <a:off x="0" y="0"/>
          <a:ext cx="0" cy="0"/>
          <a:chOff x="0" y="0"/>
          <a:chExt cx="0" cy="0"/>
        </a:xfrm>
      </p:grpSpPr>
      <p:sp>
        <p:nvSpPr>
          <p:cNvPr id="775" name="Shape 77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76" name="Shape 77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777" name="Shape 777"/>
          <p:cNvPicPr preferRelativeResize="0"/>
          <p:nvPr/>
        </p:nvPicPr>
        <p:blipFill>
          <a:blip r:embed="rId3">
            <a:alphaModFix/>
          </a:blip>
          <a:stretch>
            <a:fillRect/>
          </a:stretch>
        </p:blipFill>
        <p:spPr>
          <a:xfrm>
            <a:off x="128300" y="261100"/>
            <a:ext cx="8855524" cy="450182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1" name="Shape 781"/>
        <p:cNvGrpSpPr/>
        <p:nvPr/>
      </p:nvGrpSpPr>
      <p:grpSpPr>
        <a:xfrm>
          <a:off x="0" y="0"/>
          <a:ext cx="0" cy="0"/>
          <a:chOff x="0" y="0"/>
          <a:chExt cx="0" cy="0"/>
        </a:xfrm>
      </p:grpSpPr>
      <p:sp>
        <p:nvSpPr>
          <p:cNvPr id="782" name="Shape 78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83" name="Shape 78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784" name="Shape 784"/>
          <p:cNvPicPr preferRelativeResize="0"/>
          <p:nvPr/>
        </p:nvPicPr>
        <p:blipFill>
          <a:blip r:embed="rId3">
            <a:alphaModFix/>
          </a:blip>
          <a:stretch>
            <a:fillRect/>
          </a:stretch>
        </p:blipFill>
        <p:spPr>
          <a:xfrm>
            <a:off x="138400" y="-80725"/>
            <a:ext cx="8799300" cy="51434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8" name="Shape 788"/>
        <p:cNvGrpSpPr/>
        <p:nvPr/>
      </p:nvGrpSpPr>
      <p:grpSpPr>
        <a:xfrm>
          <a:off x="0" y="0"/>
          <a:ext cx="0" cy="0"/>
          <a:chOff x="0" y="0"/>
          <a:chExt cx="0" cy="0"/>
        </a:xfrm>
      </p:grpSpPr>
      <p:sp>
        <p:nvSpPr>
          <p:cNvPr id="789" name="Shape 78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90" name="Shape 79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791" name="Shape 791"/>
          <p:cNvPicPr preferRelativeResize="0"/>
          <p:nvPr/>
        </p:nvPicPr>
        <p:blipFill>
          <a:blip r:embed="rId3">
            <a:alphaModFix/>
          </a:blip>
          <a:stretch>
            <a:fillRect/>
          </a:stretch>
        </p:blipFill>
        <p:spPr>
          <a:xfrm>
            <a:off x="196049" y="14275"/>
            <a:ext cx="8799300" cy="51149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5" name="Shape 795"/>
        <p:cNvGrpSpPr/>
        <p:nvPr/>
      </p:nvGrpSpPr>
      <p:grpSpPr>
        <a:xfrm>
          <a:off x="0" y="0"/>
          <a:ext cx="0" cy="0"/>
          <a:chOff x="0" y="0"/>
          <a:chExt cx="0" cy="0"/>
        </a:xfrm>
      </p:grpSpPr>
      <p:sp>
        <p:nvSpPr>
          <p:cNvPr id="796" name="Shape 79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797" name="Shape 79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798" name="Shape 798"/>
          <p:cNvPicPr preferRelativeResize="0"/>
          <p:nvPr/>
        </p:nvPicPr>
        <p:blipFill>
          <a:blip r:embed="rId3">
            <a:alphaModFix/>
          </a:blip>
          <a:stretch>
            <a:fillRect/>
          </a:stretch>
        </p:blipFill>
        <p:spPr>
          <a:xfrm>
            <a:off x="311700" y="325725"/>
            <a:ext cx="8520599" cy="439107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2" name="Shape 802"/>
        <p:cNvGrpSpPr/>
        <p:nvPr/>
      </p:nvGrpSpPr>
      <p:grpSpPr>
        <a:xfrm>
          <a:off x="0" y="0"/>
          <a:ext cx="0" cy="0"/>
          <a:chOff x="0" y="0"/>
          <a:chExt cx="0" cy="0"/>
        </a:xfrm>
      </p:grpSpPr>
      <p:sp>
        <p:nvSpPr>
          <p:cNvPr id="803" name="Shape 80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804" name="Shape 80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805" name="Shape 805"/>
          <p:cNvPicPr preferRelativeResize="0"/>
          <p:nvPr/>
        </p:nvPicPr>
        <p:blipFill>
          <a:blip r:embed="rId3">
            <a:alphaModFix/>
          </a:blip>
          <a:stretch>
            <a:fillRect/>
          </a:stretch>
        </p:blipFill>
        <p:spPr>
          <a:xfrm>
            <a:off x="392099" y="247100"/>
            <a:ext cx="8520599" cy="40957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9" name="Shape 809"/>
        <p:cNvGrpSpPr/>
        <p:nvPr/>
      </p:nvGrpSpPr>
      <p:grpSpPr>
        <a:xfrm>
          <a:off x="0" y="0"/>
          <a:ext cx="0" cy="0"/>
          <a:chOff x="0" y="0"/>
          <a:chExt cx="0" cy="0"/>
        </a:xfrm>
      </p:grpSpPr>
      <p:sp>
        <p:nvSpPr>
          <p:cNvPr id="810" name="Shape 81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811" name="Shape 81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812" name="Shape 812"/>
          <p:cNvPicPr preferRelativeResize="0"/>
          <p:nvPr/>
        </p:nvPicPr>
        <p:blipFill>
          <a:blip r:embed="rId3">
            <a:alphaModFix/>
          </a:blip>
          <a:stretch>
            <a:fillRect/>
          </a:stretch>
        </p:blipFill>
        <p:spPr>
          <a:xfrm>
            <a:off x="230650" y="277925"/>
            <a:ext cx="8601650" cy="38957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6" name="Shape 816"/>
        <p:cNvGrpSpPr/>
        <p:nvPr/>
      </p:nvGrpSpPr>
      <p:grpSpPr>
        <a:xfrm>
          <a:off x="0" y="0"/>
          <a:ext cx="0" cy="0"/>
          <a:chOff x="0" y="0"/>
          <a:chExt cx="0" cy="0"/>
        </a:xfrm>
      </p:grpSpPr>
      <p:sp>
        <p:nvSpPr>
          <p:cNvPr id="817" name="Shape 81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818" name="Shape 81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819" name="Shape 819"/>
          <p:cNvPicPr preferRelativeResize="0"/>
          <p:nvPr/>
        </p:nvPicPr>
        <p:blipFill>
          <a:blip r:embed="rId3">
            <a:alphaModFix/>
          </a:blip>
          <a:stretch>
            <a:fillRect/>
          </a:stretch>
        </p:blipFill>
        <p:spPr>
          <a:xfrm>
            <a:off x="80725" y="215725"/>
            <a:ext cx="8751574" cy="4489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 name="Shape 124"/>
        <p:cNvGrpSpPr/>
        <p:nvPr/>
      </p:nvGrpSpPr>
      <p:grpSpPr>
        <a:xfrm>
          <a:off x="0" y="0"/>
          <a:ext cx="0" cy="0"/>
          <a:chOff x="0" y="0"/>
          <a:chExt cx="0" cy="0"/>
        </a:xfrm>
      </p:grpSpPr>
      <p:sp>
        <p:nvSpPr>
          <p:cNvPr id="125" name="Shape 12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26" name="Shape 12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ru"/>
              <a:t>Для предпринимателя, владеющего небольшим предприятием либо управляющего акционерным обществом, характерно:</a:t>
            </a:r>
          </a:p>
          <a:p>
            <a:pPr lvl="0">
              <a:spcBef>
                <a:spcPts val="0"/>
              </a:spcBef>
              <a:buClr>
                <a:schemeClr val="dk1"/>
              </a:buClr>
              <a:buSzPct val="61111"/>
              <a:buFont typeface="Arial"/>
              <a:buNone/>
            </a:pPr>
            <a:r>
              <a:rPr lang="ru"/>
              <a:t>—	 свобода в выборе целей и методов, самостоятельность в принятии решений;</a:t>
            </a:r>
          </a:p>
          <a:p>
            <a:pPr lvl="0">
              <a:spcBef>
                <a:spcPts val="0"/>
              </a:spcBef>
              <a:buClr>
                <a:schemeClr val="dk1"/>
              </a:buClr>
              <a:buSzPct val="61111"/>
              <a:buFont typeface="Arial"/>
              <a:buNone/>
            </a:pPr>
            <a:r>
              <a:rPr lang="ru"/>
              <a:t>—	 ответственность за принятое решение;</a:t>
            </a:r>
          </a:p>
          <a:p>
            <a:pPr lvl="0">
              <a:spcBef>
                <a:spcPts val="0"/>
              </a:spcBef>
              <a:buClr>
                <a:schemeClr val="dk1"/>
              </a:buClr>
              <a:buSzPct val="61111"/>
              <a:buFont typeface="Arial"/>
              <a:buNone/>
            </a:pPr>
            <a:r>
              <a:rPr lang="ru"/>
              <a:t>—	 ориентация только на достижение коммерческого успеха, получение прибыли.</a:t>
            </a:r>
          </a:p>
          <a:p>
            <a:pPr lvl="0">
              <a:spcBef>
                <a:spcPts val="0"/>
              </a:spcBef>
              <a:buNone/>
            </a:pPr>
            <a:r>
              <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3" name="Shape 823"/>
        <p:cNvGrpSpPr/>
        <p:nvPr/>
      </p:nvGrpSpPr>
      <p:grpSpPr>
        <a:xfrm>
          <a:off x="0" y="0"/>
          <a:ext cx="0" cy="0"/>
          <a:chOff x="0" y="0"/>
          <a:chExt cx="0" cy="0"/>
        </a:xfrm>
      </p:grpSpPr>
      <p:sp>
        <p:nvSpPr>
          <p:cNvPr id="824" name="Shape 82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825" name="Shape 82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826" name="Shape 826"/>
          <p:cNvPicPr preferRelativeResize="0"/>
          <p:nvPr/>
        </p:nvPicPr>
        <p:blipFill>
          <a:blip r:embed="rId3">
            <a:alphaModFix/>
          </a:blip>
          <a:stretch>
            <a:fillRect/>
          </a:stretch>
        </p:blipFill>
        <p:spPr>
          <a:xfrm>
            <a:off x="172999" y="98475"/>
            <a:ext cx="8764700" cy="4600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sp>
        <p:nvSpPr>
          <p:cNvPr id="131" name="Shape 13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32" name="Shape 13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ru"/>
              <a:t>Многие виды человеческой деятельности не обладают подобными признаками. Рабочий или мелкий клерк заняты исполнительским трудом, поэтому они не свободны в своем выборе, не отвечают за принимаемые решения и их последствия, у них нет ориентации на прибыль. В случае неуспеха их уволят, а предприниматель разорится и потеряет все свое состояние. Специалисты, подчеркивая различие между предпринимательством и исполнительством, считают, что первому научиться нельзя, а второму — можно. Для этого необходимо приобрести технические знания в области финансов, купли и продажи, маркетинга и т.д.</a:t>
            </a:r>
          </a:p>
          <a:p>
            <a:pPr lvl="0">
              <a:spcBef>
                <a:spcPts val="0"/>
              </a:spcBef>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sp>
        <p:nvSpPr>
          <p:cNvPr id="137" name="Shape 13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38" name="Shape 13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ru"/>
              <a:t>Менеджер и предприниматель — практически одно лицо в мелком бизнесе и разные — в крупном. Руководитель предприятия необязательно является предпринимателем-собственником. Тем более им не является менеджер среднего звена. Менеджеры — наемные работники. Предприниматель принимает личное участие в: а) формировании начального капитала </a:t>
            </a:r>
          </a:p>
          <a:p>
            <a:pPr lvl="0">
              <a:spcBef>
                <a:spcPts val="0"/>
              </a:spcBef>
              <a:buNone/>
            </a:pPr>
            <a:r>
              <a:rPr lang="ru"/>
              <a:t>фирмы, б) управлении фирмой. Менеджер и предприниматель — практически одно лицо в мелком бизнесе и разные — в крупном. Руководитель предприятия необязательно является предпринимателем-собст- венником. Тем более им не является менеджер среднего звена. Менеджеры — наемные работники. Предприниматель принимает личное участие в: а) формировании начального капитала </a:t>
            </a:r>
          </a:p>
          <a:p>
            <a:pPr lvl="0">
              <a:spcBef>
                <a:spcPts val="0"/>
              </a:spcBef>
              <a:buNone/>
            </a:pPr>
            <a:r>
              <a:rPr lang="ru"/>
              <a:t>фирмы, б) управлении фирмой.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ru"/>
              <a:t>экономика</a:t>
            </a:r>
          </a:p>
        </p:txBody>
      </p:sp>
      <p:pic>
        <p:nvPicPr>
          <p:cNvPr id="144" name="Shape 144"/>
          <p:cNvPicPr preferRelativeResize="0"/>
          <p:nvPr/>
        </p:nvPicPr>
        <p:blipFill>
          <a:blip r:embed="rId3">
            <a:alphaModFix/>
          </a:blip>
          <a:stretch>
            <a:fillRect/>
          </a:stretch>
        </p:blipFill>
        <p:spPr>
          <a:xfrm>
            <a:off x="0" y="0"/>
            <a:ext cx="3810000" cy="2857500"/>
          </a:xfrm>
          <a:prstGeom prst="rect">
            <a:avLst/>
          </a:prstGeom>
          <a:noFill/>
          <a:ln>
            <a:noFill/>
          </a:ln>
        </p:spPr>
      </p:pic>
      <p:pic>
        <p:nvPicPr>
          <p:cNvPr id="145" name="Shape 145"/>
          <p:cNvPicPr preferRelativeResize="0"/>
          <p:nvPr/>
        </p:nvPicPr>
        <p:blipFill>
          <a:blip r:embed="rId4">
            <a:alphaModFix/>
          </a:blip>
          <a:stretch>
            <a:fillRect/>
          </a:stretch>
        </p:blipFill>
        <p:spPr>
          <a:xfrm>
            <a:off x="3748074" y="0"/>
            <a:ext cx="5339551"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51" name="Shape 15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Кроме того, он несет материальную ответственность за результаты деятельности фирмы, определяет стратегию ее развития и имеет право распределения прибыли. Если предприниматель организовал компанию только за счет собственных средств, он является ее собственником. Если же это произошло с привлечением не своих, а чужих капиталов, то он называется организатором дела, т.е. предпринимателем в чистом виде. Многие американские миллионеры обязаны своим состоянием созданию собственной фирмы.</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 name="Shape 155"/>
        <p:cNvGrpSpPr/>
        <p:nvPr/>
      </p:nvGrpSpPr>
      <p:grpSpPr>
        <a:xfrm>
          <a:off x="0" y="0"/>
          <a:ext cx="0" cy="0"/>
          <a:chOff x="0" y="0"/>
          <a:chExt cx="0" cy="0"/>
        </a:xfrm>
      </p:grpSpPr>
      <p:sp>
        <p:nvSpPr>
          <p:cNvPr id="156" name="Shape 15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57" name="Shape 15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ru"/>
              <a:t>Действия предпринимателя часто связаны с риском. Рискуют все люди, за что бы они ни брались. Но в отличие от нас предприниматель имеет дело с профессиональным риском.</a:t>
            </a:r>
          </a:p>
          <a:p>
            <a:pPr lvl="0">
              <a:spcBef>
                <a:spcPts val="0"/>
              </a:spcBef>
              <a:buNone/>
            </a:pPr>
            <a:r>
              <a:rPr lang="ru"/>
              <a:t>Оказывается, что хорошее знание рыночной конъюнктуры, способность в точности уловить состояние рынка не спасают предпринимателя от нерасчетливой затраты сил. Даже зная производственные намерения конкурентов, их стремление изготовить большее количество продуктов, чем это необходимо для потребителя, бизнесмен часто не может вовремя остановиться.</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63" name="Shape 16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Он рассчитывает на то, что в борьбе, которая неизбежно завяжется на рынке, победителем выйдет именно он, а не его сосед. Каждый предприниматель старается вытеснить с рынка своих конкурентов и занять их место. А так как главным способом вытеснения чужих товаров является удешевление собственного производства, предприниматель иногда расширяет его даже тогда, когда рискует разориться.</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ru"/>
              <a:t>экономика</a:t>
            </a:r>
          </a:p>
        </p:txBody>
      </p:sp>
      <p:sp>
        <p:nvSpPr>
          <p:cNvPr id="169" name="Shape 16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ru"/>
              <a:t>Он рассчитывает на то, что в борьбе, которая неизбежно завяжется на рынке, победителем выйдет именно он, а не его сосед. Каждый предприниматель старается вытеснить с рынка своих конкурентов и занять их место. А так как главным способом вытеснения чужих товаров является удешевление собственного производства, предприниматель иногда расширяет его даже тогда, когда рискует разориться.</a:t>
            </a:r>
          </a:p>
        </p:txBody>
      </p:sp>
      <p:pic>
        <p:nvPicPr>
          <p:cNvPr id="170" name="Shape 170"/>
          <p:cNvPicPr preferRelativeResize="0"/>
          <p:nvPr/>
        </p:nvPicPr>
        <p:blipFill>
          <a:blip r:embed="rId3">
            <a:alphaModFix/>
          </a:blip>
          <a:stretch>
            <a:fillRect/>
          </a:stretch>
        </p:blipFill>
        <p:spPr>
          <a:xfrm>
            <a:off x="0" y="66625"/>
            <a:ext cx="8972300" cy="457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 name="Shape 60"/>
        <p:cNvGrpSpPr/>
        <p:nvPr/>
      </p:nvGrpSpPr>
      <p:grpSpPr>
        <a:xfrm>
          <a:off x="0" y="0"/>
          <a:ext cx="0" cy="0"/>
          <a:chOff x="0" y="0"/>
          <a:chExt cx="0" cy="0"/>
        </a:xfrm>
      </p:grpSpPr>
      <p:sp>
        <p:nvSpPr>
          <p:cNvPr id="61" name="Shape 6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62" name="Shape 6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ru"/>
              <a:t>Предпринимательство</a:t>
            </a:r>
          </a:p>
          <a:p>
            <a:pPr lvl="0">
              <a:spcBef>
                <a:spcPts val="0"/>
              </a:spcBef>
              <a:buClr>
                <a:schemeClr val="dk1"/>
              </a:buClr>
              <a:buSzPct val="61111"/>
              <a:buFont typeface="Arial"/>
              <a:buNone/>
            </a:pPr>
            <a:r>
              <a:rPr lang="ru"/>
              <a:t>Предпринимательство можно считать приводным ремнем современной экономики. В нем соединяются вместе ее ресурсы, капитал, рабочая сила, сырье и т.д.</a:t>
            </a:r>
          </a:p>
          <a:p>
            <a:pPr lvl="0">
              <a:spcBef>
                <a:spcPts val="0"/>
              </a:spcBef>
              <a:buNone/>
            </a:pPr>
            <a:r>
              <a:rPr lang="ru"/>
              <a:t>Во все времена и у всех народов находились люди, видевшие, что традиционные пути обогащения уже заняты. Они задумывались над тем, какие потребности в товарах и услугах еще не удовлетворены вовсе или удовлетворены недостаточно.</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76" name="Shape 17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Область деятельности предпринимателя — малый бизнес. В разных странах мира малый бизнес считается цементом экономики, для общества он — экономическая основа демократии. В США 38% валового национального продукта (ВНП) производят малые предприятия (или около 40% всех товаров и услуг), 42% оборота продаж приходится на этот сектор экономики. В Великобритании малым бизнесом производится 20% ВНП. На малых предприятиях Японии занято три четверти всей рабочей силы страны. Значительную часть испанской экономики составляют малые и средние предприятия, где занято 70% всей рабочей силы и производится около 60% ВНП.</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82" name="Shape 18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В США к малому бизнесу принято относить предприятия с численностью работающих менее 500 человек. Малый бизнес — это такси, грузовые перевозки, склады, радиостанции, страхование, недвижимость, оптовая и розничная торговля, рыболовство, гостиницы, парикмахерские, реклама, типографии, автозаправки, обувные, цветочные магазины и др. Большая часть малых предприятий работает в сфере обслуживания и розничной торговли.</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sp>
        <p:nvSpPr>
          <p:cNvPr id="187" name="Shape 18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88" name="Shape 18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Положительным моментом является то, что новаторство предпринимателей в малом бизнесе дает им возможность реагировать на перемены быстрее и успешнее. В США 80% новых рабочих мест обеспечивается предприятиями, где работают 100 и менее служащих. Малый бизнес внедряет в 2 раза больше нововведений в расчете на одного работающего, чем крупные фирмы.</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sp>
        <p:nvSpPr>
          <p:cNvPr id="193" name="Shape 19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ru"/>
              <a:t>экономика</a:t>
            </a:r>
          </a:p>
        </p:txBody>
      </p:sp>
      <p:sp>
        <p:nvSpPr>
          <p:cNvPr id="194" name="Shape 19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ru"/>
              <a:t>Положительным моментом является то, что новаторство предпринимателей в малом бизнесе дает им возможность реагировать на перемены быстрее и успешнее. В США 80% новых рабочих мест обеспечивается предприятиями, где работают 100 и менее служащих. Малый бизнес внедряет в 2 раза больше нововведений в расчете на одного работающего, чем крупные фирмы.</a:t>
            </a:r>
          </a:p>
        </p:txBody>
      </p:sp>
      <p:pic>
        <p:nvPicPr>
          <p:cNvPr id="195" name="Shape 195"/>
          <p:cNvPicPr preferRelativeResize="0"/>
          <p:nvPr/>
        </p:nvPicPr>
        <p:blipFill>
          <a:blip r:embed="rId3">
            <a:alphaModFix/>
          </a:blip>
          <a:stretch>
            <a:fillRect/>
          </a:stretch>
        </p:blipFill>
        <p:spPr>
          <a:xfrm>
            <a:off x="52700" y="72000"/>
            <a:ext cx="8896524" cy="4114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sp>
        <p:nvSpPr>
          <p:cNvPr id="200" name="Shape 20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201" name="Shape 20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ru"/>
              <a:t>Пример успешного бизнеса</a:t>
            </a:r>
          </a:p>
          <a:p>
            <a:pPr lvl="0">
              <a:spcBef>
                <a:spcPts val="0"/>
              </a:spcBef>
              <a:buClr>
                <a:schemeClr val="dk1"/>
              </a:buClr>
              <a:buSzPct val="61111"/>
              <a:buFont typeface="Arial"/>
              <a:buNone/>
            </a:pPr>
            <a:r>
              <a:rPr lang="ru"/>
              <a:t>Совладелец автомобильного агентства «Lincoln/Mercury», с годовым оборотом более 580 млн. долларов, Сэм Джонсон был одиннадцатым ребенком в семье беднеющего американского фермера и начинал свою карьеру в 1957 году с мытья автомобилей у продавца «бьюиков» в Сент-Луисе за 25 долларов в неделю. Спустя два года ему доверили комиссионную продажу машин, еще через два года он стал полноправным дилером этой фирмы. К 1973 году он накопил достаточно денег и купил хиреющее агентство по продаже «фордов» в Восточном Сент-Луисе. Джонсон возродил его и вскоре стал преуспевающим бизнесменом.</a:t>
            </a:r>
          </a:p>
          <a:p>
            <a:pPr lvl="0">
              <a:spcBef>
                <a:spcPts val="0"/>
              </a:spcBef>
              <a:buClr>
                <a:schemeClr val="dk1"/>
              </a:buClr>
              <a:buSzPct val="61111"/>
              <a:buFont typeface="Arial"/>
              <a:buNone/>
            </a:pPr>
            <a:r>
              <a:rPr lang="ru"/>
              <a:t> </a:t>
            </a:r>
          </a:p>
          <a:p>
            <a:pPr lvl="0">
              <a:spcBef>
                <a:spcPts val="0"/>
              </a:spcBef>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sp>
        <p:nvSpPr>
          <p:cNvPr id="206" name="Shape 20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207" name="Shape 20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Снимок экрана 2016-04-16 в 14.32.03.png" id="208" name="Shape 208"/>
          <p:cNvPicPr preferRelativeResize="0"/>
          <p:nvPr/>
        </p:nvPicPr>
        <p:blipFill>
          <a:blip r:embed="rId3">
            <a:alphaModFix/>
          </a:blip>
          <a:stretch>
            <a:fillRect/>
          </a:stretch>
        </p:blipFill>
        <p:spPr>
          <a:xfrm>
            <a:off x="220125" y="445025"/>
            <a:ext cx="8381524" cy="41238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x="0" y="0"/>
          <a:ext cx="0" cy="0"/>
          <a:chOff x="0" y="0"/>
          <a:chExt cx="0" cy="0"/>
        </a:xfrm>
      </p:grpSpPr>
      <p:sp>
        <p:nvSpPr>
          <p:cNvPr id="213" name="Shape 21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214" name="Shape 21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Снимок экрана 2016-04-16 в 14.32.09.png" id="215" name="Shape 215"/>
          <p:cNvPicPr preferRelativeResize="0"/>
          <p:nvPr/>
        </p:nvPicPr>
        <p:blipFill>
          <a:blip r:embed="rId3">
            <a:alphaModFix/>
          </a:blip>
          <a:stretch>
            <a:fillRect/>
          </a:stretch>
        </p:blipFill>
        <p:spPr>
          <a:xfrm>
            <a:off x="242725" y="390525"/>
            <a:ext cx="8589574" cy="4362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221" name="Shape 22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Снимок экрана 2016-04-16 в 14.32.16.png" id="222" name="Shape 222"/>
          <p:cNvPicPr preferRelativeResize="0"/>
          <p:nvPr/>
        </p:nvPicPr>
        <p:blipFill>
          <a:blip r:embed="rId3">
            <a:alphaModFix/>
          </a:blip>
          <a:stretch>
            <a:fillRect/>
          </a:stretch>
        </p:blipFill>
        <p:spPr>
          <a:xfrm>
            <a:off x="255849" y="445025"/>
            <a:ext cx="8520599" cy="4009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sp>
        <p:nvSpPr>
          <p:cNvPr id="227" name="Shape 22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228" name="Shape 22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descr="Снимок экрана 2016-04-16 в 14.32.16.png" id="229" name="Shape 229"/>
          <p:cNvPicPr preferRelativeResize="0"/>
          <p:nvPr/>
        </p:nvPicPr>
        <p:blipFill>
          <a:blip r:embed="rId3">
            <a:alphaModFix/>
          </a:blip>
          <a:stretch>
            <a:fillRect/>
          </a:stretch>
        </p:blipFill>
        <p:spPr>
          <a:xfrm>
            <a:off x="255849" y="445025"/>
            <a:ext cx="8520599" cy="4009775"/>
          </a:xfrm>
          <a:prstGeom prst="rect">
            <a:avLst/>
          </a:prstGeom>
          <a:noFill/>
          <a:ln>
            <a:noFill/>
          </a:ln>
        </p:spPr>
      </p:pic>
      <p:pic>
        <p:nvPicPr>
          <p:cNvPr id="230" name="Shape 230"/>
          <p:cNvPicPr preferRelativeResize="0"/>
          <p:nvPr/>
        </p:nvPicPr>
        <p:blipFill>
          <a:blip r:embed="rId4">
            <a:alphaModFix/>
          </a:blip>
          <a:stretch>
            <a:fillRect/>
          </a:stretch>
        </p:blipFill>
        <p:spPr>
          <a:xfrm>
            <a:off x="0" y="168550"/>
            <a:ext cx="8914625" cy="4286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236" name="Shape 23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37" name="Shape 237"/>
          <p:cNvPicPr preferRelativeResize="0"/>
          <p:nvPr/>
        </p:nvPicPr>
        <p:blipFill>
          <a:blip r:embed="rId3">
            <a:alphaModFix/>
          </a:blip>
          <a:stretch>
            <a:fillRect/>
          </a:stretch>
        </p:blipFill>
        <p:spPr>
          <a:xfrm>
            <a:off x="126849" y="-126875"/>
            <a:ext cx="8705449"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sp>
        <p:nvSpPr>
          <p:cNvPr id="67" name="Shape 6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ru"/>
              <a:t>экономика</a:t>
            </a:r>
          </a:p>
        </p:txBody>
      </p:sp>
      <p:sp>
        <p:nvSpPr>
          <p:cNvPr id="68" name="Shape 6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Clr>
                <a:schemeClr val="dk1"/>
              </a:buClr>
              <a:buSzPct val="61111"/>
              <a:buFont typeface="Arial"/>
              <a:buNone/>
            </a:pPr>
            <a:r>
              <a:rPr lang="ru"/>
              <a:t>Предпринимательство</a:t>
            </a:r>
          </a:p>
          <a:p>
            <a:pPr lvl="0" rtl="0">
              <a:spcBef>
                <a:spcPts val="0"/>
              </a:spcBef>
              <a:buClr>
                <a:schemeClr val="dk1"/>
              </a:buClr>
              <a:buSzPct val="61111"/>
              <a:buFont typeface="Arial"/>
              <a:buNone/>
            </a:pPr>
            <a:r>
              <a:rPr lang="ru"/>
              <a:t>Предпринимательство можно считать приводным ремнем современной экономики. В нем соединяются вместе ее ресурсы, капитал, рабочая сила, сырье и т.д.</a:t>
            </a:r>
          </a:p>
          <a:p>
            <a:pPr lvl="0" rtl="0">
              <a:spcBef>
                <a:spcPts val="0"/>
              </a:spcBef>
              <a:buNone/>
            </a:pPr>
            <a:r>
              <a:rPr lang="ru"/>
              <a:t>Во все времена и у всех народов находились люди, видевшие, что традиционные пути обогащения уже заняты. Они задумывались над тем, какие потребности в товарах и услугах еще не удовлетворены вовсе или удовлетворены недостаточно.</a:t>
            </a:r>
          </a:p>
        </p:txBody>
      </p:sp>
      <p:pic>
        <p:nvPicPr>
          <p:cNvPr id="69" name="Shape 69"/>
          <p:cNvPicPr preferRelativeResize="0"/>
          <p:nvPr/>
        </p:nvPicPr>
        <p:blipFill>
          <a:blip r:embed="rId3">
            <a:alphaModFix/>
          </a:blip>
          <a:stretch>
            <a:fillRect/>
          </a:stretch>
        </p:blipFill>
        <p:spPr>
          <a:xfrm>
            <a:off x="103800" y="-115325"/>
            <a:ext cx="8979599"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243" name="Shape 24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44" name="Shape 244"/>
          <p:cNvPicPr preferRelativeResize="0"/>
          <p:nvPr/>
        </p:nvPicPr>
        <p:blipFill>
          <a:blip r:embed="rId3">
            <a:alphaModFix/>
          </a:blip>
          <a:stretch>
            <a:fillRect/>
          </a:stretch>
        </p:blipFill>
        <p:spPr>
          <a:xfrm>
            <a:off x="230650" y="-126850"/>
            <a:ext cx="8601649" cy="5143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sp>
        <p:nvSpPr>
          <p:cNvPr id="249" name="Shape 24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250" name="Shape 25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51" name="Shape 251"/>
          <p:cNvPicPr preferRelativeResize="0"/>
          <p:nvPr/>
        </p:nvPicPr>
        <p:blipFill>
          <a:blip r:embed="rId3">
            <a:alphaModFix/>
          </a:blip>
          <a:stretch>
            <a:fillRect/>
          </a:stretch>
        </p:blipFill>
        <p:spPr>
          <a:xfrm>
            <a:off x="138400" y="0"/>
            <a:ext cx="8693899"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257" name="Shape 257"/>
          <p:cNvPicPr preferRelativeResize="0"/>
          <p:nvPr/>
        </p:nvPicPr>
        <p:blipFill>
          <a:blip r:embed="rId3">
            <a:alphaModFix/>
          </a:blip>
          <a:stretch>
            <a:fillRect/>
          </a:stretch>
        </p:blipFill>
        <p:spPr>
          <a:xfrm>
            <a:off x="172999" y="-46150"/>
            <a:ext cx="8822350"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x="0" y="0"/>
          <a:ext cx="0" cy="0"/>
          <a:chOff x="0" y="0"/>
          <a:chExt cx="0" cy="0"/>
        </a:xfrm>
      </p:grpSpPr>
      <p:sp>
        <p:nvSpPr>
          <p:cNvPr id="262" name="Shape 26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263" name="Shape 263"/>
          <p:cNvPicPr preferRelativeResize="0"/>
          <p:nvPr/>
        </p:nvPicPr>
        <p:blipFill>
          <a:blip r:embed="rId3">
            <a:alphaModFix/>
          </a:blip>
          <a:stretch>
            <a:fillRect/>
          </a:stretch>
        </p:blipFill>
        <p:spPr>
          <a:xfrm>
            <a:off x="149924" y="0"/>
            <a:ext cx="8845424"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sp>
        <p:nvSpPr>
          <p:cNvPr id="268" name="Shape 26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269" name="Shape 269"/>
          <p:cNvPicPr preferRelativeResize="0"/>
          <p:nvPr/>
        </p:nvPicPr>
        <p:blipFill>
          <a:blip r:embed="rId3">
            <a:alphaModFix/>
          </a:blip>
          <a:stretch>
            <a:fillRect/>
          </a:stretch>
        </p:blipFill>
        <p:spPr>
          <a:xfrm>
            <a:off x="184525" y="0"/>
            <a:ext cx="8730101"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275" name="Shape 275"/>
          <p:cNvPicPr preferRelativeResize="0"/>
          <p:nvPr/>
        </p:nvPicPr>
        <p:blipFill>
          <a:blip r:embed="rId3">
            <a:alphaModFix/>
          </a:blip>
          <a:stretch>
            <a:fillRect/>
          </a:stretch>
        </p:blipFill>
        <p:spPr>
          <a:xfrm>
            <a:off x="253724" y="-138400"/>
            <a:ext cx="8672449" cy="51434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281" name="Shape 281"/>
          <p:cNvPicPr preferRelativeResize="0"/>
          <p:nvPr/>
        </p:nvPicPr>
        <p:blipFill>
          <a:blip r:embed="rId3">
            <a:alphaModFix/>
          </a:blip>
          <a:stretch>
            <a:fillRect/>
          </a:stretch>
        </p:blipFill>
        <p:spPr>
          <a:xfrm>
            <a:off x="57675" y="-196050"/>
            <a:ext cx="8914624" cy="5143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 name="Shape 285"/>
        <p:cNvGrpSpPr/>
        <p:nvPr/>
      </p:nvGrpSpPr>
      <p:grpSpPr>
        <a:xfrm>
          <a:off x="0" y="0"/>
          <a:ext cx="0" cy="0"/>
          <a:chOff x="0" y="0"/>
          <a:chExt cx="0" cy="0"/>
        </a:xfrm>
      </p:grpSpPr>
      <p:sp>
        <p:nvSpPr>
          <p:cNvPr id="286" name="Shape 28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287" name="Shape 287"/>
          <p:cNvPicPr preferRelativeResize="0"/>
          <p:nvPr/>
        </p:nvPicPr>
        <p:blipFill>
          <a:blip r:embed="rId3">
            <a:alphaModFix/>
          </a:blip>
          <a:stretch>
            <a:fillRect/>
          </a:stretch>
        </p:blipFill>
        <p:spPr>
          <a:xfrm>
            <a:off x="196049" y="-69200"/>
            <a:ext cx="8718574"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x="0" y="0"/>
          <a:ext cx="0" cy="0"/>
          <a:chOff x="0" y="0"/>
          <a:chExt cx="0" cy="0"/>
        </a:xfrm>
      </p:grpSpPr>
      <p:sp>
        <p:nvSpPr>
          <p:cNvPr id="292" name="Shape 29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293" name="Shape 293"/>
          <p:cNvPicPr preferRelativeResize="0"/>
          <p:nvPr/>
        </p:nvPicPr>
        <p:blipFill>
          <a:blip r:embed="rId3">
            <a:alphaModFix/>
          </a:blip>
          <a:stretch>
            <a:fillRect/>
          </a:stretch>
        </p:blipFill>
        <p:spPr>
          <a:xfrm>
            <a:off x="149925" y="-34600"/>
            <a:ext cx="8603250" cy="51434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 name="Shape 297"/>
        <p:cNvGrpSpPr/>
        <p:nvPr/>
      </p:nvGrpSpPr>
      <p:grpSpPr>
        <a:xfrm>
          <a:off x="0" y="0"/>
          <a:ext cx="0" cy="0"/>
          <a:chOff x="0" y="0"/>
          <a:chExt cx="0" cy="0"/>
        </a:xfrm>
      </p:grpSpPr>
      <p:sp>
        <p:nvSpPr>
          <p:cNvPr id="298" name="Shape 29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299" name="Shape 299"/>
          <p:cNvPicPr preferRelativeResize="0"/>
          <p:nvPr/>
        </p:nvPicPr>
        <p:blipFill>
          <a:blip r:embed="rId3">
            <a:alphaModFix/>
          </a:blip>
          <a:stretch>
            <a:fillRect/>
          </a:stretch>
        </p:blipFill>
        <p:spPr>
          <a:xfrm>
            <a:off x="161449" y="-115350"/>
            <a:ext cx="898254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75" name="Shape 7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Не очень высокое качество школьного образования в 70-е годы в СССР породило репетиторство — подготовку абитуриентов к поступлению в вузы. Когда обнаружилась потребность студентов технических вузов в качественных проектах и дипломных работах, выполненных на профессиональном уровне, в стране сразу же появился новый вид услуг и, соответственно, бизнеса: квалифицированные специалисты за деньги выполняли любые технические дипломы и курсовые. Потребители данной услуги были либо неумелы, либо ленивы. Но главное, что у тех и других была в ней потребность.</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sp>
        <p:nvSpPr>
          <p:cNvPr id="304" name="Shape 30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305" name="Shape 305"/>
          <p:cNvPicPr preferRelativeResize="0"/>
          <p:nvPr/>
        </p:nvPicPr>
        <p:blipFill>
          <a:blip r:embed="rId3">
            <a:alphaModFix/>
          </a:blip>
          <a:stretch>
            <a:fillRect/>
          </a:stretch>
        </p:blipFill>
        <p:spPr>
          <a:xfrm>
            <a:off x="161449" y="-115350"/>
            <a:ext cx="8982549" cy="5143500"/>
          </a:xfrm>
          <a:prstGeom prst="rect">
            <a:avLst/>
          </a:prstGeom>
          <a:noFill/>
          <a:ln>
            <a:noFill/>
          </a:ln>
        </p:spPr>
      </p:pic>
      <p:pic>
        <p:nvPicPr>
          <p:cNvPr id="306" name="Shape 306"/>
          <p:cNvPicPr preferRelativeResize="0"/>
          <p:nvPr/>
        </p:nvPicPr>
        <p:blipFill>
          <a:blip r:embed="rId4">
            <a:alphaModFix/>
          </a:blip>
          <a:stretch>
            <a:fillRect/>
          </a:stretch>
        </p:blipFill>
        <p:spPr>
          <a:xfrm>
            <a:off x="103799" y="0"/>
            <a:ext cx="8914624" cy="51434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0" name="Shape 310"/>
        <p:cNvGrpSpPr/>
        <p:nvPr/>
      </p:nvGrpSpPr>
      <p:grpSpPr>
        <a:xfrm>
          <a:off x="0" y="0"/>
          <a:ext cx="0" cy="0"/>
          <a:chOff x="0" y="0"/>
          <a:chExt cx="0" cy="0"/>
        </a:xfrm>
      </p:grpSpPr>
      <p:sp>
        <p:nvSpPr>
          <p:cNvPr id="311" name="Shape 31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312" name="Shape 31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Снимок экрана 2016-04-16 в 14.32.22.png" id="313" name="Shape 313"/>
          <p:cNvPicPr preferRelativeResize="0"/>
          <p:nvPr/>
        </p:nvPicPr>
        <p:blipFill>
          <a:blip r:embed="rId3">
            <a:alphaModFix/>
          </a:blip>
          <a:stretch>
            <a:fillRect/>
          </a:stretch>
        </p:blipFill>
        <p:spPr>
          <a:xfrm>
            <a:off x="103799" y="261950"/>
            <a:ext cx="8728499" cy="4619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7" name="Shape 317"/>
        <p:cNvGrpSpPr/>
        <p:nvPr/>
      </p:nvGrpSpPr>
      <p:grpSpPr>
        <a:xfrm>
          <a:off x="0" y="0"/>
          <a:ext cx="0" cy="0"/>
          <a:chOff x="0" y="0"/>
          <a:chExt cx="0" cy="0"/>
        </a:xfrm>
      </p:grpSpPr>
      <p:sp>
        <p:nvSpPr>
          <p:cNvPr id="318" name="Shape 31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319" name="Shape 31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Снимок экрана 2016-04-16 в 14.32.30.png" id="320" name="Shape 320"/>
          <p:cNvPicPr preferRelativeResize="0"/>
          <p:nvPr/>
        </p:nvPicPr>
        <p:blipFill>
          <a:blip r:embed="rId3">
            <a:alphaModFix/>
          </a:blip>
          <a:stretch>
            <a:fillRect/>
          </a:stretch>
        </p:blipFill>
        <p:spPr>
          <a:xfrm>
            <a:off x="439225" y="445025"/>
            <a:ext cx="8393074" cy="3669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326" name="Shape 32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327" name="Shape 327"/>
          <p:cNvPicPr preferRelativeResize="0"/>
          <p:nvPr/>
        </p:nvPicPr>
        <p:blipFill>
          <a:blip r:embed="rId3">
            <a:alphaModFix/>
          </a:blip>
          <a:stretch>
            <a:fillRect/>
          </a:stretch>
        </p:blipFill>
        <p:spPr>
          <a:xfrm>
            <a:off x="231174" y="83325"/>
            <a:ext cx="8703499" cy="50577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1" name="Shape 331"/>
        <p:cNvGrpSpPr/>
        <p:nvPr/>
      </p:nvGrpSpPr>
      <p:grpSpPr>
        <a:xfrm>
          <a:off x="0" y="0"/>
          <a:ext cx="0" cy="0"/>
          <a:chOff x="0" y="0"/>
          <a:chExt cx="0" cy="0"/>
        </a:xfrm>
      </p:grpSpPr>
      <p:sp>
        <p:nvSpPr>
          <p:cNvPr id="332" name="Shape 33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333" name="Shape 33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334" name="Shape 334"/>
          <p:cNvPicPr preferRelativeResize="0"/>
          <p:nvPr/>
        </p:nvPicPr>
        <p:blipFill>
          <a:blip r:embed="rId3">
            <a:alphaModFix/>
          </a:blip>
          <a:stretch>
            <a:fillRect/>
          </a:stretch>
        </p:blipFill>
        <p:spPr>
          <a:xfrm>
            <a:off x="231174" y="83325"/>
            <a:ext cx="8703499" cy="5057775"/>
          </a:xfrm>
          <a:prstGeom prst="rect">
            <a:avLst/>
          </a:prstGeom>
          <a:noFill/>
          <a:ln>
            <a:noFill/>
          </a:ln>
        </p:spPr>
      </p:pic>
      <p:pic>
        <p:nvPicPr>
          <p:cNvPr id="335" name="Shape 335"/>
          <p:cNvPicPr preferRelativeResize="0"/>
          <p:nvPr/>
        </p:nvPicPr>
        <p:blipFill>
          <a:blip r:embed="rId4">
            <a:alphaModFix/>
          </a:blip>
          <a:stretch>
            <a:fillRect/>
          </a:stretch>
        </p:blipFill>
        <p:spPr>
          <a:xfrm>
            <a:off x="-140300" y="0"/>
            <a:ext cx="9143999"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9" name="Shape 339"/>
        <p:cNvGrpSpPr/>
        <p:nvPr/>
      </p:nvGrpSpPr>
      <p:grpSpPr>
        <a:xfrm>
          <a:off x="0" y="0"/>
          <a:ext cx="0" cy="0"/>
          <a:chOff x="0" y="0"/>
          <a:chExt cx="0" cy="0"/>
        </a:xfrm>
      </p:grpSpPr>
      <p:sp>
        <p:nvSpPr>
          <p:cNvPr id="340" name="Shape 34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341" name="Shape 34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342" name="Shape 342"/>
          <p:cNvPicPr preferRelativeResize="0"/>
          <p:nvPr/>
        </p:nvPicPr>
        <p:blipFill>
          <a:blip r:embed="rId3">
            <a:alphaModFix/>
          </a:blip>
          <a:stretch>
            <a:fillRect/>
          </a:stretch>
        </p:blipFill>
        <p:spPr>
          <a:xfrm>
            <a:off x="311700" y="445025"/>
            <a:ext cx="8357124" cy="40757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6" name="Shape 346"/>
        <p:cNvGrpSpPr/>
        <p:nvPr/>
      </p:nvGrpSpPr>
      <p:grpSpPr>
        <a:xfrm>
          <a:off x="0" y="0"/>
          <a:ext cx="0" cy="0"/>
          <a:chOff x="0" y="0"/>
          <a:chExt cx="0" cy="0"/>
        </a:xfrm>
      </p:grpSpPr>
      <p:sp>
        <p:nvSpPr>
          <p:cNvPr id="347" name="Shape 34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348" name="Shape 348"/>
          <p:cNvPicPr preferRelativeResize="0"/>
          <p:nvPr/>
        </p:nvPicPr>
        <p:blipFill>
          <a:blip r:embed="rId3">
            <a:alphaModFix/>
          </a:blip>
          <a:stretch>
            <a:fillRect/>
          </a:stretch>
        </p:blipFill>
        <p:spPr>
          <a:xfrm>
            <a:off x="0" y="-4"/>
            <a:ext cx="9143999" cy="30403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2" name="Shape 352"/>
        <p:cNvGrpSpPr/>
        <p:nvPr/>
      </p:nvGrpSpPr>
      <p:grpSpPr>
        <a:xfrm>
          <a:off x="0" y="0"/>
          <a:ext cx="0" cy="0"/>
          <a:chOff x="0" y="0"/>
          <a:chExt cx="0" cy="0"/>
        </a:xfrm>
      </p:grpSpPr>
      <p:sp>
        <p:nvSpPr>
          <p:cNvPr id="353" name="Shape 35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354" name="Shape 354"/>
          <p:cNvPicPr preferRelativeResize="0"/>
          <p:nvPr/>
        </p:nvPicPr>
        <p:blipFill>
          <a:blip r:embed="rId3">
            <a:alphaModFix/>
          </a:blip>
          <a:stretch>
            <a:fillRect/>
          </a:stretch>
        </p:blipFill>
        <p:spPr>
          <a:xfrm>
            <a:off x="0" y="65673"/>
            <a:ext cx="9143998" cy="2506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8" name="Shape 358"/>
        <p:cNvGrpSpPr/>
        <p:nvPr/>
      </p:nvGrpSpPr>
      <p:grpSpPr>
        <a:xfrm>
          <a:off x="0" y="0"/>
          <a:ext cx="0" cy="0"/>
          <a:chOff x="0" y="0"/>
          <a:chExt cx="0" cy="0"/>
        </a:xfrm>
      </p:grpSpPr>
      <p:sp>
        <p:nvSpPr>
          <p:cNvPr id="359" name="Shape 35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360" name="Shape 36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361" name="Shape 361"/>
          <p:cNvPicPr preferRelativeResize="0"/>
          <p:nvPr/>
        </p:nvPicPr>
        <p:blipFill>
          <a:blip r:embed="rId3">
            <a:alphaModFix/>
          </a:blip>
          <a:stretch>
            <a:fillRect/>
          </a:stretch>
        </p:blipFill>
        <p:spPr>
          <a:xfrm>
            <a:off x="-125750" y="134456"/>
            <a:ext cx="9144000" cy="418878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5" name="Shape 365"/>
        <p:cNvGrpSpPr/>
        <p:nvPr/>
      </p:nvGrpSpPr>
      <p:grpSpPr>
        <a:xfrm>
          <a:off x="0" y="0"/>
          <a:ext cx="0" cy="0"/>
          <a:chOff x="0" y="0"/>
          <a:chExt cx="0" cy="0"/>
        </a:xfrm>
      </p:grpSpPr>
      <p:sp>
        <p:nvSpPr>
          <p:cNvPr id="366" name="Shape 36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367" name="Shape 367"/>
          <p:cNvPicPr preferRelativeResize="0"/>
          <p:nvPr/>
        </p:nvPicPr>
        <p:blipFill>
          <a:blip r:embed="rId3">
            <a:alphaModFix/>
          </a:blip>
          <a:stretch>
            <a:fillRect/>
          </a:stretch>
        </p:blipFill>
        <p:spPr>
          <a:xfrm>
            <a:off x="0" y="0"/>
            <a:ext cx="9144000" cy="2846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 name="Shape 79"/>
        <p:cNvGrpSpPr/>
        <p:nvPr/>
      </p:nvGrpSpPr>
      <p:grpSpPr>
        <a:xfrm>
          <a:off x="0" y="0"/>
          <a:ext cx="0" cy="0"/>
          <a:chOff x="0" y="0"/>
          <a:chExt cx="0" cy="0"/>
        </a:xfrm>
      </p:grpSpPr>
      <p:sp>
        <p:nvSpPr>
          <p:cNvPr id="80" name="Shape 8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81" name="Shape 8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Предприниматель — человек, придумавший новое дело, удовлетворяющее какую-то потребность и приносящее прибыль. Он реализует только выгодные идеи, безжалостно отбрасывая «бесплатные». Если он ошибся в своих расчетах, то разоряется, т.е. теряет первоначальный капитал и влезает в долги. Предприниматель отвечает за качество своих идей своим кошельком. Стремление к прибыли — основной мотив его деятельности. Ему приходится придумывать новые пути для решения старых задач.</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1" name="Shape 371"/>
        <p:cNvGrpSpPr/>
        <p:nvPr/>
      </p:nvGrpSpPr>
      <p:grpSpPr>
        <a:xfrm>
          <a:off x="0" y="0"/>
          <a:ext cx="0" cy="0"/>
          <a:chOff x="0" y="0"/>
          <a:chExt cx="0" cy="0"/>
        </a:xfrm>
      </p:grpSpPr>
      <p:sp>
        <p:nvSpPr>
          <p:cNvPr id="372" name="Shape 37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373" name="Shape 37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374" name="Shape 374"/>
          <p:cNvPicPr preferRelativeResize="0"/>
          <p:nvPr/>
        </p:nvPicPr>
        <p:blipFill>
          <a:blip r:embed="rId3">
            <a:alphaModFix/>
          </a:blip>
          <a:stretch>
            <a:fillRect/>
          </a:stretch>
        </p:blipFill>
        <p:spPr>
          <a:xfrm>
            <a:off x="80000" y="3"/>
            <a:ext cx="9143999" cy="23888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x="0" y="0"/>
          <a:ext cx="0" cy="0"/>
          <a:chOff x="0" y="0"/>
          <a:chExt cx="0" cy="0"/>
        </a:xfrm>
      </p:grpSpPr>
      <p:sp>
        <p:nvSpPr>
          <p:cNvPr id="379" name="Shape 37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380" name="Shape 38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381" name="Shape 381"/>
          <p:cNvPicPr preferRelativeResize="0"/>
          <p:nvPr/>
        </p:nvPicPr>
        <p:blipFill>
          <a:blip r:embed="rId3">
            <a:alphaModFix/>
          </a:blip>
          <a:stretch>
            <a:fillRect/>
          </a:stretch>
        </p:blipFill>
        <p:spPr>
          <a:xfrm>
            <a:off x="80000" y="3"/>
            <a:ext cx="9143999" cy="2388875"/>
          </a:xfrm>
          <a:prstGeom prst="rect">
            <a:avLst/>
          </a:prstGeom>
          <a:noFill/>
          <a:ln>
            <a:noFill/>
          </a:ln>
        </p:spPr>
      </p:pic>
      <p:pic>
        <p:nvPicPr>
          <p:cNvPr id="382" name="Shape 382"/>
          <p:cNvPicPr preferRelativeResize="0"/>
          <p:nvPr/>
        </p:nvPicPr>
        <p:blipFill>
          <a:blip r:embed="rId4">
            <a:alphaModFix/>
          </a:blip>
          <a:stretch>
            <a:fillRect/>
          </a:stretch>
        </p:blipFill>
        <p:spPr>
          <a:xfrm>
            <a:off x="80000" y="0"/>
            <a:ext cx="8857699" cy="49935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6" name="Shape 386"/>
        <p:cNvGrpSpPr/>
        <p:nvPr/>
      </p:nvGrpSpPr>
      <p:grpSpPr>
        <a:xfrm>
          <a:off x="0" y="0"/>
          <a:ext cx="0" cy="0"/>
          <a:chOff x="0" y="0"/>
          <a:chExt cx="0" cy="0"/>
        </a:xfrm>
      </p:grpSpPr>
      <p:sp>
        <p:nvSpPr>
          <p:cNvPr id="387" name="Shape 38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388" name="Shape 388"/>
          <p:cNvPicPr preferRelativeResize="0"/>
          <p:nvPr/>
        </p:nvPicPr>
        <p:blipFill>
          <a:blip r:embed="rId3">
            <a:alphaModFix/>
          </a:blip>
          <a:stretch>
            <a:fillRect/>
          </a:stretch>
        </p:blipFill>
        <p:spPr>
          <a:xfrm>
            <a:off x="0" y="64800"/>
            <a:ext cx="9144000" cy="29298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2" name="Shape 392"/>
        <p:cNvGrpSpPr/>
        <p:nvPr/>
      </p:nvGrpSpPr>
      <p:grpSpPr>
        <a:xfrm>
          <a:off x="0" y="0"/>
          <a:ext cx="0" cy="0"/>
          <a:chOff x="0" y="0"/>
          <a:chExt cx="0" cy="0"/>
        </a:xfrm>
      </p:grpSpPr>
      <p:sp>
        <p:nvSpPr>
          <p:cNvPr id="393" name="Shape 39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394" name="Shape 394"/>
          <p:cNvPicPr preferRelativeResize="0"/>
          <p:nvPr/>
        </p:nvPicPr>
        <p:blipFill>
          <a:blip r:embed="rId3">
            <a:alphaModFix/>
          </a:blip>
          <a:stretch>
            <a:fillRect/>
          </a:stretch>
        </p:blipFill>
        <p:spPr>
          <a:xfrm>
            <a:off x="0" y="2"/>
            <a:ext cx="9144001" cy="22516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sp>
        <p:nvSpPr>
          <p:cNvPr id="399" name="Shape 39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400" name="Shape 40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01" name="Shape 401"/>
          <p:cNvPicPr preferRelativeResize="0"/>
          <p:nvPr/>
        </p:nvPicPr>
        <p:blipFill>
          <a:blip r:embed="rId3">
            <a:alphaModFix/>
          </a:blip>
          <a:stretch>
            <a:fillRect/>
          </a:stretch>
        </p:blipFill>
        <p:spPr>
          <a:xfrm>
            <a:off x="0" y="-47856"/>
            <a:ext cx="9143999" cy="450771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5" name="Shape 405"/>
        <p:cNvGrpSpPr/>
        <p:nvPr/>
      </p:nvGrpSpPr>
      <p:grpSpPr>
        <a:xfrm>
          <a:off x="0" y="0"/>
          <a:ext cx="0" cy="0"/>
          <a:chOff x="0" y="0"/>
          <a:chExt cx="0" cy="0"/>
        </a:xfrm>
      </p:grpSpPr>
      <p:sp>
        <p:nvSpPr>
          <p:cNvPr id="406" name="Shape 40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07" name="Shape 407"/>
          <p:cNvPicPr preferRelativeResize="0"/>
          <p:nvPr/>
        </p:nvPicPr>
        <p:blipFill>
          <a:blip r:embed="rId3">
            <a:alphaModFix/>
          </a:blip>
          <a:stretch>
            <a:fillRect/>
          </a:stretch>
        </p:blipFill>
        <p:spPr>
          <a:xfrm>
            <a:off x="0" y="139975"/>
            <a:ext cx="9144000" cy="1403074"/>
          </a:xfrm>
          <a:prstGeom prst="rect">
            <a:avLst/>
          </a:prstGeom>
          <a:noFill/>
          <a:ln>
            <a:noFill/>
          </a:ln>
        </p:spPr>
      </p:pic>
      <p:pic>
        <p:nvPicPr>
          <p:cNvPr id="408" name="Shape 408"/>
          <p:cNvPicPr preferRelativeResize="0"/>
          <p:nvPr/>
        </p:nvPicPr>
        <p:blipFill>
          <a:blip r:embed="rId4">
            <a:alphaModFix/>
          </a:blip>
          <a:stretch>
            <a:fillRect/>
          </a:stretch>
        </p:blipFill>
        <p:spPr>
          <a:xfrm>
            <a:off x="-45725" y="1543050"/>
            <a:ext cx="9143999" cy="20573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2" name="Shape 412"/>
        <p:cNvGrpSpPr/>
        <p:nvPr/>
      </p:nvGrpSpPr>
      <p:grpSpPr>
        <a:xfrm>
          <a:off x="0" y="0"/>
          <a:ext cx="0" cy="0"/>
          <a:chOff x="0" y="0"/>
          <a:chExt cx="0" cy="0"/>
        </a:xfrm>
      </p:grpSpPr>
      <p:sp>
        <p:nvSpPr>
          <p:cNvPr id="413" name="Shape 41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14" name="Shape 414"/>
          <p:cNvPicPr preferRelativeResize="0"/>
          <p:nvPr/>
        </p:nvPicPr>
        <p:blipFill>
          <a:blip r:embed="rId3">
            <a:alphaModFix/>
          </a:blip>
          <a:stretch>
            <a:fillRect/>
          </a:stretch>
        </p:blipFill>
        <p:spPr>
          <a:xfrm>
            <a:off x="0" y="4"/>
            <a:ext cx="9143999" cy="25488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8" name="Shape 418"/>
        <p:cNvGrpSpPr/>
        <p:nvPr/>
      </p:nvGrpSpPr>
      <p:grpSpPr>
        <a:xfrm>
          <a:off x="0" y="0"/>
          <a:ext cx="0" cy="0"/>
          <a:chOff x="0" y="0"/>
          <a:chExt cx="0" cy="0"/>
        </a:xfrm>
      </p:grpSpPr>
      <p:sp>
        <p:nvSpPr>
          <p:cNvPr id="419" name="Shape 41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420" name="Shape 42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21" name="Shape 421"/>
          <p:cNvPicPr preferRelativeResize="0"/>
          <p:nvPr/>
        </p:nvPicPr>
        <p:blipFill>
          <a:blip r:embed="rId3">
            <a:alphaModFix/>
          </a:blip>
          <a:stretch>
            <a:fillRect/>
          </a:stretch>
        </p:blipFill>
        <p:spPr>
          <a:xfrm>
            <a:off x="0" y="-105073"/>
            <a:ext cx="9144000" cy="370552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sp>
        <p:nvSpPr>
          <p:cNvPr id="426" name="Shape 42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27" name="Shape 427"/>
          <p:cNvPicPr preferRelativeResize="0"/>
          <p:nvPr/>
        </p:nvPicPr>
        <p:blipFill>
          <a:blip r:embed="rId3">
            <a:alphaModFix/>
          </a:blip>
          <a:stretch>
            <a:fillRect/>
          </a:stretch>
        </p:blipFill>
        <p:spPr>
          <a:xfrm>
            <a:off x="0" y="157872"/>
            <a:ext cx="9144001" cy="29167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1" name="Shape 431"/>
        <p:cNvGrpSpPr/>
        <p:nvPr/>
      </p:nvGrpSpPr>
      <p:grpSpPr>
        <a:xfrm>
          <a:off x="0" y="0"/>
          <a:ext cx="0" cy="0"/>
          <a:chOff x="0" y="0"/>
          <a:chExt cx="0" cy="0"/>
        </a:xfrm>
      </p:grpSpPr>
      <p:sp>
        <p:nvSpPr>
          <p:cNvPr id="432" name="Shape 43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33" name="Shape 433"/>
          <p:cNvPicPr preferRelativeResize="0"/>
          <p:nvPr/>
        </p:nvPicPr>
        <p:blipFill>
          <a:blip r:embed="rId3">
            <a:alphaModFix/>
          </a:blip>
          <a:stretch>
            <a:fillRect/>
          </a:stretch>
        </p:blipFill>
        <p:spPr>
          <a:xfrm>
            <a:off x="0" y="157872"/>
            <a:ext cx="9144001" cy="2916799"/>
          </a:xfrm>
          <a:prstGeom prst="rect">
            <a:avLst/>
          </a:prstGeom>
          <a:noFill/>
          <a:ln>
            <a:noFill/>
          </a:ln>
        </p:spPr>
      </p:pic>
      <p:pic>
        <p:nvPicPr>
          <p:cNvPr id="434" name="Shape 434"/>
          <p:cNvPicPr preferRelativeResize="0"/>
          <p:nvPr/>
        </p:nvPicPr>
        <p:blipFill>
          <a:blip r:embed="rId4">
            <a:alphaModFix/>
          </a:blip>
          <a:stretch>
            <a:fillRect/>
          </a:stretch>
        </p:blipFill>
        <p:spPr>
          <a:xfrm>
            <a:off x="0" y="-105925"/>
            <a:ext cx="9144000" cy="4822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sp>
        <p:nvSpPr>
          <p:cNvPr id="86" name="Shape 8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87" name="Shape 8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ru"/>
              <a:t>ПРИБЫЛЬ — обобщающий показатель финансовых результатов хозяйственной деятельности, одна из основных экономических категорий; представляет собой излишек выручки от продажи товара над затратами на их производство и реализацию.</a:t>
            </a:r>
          </a:p>
          <a:p>
            <a:pPr lvl="0">
              <a:spcBef>
                <a:spcPts val="0"/>
              </a:spcBef>
              <a:buNone/>
            </a:pPr>
            <a:r>
              <a:rPr lang="ru"/>
              <a:t>Для того чтобы получить прибыль, предприниматель должен создать нужный продукт, разработать эффективную технологию, профинансировать производство и продать продукт по цене, превышающей себестоимость. </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8" name="Shape 438"/>
        <p:cNvGrpSpPr/>
        <p:nvPr/>
      </p:nvGrpSpPr>
      <p:grpSpPr>
        <a:xfrm>
          <a:off x="0" y="0"/>
          <a:ext cx="0" cy="0"/>
          <a:chOff x="0" y="0"/>
          <a:chExt cx="0" cy="0"/>
        </a:xfrm>
      </p:grpSpPr>
      <p:sp>
        <p:nvSpPr>
          <p:cNvPr id="439" name="Shape 43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40" name="Shape 440"/>
          <p:cNvPicPr preferRelativeResize="0"/>
          <p:nvPr/>
        </p:nvPicPr>
        <p:blipFill>
          <a:blip r:embed="rId3">
            <a:alphaModFix/>
          </a:blip>
          <a:stretch>
            <a:fillRect/>
          </a:stretch>
        </p:blipFill>
        <p:spPr>
          <a:xfrm>
            <a:off x="0" y="80201"/>
            <a:ext cx="9144000" cy="2720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4" name="Shape 444"/>
        <p:cNvGrpSpPr/>
        <p:nvPr/>
      </p:nvGrpSpPr>
      <p:grpSpPr>
        <a:xfrm>
          <a:off x="0" y="0"/>
          <a:ext cx="0" cy="0"/>
          <a:chOff x="0" y="0"/>
          <a:chExt cx="0" cy="0"/>
        </a:xfrm>
      </p:grpSpPr>
      <p:sp>
        <p:nvSpPr>
          <p:cNvPr id="445" name="Shape 44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446" name="Shape 44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47" name="Shape 447"/>
          <p:cNvPicPr preferRelativeResize="0"/>
          <p:nvPr/>
        </p:nvPicPr>
        <p:blipFill>
          <a:blip r:embed="rId3">
            <a:alphaModFix/>
          </a:blip>
          <a:stretch>
            <a:fillRect/>
          </a:stretch>
        </p:blipFill>
        <p:spPr>
          <a:xfrm>
            <a:off x="0" y="182581"/>
            <a:ext cx="9144000" cy="358958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x="0" y="0"/>
          <a:ext cx="0" cy="0"/>
          <a:chOff x="0" y="0"/>
          <a:chExt cx="0" cy="0"/>
        </a:xfrm>
      </p:grpSpPr>
      <p:sp>
        <p:nvSpPr>
          <p:cNvPr id="452" name="Shape 45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453" name="Shape 45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54" name="Shape 454"/>
          <p:cNvPicPr preferRelativeResize="0"/>
          <p:nvPr/>
        </p:nvPicPr>
        <p:blipFill>
          <a:blip r:embed="rId3">
            <a:alphaModFix/>
          </a:blip>
          <a:stretch>
            <a:fillRect/>
          </a:stretch>
        </p:blipFill>
        <p:spPr>
          <a:xfrm>
            <a:off x="102850" y="342340"/>
            <a:ext cx="9144000" cy="1555618"/>
          </a:xfrm>
          <a:prstGeom prst="rect">
            <a:avLst/>
          </a:prstGeom>
          <a:noFill/>
          <a:ln>
            <a:noFill/>
          </a:ln>
        </p:spPr>
      </p:pic>
      <p:pic>
        <p:nvPicPr>
          <p:cNvPr id="455" name="Shape 455"/>
          <p:cNvPicPr preferRelativeResize="0"/>
          <p:nvPr/>
        </p:nvPicPr>
        <p:blipFill>
          <a:blip r:embed="rId4">
            <a:alphaModFix/>
          </a:blip>
          <a:stretch>
            <a:fillRect/>
          </a:stretch>
        </p:blipFill>
        <p:spPr>
          <a:xfrm>
            <a:off x="45725" y="1897959"/>
            <a:ext cx="9143999" cy="24102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sp>
        <p:nvSpPr>
          <p:cNvPr id="460" name="Shape 46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61" name="Shape 461"/>
          <p:cNvPicPr preferRelativeResize="0"/>
          <p:nvPr/>
        </p:nvPicPr>
        <p:blipFill>
          <a:blip r:embed="rId3">
            <a:alphaModFix/>
          </a:blip>
          <a:stretch>
            <a:fillRect/>
          </a:stretch>
        </p:blipFill>
        <p:spPr>
          <a:xfrm>
            <a:off x="194300" y="445036"/>
            <a:ext cx="9143999" cy="1123627"/>
          </a:xfrm>
          <a:prstGeom prst="rect">
            <a:avLst/>
          </a:prstGeom>
          <a:noFill/>
          <a:ln>
            <a:noFill/>
          </a:ln>
        </p:spPr>
      </p:pic>
      <p:pic>
        <p:nvPicPr>
          <p:cNvPr id="462" name="Shape 462"/>
          <p:cNvPicPr preferRelativeResize="0"/>
          <p:nvPr/>
        </p:nvPicPr>
        <p:blipFill>
          <a:blip r:embed="rId4">
            <a:alphaModFix/>
          </a:blip>
          <a:stretch>
            <a:fillRect/>
          </a:stretch>
        </p:blipFill>
        <p:spPr>
          <a:xfrm>
            <a:off x="194300" y="1568663"/>
            <a:ext cx="9144000" cy="79972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6" name="Shape 466"/>
        <p:cNvGrpSpPr/>
        <p:nvPr/>
      </p:nvGrpSpPr>
      <p:grpSpPr>
        <a:xfrm>
          <a:off x="0" y="0"/>
          <a:ext cx="0" cy="0"/>
          <a:chOff x="0" y="0"/>
          <a:chExt cx="0" cy="0"/>
        </a:xfrm>
      </p:grpSpPr>
      <p:sp>
        <p:nvSpPr>
          <p:cNvPr id="467" name="Shape 46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468" name="Shape 46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69" name="Shape 469"/>
          <p:cNvPicPr preferRelativeResize="0"/>
          <p:nvPr/>
        </p:nvPicPr>
        <p:blipFill>
          <a:blip r:embed="rId3">
            <a:alphaModFix/>
          </a:blip>
          <a:stretch>
            <a:fillRect/>
          </a:stretch>
        </p:blipFill>
        <p:spPr>
          <a:xfrm>
            <a:off x="148575" y="445012"/>
            <a:ext cx="9143999" cy="281062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3" name="Shape 473"/>
        <p:cNvGrpSpPr/>
        <p:nvPr/>
      </p:nvGrpSpPr>
      <p:grpSpPr>
        <a:xfrm>
          <a:off x="0" y="0"/>
          <a:ext cx="0" cy="0"/>
          <a:chOff x="0" y="0"/>
          <a:chExt cx="0" cy="0"/>
        </a:xfrm>
      </p:grpSpPr>
      <p:sp>
        <p:nvSpPr>
          <p:cNvPr id="474" name="Shape 47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475" name="Shape 47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76" name="Shape 476"/>
          <p:cNvPicPr preferRelativeResize="0"/>
          <p:nvPr/>
        </p:nvPicPr>
        <p:blipFill>
          <a:blip r:embed="rId3">
            <a:alphaModFix/>
          </a:blip>
          <a:stretch>
            <a:fillRect/>
          </a:stretch>
        </p:blipFill>
        <p:spPr>
          <a:xfrm>
            <a:off x="57150" y="10099"/>
            <a:ext cx="9144000" cy="386600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0" name="Shape 480"/>
        <p:cNvGrpSpPr/>
        <p:nvPr/>
      </p:nvGrpSpPr>
      <p:grpSpPr>
        <a:xfrm>
          <a:off x="0" y="0"/>
          <a:ext cx="0" cy="0"/>
          <a:chOff x="0" y="0"/>
          <a:chExt cx="0" cy="0"/>
        </a:xfrm>
      </p:grpSpPr>
      <p:sp>
        <p:nvSpPr>
          <p:cNvPr id="481" name="Shape 48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82" name="Shape 482"/>
          <p:cNvPicPr preferRelativeResize="0"/>
          <p:nvPr/>
        </p:nvPicPr>
        <p:blipFill>
          <a:blip r:embed="rId3">
            <a:alphaModFix/>
          </a:blip>
          <a:stretch>
            <a:fillRect/>
          </a:stretch>
        </p:blipFill>
        <p:spPr>
          <a:xfrm>
            <a:off x="0" y="35553"/>
            <a:ext cx="9143999" cy="1391642"/>
          </a:xfrm>
          <a:prstGeom prst="rect">
            <a:avLst/>
          </a:prstGeom>
          <a:noFill/>
          <a:ln>
            <a:noFill/>
          </a:ln>
        </p:spPr>
      </p:pic>
      <p:pic>
        <p:nvPicPr>
          <p:cNvPr id="483" name="Shape 483"/>
          <p:cNvPicPr preferRelativeResize="0"/>
          <p:nvPr/>
        </p:nvPicPr>
        <p:blipFill>
          <a:blip r:embed="rId4">
            <a:alphaModFix/>
          </a:blip>
          <a:stretch>
            <a:fillRect/>
          </a:stretch>
        </p:blipFill>
        <p:spPr>
          <a:xfrm>
            <a:off x="-57150" y="1427191"/>
            <a:ext cx="9143999" cy="156061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7" name="Shape 487"/>
        <p:cNvGrpSpPr/>
        <p:nvPr/>
      </p:nvGrpSpPr>
      <p:grpSpPr>
        <a:xfrm>
          <a:off x="0" y="0"/>
          <a:ext cx="0" cy="0"/>
          <a:chOff x="0" y="0"/>
          <a:chExt cx="0" cy="0"/>
        </a:xfrm>
      </p:grpSpPr>
      <p:sp>
        <p:nvSpPr>
          <p:cNvPr id="488" name="Shape 48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89" name="Shape 489"/>
          <p:cNvPicPr preferRelativeResize="0"/>
          <p:nvPr/>
        </p:nvPicPr>
        <p:blipFill>
          <a:blip r:embed="rId3">
            <a:alphaModFix/>
          </a:blip>
          <a:stretch>
            <a:fillRect/>
          </a:stretch>
        </p:blipFill>
        <p:spPr>
          <a:xfrm>
            <a:off x="0" y="35553"/>
            <a:ext cx="9143999" cy="1391642"/>
          </a:xfrm>
          <a:prstGeom prst="rect">
            <a:avLst/>
          </a:prstGeom>
          <a:noFill/>
          <a:ln>
            <a:noFill/>
          </a:ln>
        </p:spPr>
      </p:pic>
      <p:pic>
        <p:nvPicPr>
          <p:cNvPr id="490" name="Shape 490"/>
          <p:cNvPicPr preferRelativeResize="0"/>
          <p:nvPr/>
        </p:nvPicPr>
        <p:blipFill>
          <a:blip r:embed="rId4">
            <a:alphaModFix/>
          </a:blip>
          <a:stretch>
            <a:fillRect/>
          </a:stretch>
        </p:blipFill>
        <p:spPr>
          <a:xfrm>
            <a:off x="-57150" y="1427191"/>
            <a:ext cx="9143999" cy="1560616"/>
          </a:xfrm>
          <a:prstGeom prst="rect">
            <a:avLst/>
          </a:prstGeom>
          <a:noFill/>
          <a:ln>
            <a:noFill/>
          </a:ln>
        </p:spPr>
      </p:pic>
      <p:pic>
        <p:nvPicPr>
          <p:cNvPr id="491" name="Shape 491"/>
          <p:cNvPicPr preferRelativeResize="0"/>
          <p:nvPr/>
        </p:nvPicPr>
        <p:blipFill>
          <a:blip r:embed="rId5">
            <a:alphaModFix/>
          </a:blip>
          <a:stretch>
            <a:fillRect/>
          </a:stretch>
        </p:blipFill>
        <p:spPr>
          <a:xfrm>
            <a:off x="-57150" y="-138375"/>
            <a:ext cx="9201150" cy="51434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5" name="Shape 495"/>
        <p:cNvGrpSpPr/>
        <p:nvPr/>
      </p:nvGrpSpPr>
      <p:grpSpPr>
        <a:xfrm>
          <a:off x="0" y="0"/>
          <a:ext cx="0" cy="0"/>
          <a:chOff x="0" y="0"/>
          <a:chExt cx="0" cy="0"/>
        </a:xfrm>
      </p:grpSpPr>
      <p:sp>
        <p:nvSpPr>
          <p:cNvPr id="496" name="Shape 49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497" name="Shape 497"/>
          <p:cNvPicPr preferRelativeResize="0"/>
          <p:nvPr/>
        </p:nvPicPr>
        <p:blipFill>
          <a:blip r:embed="rId3">
            <a:alphaModFix/>
          </a:blip>
          <a:stretch>
            <a:fillRect/>
          </a:stretch>
        </p:blipFill>
        <p:spPr>
          <a:xfrm>
            <a:off x="91450" y="177172"/>
            <a:ext cx="9144001" cy="401185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1" name="Shape 501"/>
        <p:cNvGrpSpPr/>
        <p:nvPr/>
      </p:nvGrpSpPr>
      <p:grpSpPr>
        <a:xfrm>
          <a:off x="0" y="0"/>
          <a:ext cx="0" cy="0"/>
          <a:chOff x="0" y="0"/>
          <a:chExt cx="0" cy="0"/>
        </a:xfrm>
      </p:grpSpPr>
      <p:sp>
        <p:nvSpPr>
          <p:cNvPr id="502" name="Shape 5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03" name="Shape 503"/>
          <p:cNvPicPr preferRelativeResize="0"/>
          <p:nvPr/>
        </p:nvPicPr>
        <p:blipFill>
          <a:blip r:embed="rId3">
            <a:alphaModFix/>
          </a:blip>
          <a:stretch>
            <a:fillRect/>
          </a:stretch>
        </p:blipFill>
        <p:spPr>
          <a:xfrm>
            <a:off x="102875" y="311960"/>
            <a:ext cx="9144000" cy="1342029"/>
          </a:xfrm>
          <a:prstGeom prst="rect">
            <a:avLst/>
          </a:prstGeom>
          <a:noFill/>
          <a:ln>
            <a:noFill/>
          </a:ln>
        </p:spPr>
      </p:pic>
      <p:pic>
        <p:nvPicPr>
          <p:cNvPr id="504" name="Shape 504"/>
          <p:cNvPicPr preferRelativeResize="0"/>
          <p:nvPr/>
        </p:nvPicPr>
        <p:blipFill>
          <a:blip r:embed="rId4">
            <a:alphaModFix/>
          </a:blip>
          <a:stretch>
            <a:fillRect/>
          </a:stretch>
        </p:blipFill>
        <p:spPr>
          <a:xfrm>
            <a:off x="57150" y="1654002"/>
            <a:ext cx="9143999" cy="14897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ru"/>
              <a:t>экономика</a:t>
            </a:r>
          </a:p>
        </p:txBody>
      </p:sp>
      <p:sp>
        <p:nvSpPr>
          <p:cNvPr id="93" name="Shape 9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Clr>
                <a:schemeClr val="dk1"/>
              </a:buClr>
              <a:buSzPct val="61111"/>
              <a:buFont typeface="Arial"/>
              <a:buNone/>
            </a:pPr>
            <a:r>
              <a:rPr lang="ru"/>
              <a:t>ПРИБЫЛЬ — обобщающий показатель финансовых результатов хозяйственной деятельности, одна из основных экономических категорий; представляет собой излишек выручки от продажи товара над затратами на их производство и реализацию.</a:t>
            </a:r>
          </a:p>
          <a:p>
            <a:pPr lvl="0" rtl="0">
              <a:spcBef>
                <a:spcPts val="0"/>
              </a:spcBef>
              <a:buNone/>
            </a:pPr>
            <a:r>
              <a:rPr lang="ru"/>
              <a:t>Для того чтобы получить прибыль, предприниматель должен создать нужный продукт, разработать эффективную технологию, профинансировать производство и продать продукт по цене, превышающей себестоимость. </a:t>
            </a:r>
          </a:p>
        </p:txBody>
      </p:sp>
      <p:pic>
        <p:nvPicPr>
          <p:cNvPr id="94" name="Shape 94"/>
          <p:cNvPicPr preferRelativeResize="0"/>
          <p:nvPr/>
        </p:nvPicPr>
        <p:blipFill>
          <a:blip r:embed="rId3">
            <a:alphaModFix/>
          </a:blip>
          <a:stretch>
            <a:fillRect/>
          </a:stretch>
        </p:blipFill>
        <p:spPr>
          <a:xfrm>
            <a:off x="57674" y="-380575"/>
            <a:ext cx="885695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8" name="Shape 508"/>
        <p:cNvGrpSpPr/>
        <p:nvPr/>
      </p:nvGrpSpPr>
      <p:grpSpPr>
        <a:xfrm>
          <a:off x="0" y="0"/>
          <a:ext cx="0" cy="0"/>
          <a:chOff x="0" y="0"/>
          <a:chExt cx="0" cy="0"/>
        </a:xfrm>
      </p:grpSpPr>
      <p:sp>
        <p:nvSpPr>
          <p:cNvPr id="509" name="Shape 50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510" name="Shape 51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511" name="Shape 511"/>
          <p:cNvPicPr preferRelativeResize="0"/>
          <p:nvPr/>
        </p:nvPicPr>
        <p:blipFill>
          <a:blip r:embed="rId3">
            <a:alphaModFix/>
          </a:blip>
          <a:stretch>
            <a:fillRect/>
          </a:stretch>
        </p:blipFill>
        <p:spPr>
          <a:xfrm>
            <a:off x="311700" y="366642"/>
            <a:ext cx="9144000" cy="351866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5" name="Shape 515"/>
        <p:cNvGrpSpPr/>
        <p:nvPr/>
      </p:nvGrpSpPr>
      <p:grpSpPr>
        <a:xfrm>
          <a:off x="0" y="0"/>
          <a:ext cx="0" cy="0"/>
          <a:chOff x="0" y="0"/>
          <a:chExt cx="0" cy="0"/>
        </a:xfrm>
      </p:grpSpPr>
      <p:sp>
        <p:nvSpPr>
          <p:cNvPr id="516" name="Shape 51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17" name="Shape 517"/>
          <p:cNvPicPr preferRelativeResize="0"/>
          <p:nvPr/>
        </p:nvPicPr>
        <p:blipFill>
          <a:blip r:embed="rId3">
            <a:alphaModFix/>
          </a:blip>
          <a:stretch>
            <a:fillRect/>
          </a:stretch>
        </p:blipFill>
        <p:spPr>
          <a:xfrm>
            <a:off x="160025" y="445028"/>
            <a:ext cx="9144000" cy="772193"/>
          </a:xfrm>
          <a:prstGeom prst="rect">
            <a:avLst/>
          </a:prstGeom>
          <a:noFill/>
          <a:ln>
            <a:noFill/>
          </a:ln>
        </p:spPr>
      </p:pic>
      <p:pic>
        <p:nvPicPr>
          <p:cNvPr id="518" name="Shape 518"/>
          <p:cNvPicPr preferRelativeResize="0"/>
          <p:nvPr/>
        </p:nvPicPr>
        <p:blipFill>
          <a:blip r:embed="rId4">
            <a:alphaModFix/>
          </a:blip>
          <a:stretch>
            <a:fillRect/>
          </a:stretch>
        </p:blipFill>
        <p:spPr>
          <a:xfrm>
            <a:off x="160025" y="1152463"/>
            <a:ext cx="9143999" cy="170262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2" name="Shape 522"/>
        <p:cNvGrpSpPr/>
        <p:nvPr/>
      </p:nvGrpSpPr>
      <p:grpSpPr>
        <a:xfrm>
          <a:off x="0" y="0"/>
          <a:ext cx="0" cy="0"/>
          <a:chOff x="0" y="0"/>
          <a:chExt cx="0" cy="0"/>
        </a:xfrm>
      </p:grpSpPr>
      <p:sp>
        <p:nvSpPr>
          <p:cNvPr id="523" name="Shape 52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24" name="Shape 524"/>
          <p:cNvPicPr preferRelativeResize="0"/>
          <p:nvPr/>
        </p:nvPicPr>
        <p:blipFill>
          <a:blip r:embed="rId3">
            <a:alphaModFix/>
          </a:blip>
          <a:stretch>
            <a:fillRect/>
          </a:stretch>
        </p:blipFill>
        <p:spPr>
          <a:xfrm>
            <a:off x="251450" y="445022"/>
            <a:ext cx="9144000" cy="156430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8" name="Shape 528"/>
        <p:cNvGrpSpPr/>
        <p:nvPr/>
      </p:nvGrpSpPr>
      <p:grpSpPr>
        <a:xfrm>
          <a:off x="0" y="0"/>
          <a:ext cx="0" cy="0"/>
          <a:chOff x="0" y="0"/>
          <a:chExt cx="0" cy="0"/>
        </a:xfrm>
      </p:grpSpPr>
      <p:sp>
        <p:nvSpPr>
          <p:cNvPr id="529" name="Shape 52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530" name="Shape 53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531" name="Shape 531"/>
          <p:cNvPicPr preferRelativeResize="0"/>
          <p:nvPr/>
        </p:nvPicPr>
        <p:blipFill>
          <a:blip r:embed="rId3">
            <a:alphaModFix/>
          </a:blip>
          <a:stretch>
            <a:fillRect/>
          </a:stretch>
        </p:blipFill>
        <p:spPr>
          <a:xfrm>
            <a:off x="0" y="151547"/>
            <a:ext cx="9143998" cy="353740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5" name="Shape 535"/>
        <p:cNvGrpSpPr/>
        <p:nvPr/>
      </p:nvGrpSpPr>
      <p:grpSpPr>
        <a:xfrm>
          <a:off x="0" y="0"/>
          <a:ext cx="0" cy="0"/>
          <a:chOff x="0" y="0"/>
          <a:chExt cx="0" cy="0"/>
        </a:xfrm>
      </p:grpSpPr>
      <p:sp>
        <p:nvSpPr>
          <p:cNvPr id="536" name="Shape 53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37" name="Shape 537"/>
          <p:cNvPicPr preferRelativeResize="0"/>
          <p:nvPr/>
        </p:nvPicPr>
        <p:blipFill>
          <a:blip r:embed="rId3">
            <a:alphaModFix/>
          </a:blip>
          <a:stretch>
            <a:fillRect/>
          </a:stretch>
        </p:blipFill>
        <p:spPr>
          <a:xfrm>
            <a:off x="0" y="81352"/>
            <a:ext cx="9144000" cy="214619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1" name="Shape 541"/>
        <p:cNvGrpSpPr/>
        <p:nvPr/>
      </p:nvGrpSpPr>
      <p:grpSpPr>
        <a:xfrm>
          <a:off x="0" y="0"/>
          <a:ext cx="0" cy="0"/>
          <a:chOff x="0" y="0"/>
          <a:chExt cx="0" cy="0"/>
        </a:xfrm>
      </p:grpSpPr>
      <p:sp>
        <p:nvSpPr>
          <p:cNvPr id="542" name="Shape 54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43" name="Shape 543"/>
          <p:cNvPicPr preferRelativeResize="0"/>
          <p:nvPr/>
        </p:nvPicPr>
        <p:blipFill>
          <a:blip r:embed="rId3">
            <a:alphaModFix/>
          </a:blip>
          <a:stretch>
            <a:fillRect/>
          </a:stretch>
        </p:blipFill>
        <p:spPr>
          <a:xfrm>
            <a:off x="148600" y="167625"/>
            <a:ext cx="9144000" cy="2362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7" name="Shape 547"/>
        <p:cNvGrpSpPr/>
        <p:nvPr/>
      </p:nvGrpSpPr>
      <p:grpSpPr>
        <a:xfrm>
          <a:off x="0" y="0"/>
          <a:ext cx="0" cy="0"/>
          <a:chOff x="0" y="0"/>
          <a:chExt cx="0" cy="0"/>
        </a:xfrm>
      </p:grpSpPr>
      <p:sp>
        <p:nvSpPr>
          <p:cNvPr id="548" name="Shape 54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49" name="Shape 549"/>
          <p:cNvPicPr preferRelativeResize="0"/>
          <p:nvPr/>
        </p:nvPicPr>
        <p:blipFill>
          <a:blip r:embed="rId3">
            <a:alphaModFix/>
          </a:blip>
          <a:stretch>
            <a:fillRect/>
          </a:stretch>
        </p:blipFill>
        <p:spPr>
          <a:xfrm>
            <a:off x="-68575" y="11"/>
            <a:ext cx="9143998" cy="388337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3" name="Shape 553"/>
        <p:cNvGrpSpPr/>
        <p:nvPr/>
      </p:nvGrpSpPr>
      <p:grpSpPr>
        <a:xfrm>
          <a:off x="0" y="0"/>
          <a:ext cx="0" cy="0"/>
          <a:chOff x="0" y="0"/>
          <a:chExt cx="0" cy="0"/>
        </a:xfrm>
      </p:grpSpPr>
      <p:sp>
        <p:nvSpPr>
          <p:cNvPr id="554" name="Shape 55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ru"/>
              <a:t>Подробней о предпринимательстве.</a:t>
            </a:r>
          </a:p>
        </p:txBody>
      </p:sp>
      <p:pic>
        <p:nvPicPr>
          <p:cNvPr id="555" name="Shape 555"/>
          <p:cNvPicPr preferRelativeResize="0"/>
          <p:nvPr/>
        </p:nvPicPr>
        <p:blipFill>
          <a:blip r:embed="rId3">
            <a:alphaModFix/>
          </a:blip>
          <a:stretch>
            <a:fillRect/>
          </a:stretch>
        </p:blipFill>
        <p:spPr>
          <a:xfrm>
            <a:off x="0" y="1095152"/>
            <a:ext cx="9143999" cy="28139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9" name="Shape 559"/>
        <p:cNvGrpSpPr/>
        <p:nvPr/>
      </p:nvGrpSpPr>
      <p:grpSpPr>
        <a:xfrm>
          <a:off x="0" y="0"/>
          <a:ext cx="0" cy="0"/>
          <a:chOff x="0" y="0"/>
          <a:chExt cx="0" cy="0"/>
        </a:xfrm>
      </p:grpSpPr>
      <p:sp>
        <p:nvSpPr>
          <p:cNvPr id="560" name="Shape 56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pic>
        <p:nvPicPr>
          <p:cNvPr id="561" name="Shape 561"/>
          <p:cNvPicPr preferRelativeResize="0"/>
          <p:nvPr/>
        </p:nvPicPr>
        <p:blipFill>
          <a:blip r:embed="rId3">
            <a:alphaModFix/>
          </a:blip>
          <a:stretch>
            <a:fillRect/>
          </a:stretch>
        </p:blipFill>
        <p:spPr>
          <a:xfrm>
            <a:off x="0" y="115777"/>
            <a:ext cx="9144000" cy="193019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5" name="Shape 565"/>
        <p:cNvGrpSpPr/>
        <p:nvPr/>
      </p:nvGrpSpPr>
      <p:grpSpPr>
        <a:xfrm>
          <a:off x="0" y="0"/>
          <a:ext cx="0" cy="0"/>
          <a:chOff x="0" y="0"/>
          <a:chExt cx="0" cy="0"/>
        </a:xfrm>
      </p:grpSpPr>
      <p:sp>
        <p:nvSpPr>
          <p:cNvPr id="566" name="Shape 56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67" name="Shape 567"/>
          <p:cNvPicPr preferRelativeResize="0"/>
          <p:nvPr/>
        </p:nvPicPr>
        <p:blipFill>
          <a:blip r:embed="rId3">
            <a:alphaModFix/>
          </a:blip>
          <a:stretch>
            <a:fillRect/>
          </a:stretch>
        </p:blipFill>
        <p:spPr>
          <a:xfrm>
            <a:off x="0" y="-3"/>
            <a:ext cx="9144001" cy="23295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sp>
        <p:nvSpPr>
          <p:cNvPr id="99" name="Shape 9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00" name="Shape 10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ru"/>
              <a:t>Предприниматели устремляются в бизнес, зная, что успех не гарантирован и, если дела пойдут не так, как запланировано, они могут потерять деньги. Статистика показывает, что из каждых трех новых предприятий два терпят крах в течение первых 4 лет.</a:t>
            </a:r>
          </a:p>
          <a:p>
            <a:pPr lvl="0">
              <a:spcBef>
                <a:spcPts val="0"/>
              </a:spcBef>
              <a:buNone/>
            </a:pPr>
            <a:r>
              <a:rPr lang="ru"/>
              <a:t>Само слово «предприниматель» часто используется для определения владельца малого предприятия, так как он выполняет многие функции управления производством сам. В крупном бизнесе задачи организации и управления производством выполняют множество менеджеров, работающих по найму.</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1" name="Shape 571"/>
        <p:cNvGrpSpPr/>
        <p:nvPr/>
      </p:nvGrpSpPr>
      <p:grpSpPr>
        <a:xfrm>
          <a:off x="0" y="0"/>
          <a:ext cx="0" cy="0"/>
          <a:chOff x="0" y="0"/>
          <a:chExt cx="0" cy="0"/>
        </a:xfrm>
      </p:grpSpPr>
      <p:sp>
        <p:nvSpPr>
          <p:cNvPr id="572" name="Shape 57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73" name="Shape 573"/>
          <p:cNvPicPr preferRelativeResize="0"/>
          <p:nvPr/>
        </p:nvPicPr>
        <p:blipFill>
          <a:blip r:embed="rId3">
            <a:alphaModFix/>
          </a:blip>
          <a:stretch>
            <a:fillRect/>
          </a:stretch>
        </p:blipFill>
        <p:spPr>
          <a:xfrm>
            <a:off x="0" y="0"/>
            <a:ext cx="9144000" cy="404789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7" name="Shape 577"/>
        <p:cNvGrpSpPr/>
        <p:nvPr/>
      </p:nvGrpSpPr>
      <p:grpSpPr>
        <a:xfrm>
          <a:off x="0" y="0"/>
          <a:ext cx="0" cy="0"/>
          <a:chOff x="0" y="0"/>
          <a:chExt cx="0" cy="0"/>
        </a:xfrm>
      </p:grpSpPr>
      <p:sp>
        <p:nvSpPr>
          <p:cNvPr id="578" name="Shape 57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79" name="Shape 579"/>
          <p:cNvPicPr preferRelativeResize="0"/>
          <p:nvPr/>
        </p:nvPicPr>
        <p:blipFill>
          <a:blip r:embed="rId3">
            <a:alphaModFix/>
          </a:blip>
          <a:stretch>
            <a:fillRect/>
          </a:stretch>
        </p:blipFill>
        <p:spPr>
          <a:xfrm>
            <a:off x="0" y="1"/>
            <a:ext cx="9143998" cy="43016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3" name="Shape 583"/>
        <p:cNvGrpSpPr/>
        <p:nvPr/>
      </p:nvGrpSpPr>
      <p:grpSpPr>
        <a:xfrm>
          <a:off x="0" y="0"/>
          <a:ext cx="0" cy="0"/>
          <a:chOff x="0" y="0"/>
          <a:chExt cx="0" cy="0"/>
        </a:xfrm>
      </p:grpSpPr>
      <p:sp>
        <p:nvSpPr>
          <p:cNvPr id="584" name="Shape 58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85" name="Shape 585"/>
          <p:cNvPicPr preferRelativeResize="0"/>
          <p:nvPr/>
        </p:nvPicPr>
        <p:blipFill>
          <a:blip r:embed="rId3">
            <a:alphaModFix/>
          </a:blip>
          <a:stretch>
            <a:fillRect/>
          </a:stretch>
        </p:blipFill>
        <p:spPr>
          <a:xfrm>
            <a:off x="52525" y="0"/>
            <a:ext cx="9144000" cy="367887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9" name="Shape 589"/>
        <p:cNvGrpSpPr/>
        <p:nvPr/>
      </p:nvGrpSpPr>
      <p:grpSpPr>
        <a:xfrm>
          <a:off x="0" y="0"/>
          <a:ext cx="0" cy="0"/>
          <a:chOff x="0" y="0"/>
          <a:chExt cx="0" cy="0"/>
        </a:xfrm>
      </p:grpSpPr>
      <p:sp>
        <p:nvSpPr>
          <p:cNvPr id="590" name="Shape 59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91" name="Shape 591"/>
          <p:cNvPicPr preferRelativeResize="0"/>
          <p:nvPr/>
        </p:nvPicPr>
        <p:blipFill>
          <a:blip r:embed="rId3">
            <a:alphaModFix/>
          </a:blip>
          <a:stretch>
            <a:fillRect/>
          </a:stretch>
        </p:blipFill>
        <p:spPr>
          <a:xfrm>
            <a:off x="64075" y="96800"/>
            <a:ext cx="9144000" cy="20828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5" name="Shape 595"/>
        <p:cNvGrpSpPr/>
        <p:nvPr/>
      </p:nvGrpSpPr>
      <p:grpSpPr>
        <a:xfrm>
          <a:off x="0" y="0"/>
          <a:ext cx="0" cy="0"/>
          <a:chOff x="0" y="0"/>
          <a:chExt cx="0" cy="0"/>
        </a:xfrm>
      </p:grpSpPr>
      <p:sp>
        <p:nvSpPr>
          <p:cNvPr id="596" name="Shape 59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597" name="Shape 597"/>
          <p:cNvPicPr preferRelativeResize="0"/>
          <p:nvPr/>
        </p:nvPicPr>
        <p:blipFill>
          <a:blip r:embed="rId3">
            <a:alphaModFix/>
          </a:blip>
          <a:stretch>
            <a:fillRect/>
          </a:stretch>
        </p:blipFill>
        <p:spPr>
          <a:xfrm>
            <a:off x="0" y="0"/>
            <a:ext cx="9144000" cy="28716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1" name="Shape 601"/>
        <p:cNvGrpSpPr/>
        <p:nvPr/>
      </p:nvGrpSpPr>
      <p:grpSpPr>
        <a:xfrm>
          <a:off x="0" y="0"/>
          <a:ext cx="0" cy="0"/>
          <a:chOff x="0" y="0"/>
          <a:chExt cx="0" cy="0"/>
        </a:xfrm>
      </p:grpSpPr>
      <p:sp>
        <p:nvSpPr>
          <p:cNvPr id="602" name="Shape 6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03" name="Shape 603"/>
          <p:cNvPicPr preferRelativeResize="0"/>
          <p:nvPr/>
        </p:nvPicPr>
        <p:blipFill>
          <a:blip r:embed="rId3">
            <a:alphaModFix/>
          </a:blip>
          <a:stretch>
            <a:fillRect/>
          </a:stretch>
        </p:blipFill>
        <p:spPr>
          <a:xfrm>
            <a:off x="0" y="-2"/>
            <a:ext cx="9144000" cy="34164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7" name="Shape 607"/>
        <p:cNvGrpSpPr/>
        <p:nvPr/>
      </p:nvGrpSpPr>
      <p:grpSpPr>
        <a:xfrm>
          <a:off x="0" y="0"/>
          <a:ext cx="0" cy="0"/>
          <a:chOff x="0" y="0"/>
          <a:chExt cx="0" cy="0"/>
        </a:xfrm>
      </p:grpSpPr>
      <p:sp>
        <p:nvSpPr>
          <p:cNvPr id="608" name="Shape 60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09" name="Shape 609"/>
          <p:cNvPicPr preferRelativeResize="0"/>
          <p:nvPr/>
        </p:nvPicPr>
        <p:blipFill>
          <a:blip r:embed="rId3">
            <a:alphaModFix/>
          </a:blip>
          <a:stretch>
            <a:fillRect/>
          </a:stretch>
        </p:blipFill>
        <p:spPr>
          <a:xfrm>
            <a:off x="0" y="163598"/>
            <a:ext cx="9143999" cy="256959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3" name="Shape 613"/>
        <p:cNvGrpSpPr/>
        <p:nvPr/>
      </p:nvGrpSpPr>
      <p:grpSpPr>
        <a:xfrm>
          <a:off x="0" y="0"/>
          <a:ext cx="0" cy="0"/>
          <a:chOff x="0" y="0"/>
          <a:chExt cx="0" cy="0"/>
        </a:xfrm>
      </p:grpSpPr>
      <p:sp>
        <p:nvSpPr>
          <p:cNvPr id="614" name="Shape 61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15" name="Shape 615"/>
          <p:cNvPicPr preferRelativeResize="0"/>
          <p:nvPr/>
        </p:nvPicPr>
        <p:blipFill>
          <a:blip r:embed="rId3">
            <a:alphaModFix/>
          </a:blip>
          <a:stretch>
            <a:fillRect/>
          </a:stretch>
        </p:blipFill>
        <p:spPr>
          <a:xfrm>
            <a:off x="0" y="2"/>
            <a:ext cx="9144001" cy="28139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9" name="Shape 619"/>
        <p:cNvGrpSpPr/>
        <p:nvPr/>
      </p:nvGrpSpPr>
      <p:grpSpPr>
        <a:xfrm>
          <a:off x="0" y="0"/>
          <a:ext cx="0" cy="0"/>
          <a:chOff x="0" y="0"/>
          <a:chExt cx="0" cy="0"/>
        </a:xfrm>
      </p:grpSpPr>
      <p:sp>
        <p:nvSpPr>
          <p:cNvPr id="620" name="Shape 62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21" name="Shape 621"/>
          <p:cNvPicPr preferRelativeResize="0"/>
          <p:nvPr/>
        </p:nvPicPr>
        <p:blipFill>
          <a:blip r:embed="rId3">
            <a:alphaModFix/>
          </a:blip>
          <a:stretch>
            <a:fillRect/>
          </a:stretch>
        </p:blipFill>
        <p:spPr>
          <a:xfrm>
            <a:off x="0" y="0"/>
            <a:ext cx="9143999" cy="200664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5" name="Shape 625"/>
        <p:cNvGrpSpPr/>
        <p:nvPr/>
      </p:nvGrpSpPr>
      <p:grpSpPr>
        <a:xfrm>
          <a:off x="0" y="0"/>
          <a:ext cx="0" cy="0"/>
          <a:chOff x="0" y="0"/>
          <a:chExt cx="0" cy="0"/>
        </a:xfrm>
      </p:grpSpPr>
      <p:sp>
        <p:nvSpPr>
          <p:cNvPr id="626" name="Shape 62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27" name="Shape 627"/>
          <p:cNvPicPr preferRelativeResize="0"/>
          <p:nvPr/>
        </p:nvPicPr>
        <p:blipFill>
          <a:blip r:embed="rId3">
            <a:alphaModFix/>
          </a:blip>
          <a:stretch>
            <a:fillRect/>
          </a:stretch>
        </p:blipFill>
        <p:spPr>
          <a:xfrm>
            <a:off x="0" y="0"/>
            <a:ext cx="9144000" cy="3909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ru"/>
              <a:t>экономика</a:t>
            </a:r>
          </a:p>
        </p:txBody>
      </p:sp>
      <p:sp>
        <p:nvSpPr>
          <p:cNvPr id="106" name="Shape 10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ru"/>
              <a:t>Начиная дело, предприниматель, не располагая нужными деньгами, занимает их у родственников, знакомых или в банке. Поставив бизнес, он скапливает нужную сумму и возвращает долг с процентами. Оставшихся денег должно хватить на успешное продолжение бизнеса.</a:t>
            </a: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1" name="Shape 631"/>
        <p:cNvGrpSpPr/>
        <p:nvPr/>
      </p:nvGrpSpPr>
      <p:grpSpPr>
        <a:xfrm>
          <a:off x="0" y="0"/>
          <a:ext cx="0" cy="0"/>
          <a:chOff x="0" y="0"/>
          <a:chExt cx="0" cy="0"/>
        </a:xfrm>
      </p:grpSpPr>
      <p:sp>
        <p:nvSpPr>
          <p:cNvPr id="632" name="Shape 63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33" name="Shape 633"/>
          <p:cNvPicPr preferRelativeResize="0"/>
          <p:nvPr/>
        </p:nvPicPr>
        <p:blipFill>
          <a:blip r:embed="rId3">
            <a:alphaModFix/>
          </a:blip>
          <a:stretch>
            <a:fillRect/>
          </a:stretch>
        </p:blipFill>
        <p:spPr>
          <a:xfrm>
            <a:off x="0" y="-2"/>
            <a:ext cx="9144000" cy="35174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7" name="Shape 637"/>
        <p:cNvGrpSpPr/>
        <p:nvPr/>
      </p:nvGrpSpPr>
      <p:grpSpPr>
        <a:xfrm>
          <a:off x="0" y="0"/>
          <a:ext cx="0" cy="0"/>
          <a:chOff x="0" y="0"/>
          <a:chExt cx="0" cy="0"/>
        </a:xfrm>
      </p:grpSpPr>
      <p:sp>
        <p:nvSpPr>
          <p:cNvPr id="638" name="Shape 63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39" name="Shape 639"/>
          <p:cNvPicPr preferRelativeResize="0"/>
          <p:nvPr/>
        </p:nvPicPr>
        <p:blipFill>
          <a:blip r:embed="rId3">
            <a:alphaModFix/>
          </a:blip>
          <a:stretch>
            <a:fillRect/>
          </a:stretch>
        </p:blipFill>
        <p:spPr>
          <a:xfrm>
            <a:off x="0" y="78345"/>
            <a:ext cx="9144000" cy="27932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3" name="Shape 643"/>
        <p:cNvGrpSpPr/>
        <p:nvPr/>
      </p:nvGrpSpPr>
      <p:grpSpPr>
        <a:xfrm>
          <a:off x="0" y="0"/>
          <a:ext cx="0" cy="0"/>
          <a:chOff x="0" y="0"/>
          <a:chExt cx="0" cy="0"/>
        </a:xfrm>
      </p:grpSpPr>
      <p:sp>
        <p:nvSpPr>
          <p:cNvPr id="644" name="Shape 64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45" name="Shape 645"/>
          <p:cNvPicPr preferRelativeResize="0"/>
          <p:nvPr/>
        </p:nvPicPr>
        <p:blipFill>
          <a:blip r:embed="rId3">
            <a:alphaModFix/>
          </a:blip>
          <a:stretch>
            <a:fillRect/>
          </a:stretch>
        </p:blipFill>
        <p:spPr>
          <a:xfrm>
            <a:off x="0" y="0"/>
            <a:ext cx="9143999" cy="359814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9" name="Shape 649"/>
        <p:cNvGrpSpPr/>
        <p:nvPr/>
      </p:nvGrpSpPr>
      <p:grpSpPr>
        <a:xfrm>
          <a:off x="0" y="0"/>
          <a:ext cx="0" cy="0"/>
          <a:chOff x="0" y="0"/>
          <a:chExt cx="0" cy="0"/>
        </a:xfrm>
      </p:grpSpPr>
      <p:sp>
        <p:nvSpPr>
          <p:cNvPr id="650" name="Shape 65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51" name="Shape 651"/>
          <p:cNvPicPr preferRelativeResize="0"/>
          <p:nvPr/>
        </p:nvPicPr>
        <p:blipFill>
          <a:blip r:embed="rId3">
            <a:alphaModFix/>
          </a:blip>
          <a:stretch>
            <a:fillRect/>
          </a:stretch>
        </p:blipFill>
        <p:spPr>
          <a:xfrm>
            <a:off x="0" y="2"/>
            <a:ext cx="9143999" cy="35289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5" name="Shape 655"/>
        <p:cNvGrpSpPr/>
        <p:nvPr/>
      </p:nvGrpSpPr>
      <p:grpSpPr>
        <a:xfrm>
          <a:off x="0" y="0"/>
          <a:ext cx="0" cy="0"/>
          <a:chOff x="0" y="0"/>
          <a:chExt cx="0" cy="0"/>
        </a:xfrm>
      </p:grpSpPr>
      <p:sp>
        <p:nvSpPr>
          <p:cNvPr id="656" name="Shape 65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57" name="Shape 657"/>
          <p:cNvPicPr preferRelativeResize="0"/>
          <p:nvPr/>
        </p:nvPicPr>
        <p:blipFill>
          <a:blip r:embed="rId3">
            <a:alphaModFix/>
          </a:blip>
          <a:stretch>
            <a:fillRect/>
          </a:stretch>
        </p:blipFill>
        <p:spPr>
          <a:xfrm>
            <a:off x="0" y="63398"/>
            <a:ext cx="9144000" cy="303884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1" name="Shape 661"/>
        <p:cNvGrpSpPr/>
        <p:nvPr/>
      </p:nvGrpSpPr>
      <p:grpSpPr>
        <a:xfrm>
          <a:off x="0" y="0"/>
          <a:ext cx="0" cy="0"/>
          <a:chOff x="0" y="0"/>
          <a:chExt cx="0" cy="0"/>
        </a:xfrm>
      </p:grpSpPr>
      <p:sp>
        <p:nvSpPr>
          <p:cNvPr id="662" name="Shape 66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63" name="Shape 663"/>
          <p:cNvPicPr preferRelativeResize="0"/>
          <p:nvPr/>
        </p:nvPicPr>
        <p:blipFill>
          <a:blip r:embed="rId3">
            <a:alphaModFix/>
          </a:blip>
          <a:stretch>
            <a:fillRect/>
          </a:stretch>
        </p:blipFill>
        <p:spPr>
          <a:xfrm>
            <a:off x="75600" y="99150"/>
            <a:ext cx="9143999" cy="272632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7" name="Shape 667"/>
        <p:cNvGrpSpPr/>
        <p:nvPr/>
      </p:nvGrpSpPr>
      <p:grpSpPr>
        <a:xfrm>
          <a:off x="0" y="0"/>
          <a:ext cx="0" cy="0"/>
          <a:chOff x="0" y="0"/>
          <a:chExt cx="0" cy="0"/>
        </a:xfrm>
      </p:grpSpPr>
      <p:sp>
        <p:nvSpPr>
          <p:cNvPr id="668" name="Shape 66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69" name="Shape 669"/>
          <p:cNvPicPr preferRelativeResize="0"/>
          <p:nvPr/>
        </p:nvPicPr>
        <p:blipFill>
          <a:blip r:embed="rId3">
            <a:alphaModFix/>
          </a:blip>
          <a:stretch>
            <a:fillRect/>
          </a:stretch>
        </p:blipFill>
        <p:spPr>
          <a:xfrm>
            <a:off x="0" y="-2"/>
            <a:ext cx="9144000" cy="35866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3" name="Shape 673"/>
        <p:cNvGrpSpPr/>
        <p:nvPr/>
      </p:nvGrpSpPr>
      <p:grpSpPr>
        <a:xfrm>
          <a:off x="0" y="0"/>
          <a:ext cx="0" cy="0"/>
          <a:chOff x="0" y="0"/>
          <a:chExt cx="0" cy="0"/>
        </a:xfrm>
      </p:grpSpPr>
      <p:sp>
        <p:nvSpPr>
          <p:cNvPr id="674" name="Shape 67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75" name="Shape 675"/>
          <p:cNvPicPr preferRelativeResize="0"/>
          <p:nvPr/>
        </p:nvPicPr>
        <p:blipFill>
          <a:blip r:embed="rId3">
            <a:alphaModFix/>
          </a:blip>
          <a:stretch>
            <a:fillRect/>
          </a:stretch>
        </p:blipFill>
        <p:spPr>
          <a:xfrm>
            <a:off x="0" y="116154"/>
            <a:ext cx="9144000" cy="23171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9" name="Shape 679"/>
        <p:cNvGrpSpPr/>
        <p:nvPr/>
      </p:nvGrpSpPr>
      <p:grpSpPr>
        <a:xfrm>
          <a:off x="0" y="0"/>
          <a:ext cx="0" cy="0"/>
          <a:chOff x="0" y="0"/>
          <a:chExt cx="0" cy="0"/>
        </a:xfrm>
      </p:grpSpPr>
      <p:sp>
        <p:nvSpPr>
          <p:cNvPr id="680" name="Shape 68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sp>
        <p:nvSpPr>
          <p:cNvPr id="681" name="Shape 68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682" name="Shape 682"/>
          <p:cNvPicPr preferRelativeResize="0"/>
          <p:nvPr/>
        </p:nvPicPr>
        <p:blipFill>
          <a:blip r:embed="rId3">
            <a:alphaModFix/>
          </a:blip>
          <a:stretch>
            <a:fillRect/>
          </a:stretch>
        </p:blipFill>
        <p:spPr>
          <a:xfrm>
            <a:off x="0" y="0"/>
            <a:ext cx="9143999" cy="473984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6" name="Shape 686"/>
        <p:cNvGrpSpPr/>
        <p:nvPr/>
      </p:nvGrpSpPr>
      <p:grpSpPr>
        <a:xfrm>
          <a:off x="0" y="0"/>
          <a:ext cx="0" cy="0"/>
          <a:chOff x="0" y="0"/>
          <a:chExt cx="0" cy="0"/>
        </a:xfrm>
      </p:grpSpPr>
      <p:sp>
        <p:nvSpPr>
          <p:cNvPr id="687" name="Shape 68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t/>
            </a:r>
            <a:endParaRPr/>
          </a:p>
        </p:txBody>
      </p:sp>
      <p:pic>
        <p:nvPicPr>
          <p:cNvPr id="688" name="Shape 688"/>
          <p:cNvPicPr preferRelativeResize="0"/>
          <p:nvPr/>
        </p:nvPicPr>
        <p:blipFill>
          <a:blip r:embed="rId3">
            <a:alphaModFix/>
          </a:blip>
          <a:stretch>
            <a:fillRect/>
          </a:stretch>
        </p:blipFill>
        <p:spPr>
          <a:xfrm>
            <a:off x="0" y="55948"/>
            <a:ext cx="9144000" cy="2954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