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326" r:id="rId3"/>
    <p:sldId id="362" r:id="rId4"/>
    <p:sldId id="366" r:id="rId5"/>
    <p:sldId id="368" r:id="rId6"/>
    <p:sldId id="369" r:id="rId7"/>
    <p:sldId id="370" r:id="rId8"/>
    <p:sldId id="259" r:id="rId9"/>
    <p:sldId id="375" r:id="rId10"/>
    <p:sldId id="376" r:id="rId11"/>
    <p:sldId id="377" r:id="rId12"/>
    <p:sldId id="378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D6ECB4-E812-4A38-8C8A-58AB479826F9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E4A5B6-DE55-455A-9CEE-FB0063174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culture.r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FC8B61-7A51-489C-99D5-BFFD855CC507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Голынец Г.В. И.Я.Билибин. М., Изобразительное искусство. 1972..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u="sng" smtClean="0">
                <a:hlinkClick r:id="rId3"/>
              </a:rPr>
              <a:t>КУЛЬТУРА РОССИИ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3D507C-06E8-48D2-990A-B5FB9DBB590E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7716-2CDA-40D9-93F5-8C38CD3EAAA1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45BA-9612-46F5-96FF-96418AC44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38025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88F1-1A35-4059-A252-3B5F44399AF3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61A3-F6BE-4881-A313-234F8AD36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18885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2F83-2B1D-40CF-A8A7-3B57A75232F1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75B0-D42A-4B68-A4A1-610C71C38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61715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8059-0E60-42C5-9F57-FE58620590F1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AD5A-0F6E-4871-8E90-0E9E57AD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24266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60F7-CB8D-4320-9309-2F33E87A0E6B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E49C-6043-4209-8E44-F3092A3B6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77039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5289-4A81-4563-BF1B-F55A07C4C0D3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10A5-6DBE-4823-8EC1-358FE2653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36133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BE594-CE66-4153-B00D-8647F3EAC531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581A-649C-40AE-A7FD-EF1DB24D9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54913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F7D3-D91C-44B6-B4E3-EE948CCFF86C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F973-7B6F-4D3F-9ABA-96D5463F6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4822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3276-E83F-441F-87DB-D75B19263307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DC8D-9F2F-4D10-821A-9AD8F214C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66335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6D44-5FD3-4A0E-AC39-0F270E8E156B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8DE1-841E-408B-8293-B77305609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64080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FCE1-8835-4FF2-9EC2-C93C256D034B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9253-F486-4A5F-9DAC-74BB907E6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72887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F35555-1397-4482-BF94-9771AAB261F4}" type="datetimeFigureOut">
              <a:rPr lang="ru-RU"/>
              <a:pPr>
                <a:defRPr/>
              </a:pPr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E5BED-F9F4-4BF6-93D9-F1907D35F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e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0" y="0"/>
          <a:ext cx="91519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Слайд" r:id="rId4" imgW="4570610" imgH="3427477" progId="PowerPoint.Slide.12">
                  <p:embed/>
                </p:oleObj>
              </mc:Choice>
              <mc:Fallback>
                <p:oleObj name="Слайд" r:id="rId4" imgW="4570610" imgH="3427477" progId="PowerPoint.Slide.1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519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2" descr="D:\клипарты\школа\0_90ba1_37720905_orig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0"/>
            <a:ext cx="83883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95738" y="4410075"/>
            <a:ext cx="4537075" cy="1815882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Propisi" pitchFamily="2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Propisi" pitchFamily="2" charset="0"/>
              </a:rPr>
              <a:t>Школа </a:t>
            </a:r>
            <a:r>
              <a:rPr lang="ru-RU" altLang="ru-RU" sz="2400" b="1" dirty="0" smtClean="0">
                <a:solidFill>
                  <a:srgbClr val="C00000"/>
                </a:solidFill>
                <a:latin typeface="Propisi" pitchFamily="2" charset="0"/>
              </a:rPr>
              <a:t>России  </a:t>
            </a:r>
            <a:r>
              <a:rPr lang="ru-RU" altLang="ru-RU" sz="2400" b="1" dirty="0">
                <a:solidFill>
                  <a:srgbClr val="C00000"/>
                </a:solidFill>
                <a:latin typeface="Propisi" pitchFamily="2" charset="0"/>
              </a:rPr>
              <a:t>Литературное чтение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Propisi" pitchFamily="2" charset="0"/>
              </a:rPr>
              <a:t>            3  </a:t>
            </a:r>
            <a:r>
              <a:rPr lang="ru-RU" altLang="ru-RU" sz="2400" b="1" dirty="0" smtClean="0">
                <a:solidFill>
                  <a:srgbClr val="C00000"/>
                </a:solidFill>
                <a:latin typeface="Propisi" pitchFamily="2" charset="0"/>
              </a:rPr>
              <a:t>класс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Propisi" pitchFamily="2" charset="0"/>
              </a:rPr>
              <a:t>Учитель Петрова Елена Вениаминовна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Propisi" pitchFamily="2" charset="0"/>
              </a:rPr>
              <a:t>МБОУ  «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Propisi" pitchFamily="2" charset="0"/>
              </a:rPr>
              <a:t>Увельская</a:t>
            </a:r>
            <a:r>
              <a:rPr lang="ru-RU" altLang="ru-RU" sz="2400" b="1" dirty="0" smtClean="0">
                <a:solidFill>
                  <a:srgbClr val="C00000"/>
                </a:solidFill>
                <a:latin typeface="Propisi" pitchFamily="2" charset="0"/>
              </a:rPr>
              <a:t> СОШ №1»»</a:t>
            </a:r>
            <a:endParaRPr lang="ru-RU" altLang="ru-RU" sz="2400" b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2053" name="Picture 2" descr="D:\клипарты\Дети\0_acfac_4960a1d2_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95788"/>
            <a:ext cx="30956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56" name="Прямоугольник 10"/>
          <p:cNvSpPr>
            <a:spLocks noChangeArrowheads="1"/>
          </p:cNvSpPr>
          <p:nvPr/>
        </p:nvSpPr>
        <p:spPr bwMode="auto">
          <a:xfrm>
            <a:off x="1071563" y="571500"/>
            <a:ext cx="72866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FF00"/>
                </a:solidFill>
                <a:latin typeface="Arial" charset="0"/>
              </a:rPr>
              <a:t>Рисунки И. Билибина к сказке. Соотнесение рисунков с художественным текстом сказки</a:t>
            </a: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556792"/>
            <a:ext cx="9144000" cy="2781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b="1" i="1" dirty="0" smtClean="0">
                <a:latin typeface="Georgia" pitchFamily="18" charset="0"/>
              </a:rPr>
              <a:t>Иллюстратор - 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i="1" dirty="0" smtClean="0">
                <a:latin typeface="Georgia" pitchFamily="18" charset="0"/>
              </a:rPr>
              <a:t>художник,  выполняющий рисунки для литературных произведений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sz="2400" b="1" i="1" dirty="0">
                <a:latin typeface="Georgia" pitchFamily="18" charset="0"/>
              </a:rPr>
              <a:t>Иллюстрация  -  рисунок,  раскрывающий  литературное произведение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sz="2400" b="1" i="1" dirty="0" smtClean="0">
                <a:latin typeface="Georgia" pitchFamily="18" charset="0"/>
              </a:rPr>
              <a:t>В </a:t>
            </a:r>
            <a:r>
              <a:rPr lang="ru-RU" altLang="ru-RU" sz="2400" b="1" i="1" dirty="0">
                <a:latin typeface="Georgia" pitchFamily="18" charset="0"/>
              </a:rPr>
              <a:t>иллюстрациях И.Я. </a:t>
            </a:r>
            <a:r>
              <a:rPr lang="ru-RU" altLang="ru-RU" sz="2400" b="1" i="1" dirty="0" err="1">
                <a:latin typeface="Georgia" pitchFamily="18" charset="0"/>
              </a:rPr>
              <a:t>Билибина</a:t>
            </a:r>
            <a:r>
              <a:rPr lang="ru-RU" altLang="ru-RU" sz="2400" b="1" i="1" dirty="0">
                <a:latin typeface="Georgia" pitchFamily="18" charset="0"/>
              </a:rPr>
              <a:t> отражен целый мир. Страницу с таким рисунком невозможно просто перелистнуть: погружаясь в рисунок, разглядывая его внимательно, мы постигаем глубину и красоту русской культуры.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i="1" dirty="0" smtClean="0">
              <a:latin typeface="Georgia" pitchFamily="18" charset="0"/>
            </a:endParaRPr>
          </a:p>
        </p:txBody>
      </p:sp>
      <p:pic>
        <p:nvPicPr>
          <p:cNvPr id="2560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0" r="362"/>
          <a:stretch>
            <a:fillRect/>
          </a:stretch>
        </p:blipFill>
        <p:spPr bwMode="auto">
          <a:xfrm>
            <a:off x="755650" y="5805488"/>
            <a:ext cx="7848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0" r="362"/>
          <a:stretch>
            <a:fillRect/>
          </a:stretch>
        </p:blipFill>
        <p:spPr bwMode="auto">
          <a:xfrm>
            <a:off x="468313" y="404813"/>
            <a:ext cx="82073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26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6643688" cy="5715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Иллюстрации к «Сказке о царе </a:t>
            </a:r>
            <a:r>
              <a:rPr lang="ru-RU" sz="2800" b="1" dirty="0" err="1" smtClean="0">
                <a:solidFill>
                  <a:srgbClr val="C00000"/>
                </a:solidFill>
              </a:rPr>
              <a:t>Салтане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6627" name="Picture 2" descr="Сказка о царе Салтан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928688"/>
            <a:ext cx="4060825" cy="5643562"/>
          </a:xfrm>
          <a:ln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6628" name="Picture 2" descr="иллюстрации Билибина с сказк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28688"/>
            <a:ext cx="4481512" cy="56435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171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исунки к сказка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685006"/>
            <a:ext cx="3714750" cy="5775325"/>
          </a:xfrm>
          <a:ln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7651" name="Picture 2" descr="рисунки Ивана Билиб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43063"/>
            <a:ext cx="4500562" cy="38592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6643688" cy="5715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Иллюстрации к «Сказке о царе </a:t>
            </a:r>
            <a:r>
              <a:rPr lang="ru-RU" sz="2800" b="1" dirty="0" err="1" smtClean="0">
                <a:solidFill>
                  <a:srgbClr val="C00000"/>
                </a:solidFill>
              </a:rPr>
              <a:t>Салтане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0545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332656"/>
            <a:ext cx="457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charset="0"/>
              </a:rPr>
              <a:t>– С каким художником – иллюстратором мы познакомились на уроке?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ru-RU" altLang="ru-RU" sz="2400" b="1" dirty="0" smtClean="0">
                <a:latin typeface="Arial" charset="0"/>
              </a:rPr>
              <a:t>Какой </a:t>
            </a:r>
            <a:r>
              <a:rPr lang="ru-RU" altLang="ru-RU" sz="2400" b="1" dirty="0">
                <a:latin typeface="Arial" charset="0"/>
              </a:rPr>
              <a:t>вид работы на уроке вам понравился и запомнился</a:t>
            </a:r>
            <a:r>
              <a:rPr lang="ru-RU" altLang="ru-RU" sz="2400" b="1" dirty="0" smtClean="0">
                <a:latin typeface="Arial" charset="0"/>
              </a:rPr>
              <a:t>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 smtClean="0"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endParaRPr lang="ru-RU" altLang="ru-RU" sz="2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400" b="1" dirty="0" smtClean="0">
                <a:latin typeface="Arial" charset="0"/>
              </a:rPr>
              <a:t>Д.З.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2400" b="1" dirty="0" smtClean="0">
                <a:latin typeface="Arial" charset="0"/>
              </a:rPr>
              <a:t>Нарисуй свою иллюстрацию к любой сказке Пушкина</a:t>
            </a:r>
            <a:endParaRPr lang="ru-RU" altLang="ru-RU" sz="2400" b="1" dirty="0">
              <a:latin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-7938" y="0"/>
          <a:ext cx="91519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0"/>
                        <a:ext cx="91519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76238" y="333375"/>
            <a:ext cx="2376487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002060"/>
                </a:solidFill>
              </a:rPr>
              <a:t>Тема  урока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7513" y="2300288"/>
            <a:ext cx="2357437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</a:rPr>
              <a:t>Цели    урока: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19438" y="2586038"/>
            <a:ext cx="5429250" cy="92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srgbClr val="002060"/>
                </a:solidFill>
              </a:rPr>
              <a:t>Вспомнить сказки А. С. Пушкина , познакомиться с художником-иллюстратором  И. </a:t>
            </a:r>
            <a:r>
              <a:rPr lang="ru-RU" sz="2200" i="1" dirty="0" err="1">
                <a:solidFill>
                  <a:srgbClr val="002060"/>
                </a:solidFill>
              </a:rPr>
              <a:t>Билибиным</a:t>
            </a:r>
            <a:endParaRPr lang="ru-RU" sz="2200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8888" y="981075"/>
            <a:ext cx="4945062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Рисунки И. </a:t>
            </a:r>
            <a:r>
              <a:rPr lang="ru-RU" sz="2400" b="1" dirty="0" err="1">
                <a:solidFill>
                  <a:srgbClr val="C00000"/>
                </a:solidFill>
              </a:rPr>
              <a:t>Билибина</a:t>
            </a:r>
            <a:r>
              <a:rPr lang="ru-RU" sz="2400" b="1" dirty="0">
                <a:solidFill>
                  <a:srgbClr val="C00000"/>
                </a:solidFill>
              </a:rPr>
              <a:t> к сказке. Соотнесение рисунков с художественным текстом сказки</a:t>
            </a:r>
          </a:p>
        </p:txBody>
      </p:sp>
      <p:pic>
        <p:nvPicPr>
          <p:cNvPr id="4103" name="Picture 2" descr="иллюстрации Билибина с сказка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714750"/>
            <a:ext cx="2071687" cy="27416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" descr="рисунки к сказка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86188"/>
            <a:ext cx="1954213" cy="2705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-7938" y="0"/>
          <a:ext cx="91519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0"/>
                        <a:ext cx="91519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62611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7" name="Picture 1" descr="C:\Users\Helen\Desktop\белая берёза\2011-03-22_2230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00188"/>
            <a:ext cx="5621338" cy="792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938" y="0"/>
          <a:ext cx="91519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0"/>
                        <a:ext cx="91519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6838"/>
            <a:ext cx="6040438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5741988"/>
            <a:ext cx="38766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 descr="http://st.free-lance.ru/users/QuBre/upload/f_4c0e09dd449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097088"/>
            <a:ext cx="6540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7938" y="0"/>
          <a:ext cx="91519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0"/>
                        <a:ext cx="91519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6838"/>
            <a:ext cx="66405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500438"/>
            <a:ext cx="54927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И впился комар как раз&#10;Тётке прямо в правый глаз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2743200"/>
            <a:ext cx="300513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7938" y="0"/>
          <a:ext cx="91519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0"/>
                        <a:ext cx="91519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6838"/>
            <a:ext cx="598011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248275"/>
            <a:ext cx="38766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http://www.as-pushkin.ru/img/tale/1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2017713"/>
            <a:ext cx="3932237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http://palekh-parilov.narod.ru/vio/3dev1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024188"/>
            <a:ext cx="456565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-7938" y="0"/>
          <a:ext cx="91519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Слайд" r:id="rId3" imgW="4570610" imgH="3427477" progId="PowerPoint.Slide.12">
                  <p:embed/>
                </p:oleObj>
              </mc:Choice>
              <mc:Fallback>
                <p:oleObj name="Слайд" r:id="rId3" imgW="4570610" imgH="3427477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0"/>
                        <a:ext cx="91519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2" name="Picture 2" descr="Видит, белочка при всех&#10;Золотой грызёт оре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52613"/>
            <a:ext cx="29003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Все красавцы молодые,&#10;Великаны удалы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890713"/>
            <a:ext cx="2608262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Месяц под косой блестит,&#10;А во лбу звезда гори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957388"/>
            <a:ext cx="260350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6838"/>
            <a:ext cx="657066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48275"/>
            <a:ext cx="29146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Билибин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Иван Яковлевич.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(1876- 1942)</a:t>
            </a:r>
            <a:endParaRPr lang="ru-RU" sz="3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1600200"/>
            <a:ext cx="3900487" cy="4525963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творчестве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Билибин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увлекался традициями древнерусского и народного искусства, что дало возможность говорить об особом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билибинском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стиле.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80" name="Рисунок 3" descr="Рисунок1т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C:\Users\Ольга\Desktop\билибин фот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7375"/>
            <a:ext cx="32305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454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198</Words>
  <Application>Microsoft Office PowerPoint</Application>
  <PresentationFormat>Экран (4:3)</PresentationFormat>
  <Paragraphs>29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Билибин Иван Яковлевич.  (1876- 1942)</vt:lpstr>
      <vt:lpstr>Презентация PowerPoint</vt:lpstr>
      <vt:lpstr>Иллюстрации к «Сказке о царе Салтане»</vt:lpstr>
      <vt:lpstr>Иллюстрации к «Сказке о царе Салтане»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Еленга Берюхова</dc:creator>
  <cp:lastModifiedBy>home</cp:lastModifiedBy>
  <cp:revision>51</cp:revision>
  <dcterms:created xsi:type="dcterms:W3CDTF">2015-11-17T16:56:37Z</dcterms:created>
  <dcterms:modified xsi:type="dcterms:W3CDTF">2021-12-11T09:03:30Z</dcterms:modified>
</cp:coreProperties>
</file>