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5" r:id="rId3"/>
    <p:sldId id="284" r:id="rId4"/>
    <p:sldId id="257" r:id="rId5"/>
    <p:sldId id="278" r:id="rId6"/>
    <p:sldId id="279" r:id="rId7"/>
    <p:sldId id="286" r:id="rId8"/>
    <p:sldId id="258" r:id="rId9"/>
    <p:sldId id="259" r:id="rId10"/>
    <p:sldId id="260" r:id="rId11"/>
    <p:sldId id="287" r:id="rId12"/>
    <p:sldId id="291" r:id="rId13"/>
    <p:sldId id="261" r:id="rId14"/>
    <p:sldId id="288" r:id="rId15"/>
    <p:sldId id="289" r:id="rId16"/>
    <p:sldId id="264" r:id="rId17"/>
    <p:sldId id="290" r:id="rId18"/>
    <p:sldId id="267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84" autoAdjust="0"/>
  </p:normalViewPr>
  <p:slideViewPr>
    <p:cSldViewPr snapToGrid="0">
      <p:cViewPr varScale="1">
        <p:scale>
          <a:sx n="104" d="100"/>
          <a:sy n="104" d="100"/>
        </p:scale>
        <p:origin x="8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B24F0-4D5E-402B-BC8E-7C54A843F2D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06BD3-D6BD-4378-AA51-3F4EFE55FE0C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Мнемотехника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F6CCC-EC96-49CA-9EC2-4E4E38DB04DA}" type="parTrans" cxnId="{0031AE31-0069-45A3-B3CF-1D978FEF708E}">
      <dgm:prSet/>
      <dgm:spPr/>
      <dgm:t>
        <a:bodyPr/>
        <a:lstStyle/>
        <a:p>
          <a:endParaRPr lang="ru-RU"/>
        </a:p>
      </dgm:t>
    </dgm:pt>
    <dgm:pt modelId="{606059E5-C3E9-42E8-BDC1-271053D1A353}" type="sibTrans" cxnId="{0031AE31-0069-45A3-B3CF-1D978FEF708E}">
      <dgm:prSet/>
      <dgm:spPr/>
      <dgm:t>
        <a:bodyPr/>
        <a:lstStyle/>
        <a:p>
          <a:endParaRPr lang="ru-RU"/>
        </a:p>
      </dgm:t>
    </dgm:pt>
    <dgm:pt modelId="{6740FD49-9F61-4921-B3B9-E6AC0B9F338A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ИЗОСКАЗКИ</a:t>
          </a:r>
          <a:endParaRPr lang="ru-RU" sz="2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1361B-3F2E-4004-83B8-35EF4DCE2E82}" type="parTrans" cxnId="{FF91FA35-EF1C-4E3B-967C-3683A7205925}">
      <dgm:prSet/>
      <dgm:spPr/>
      <dgm:t>
        <a:bodyPr/>
        <a:lstStyle/>
        <a:p>
          <a:endParaRPr lang="ru-RU"/>
        </a:p>
      </dgm:t>
    </dgm:pt>
    <dgm:pt modelId="{DAA11E4D-71CD-4EED-B532-672EC9C75089}" type="sibTrans" cxnId="{FF91FA35-EF1C-4E3B-967C-3683A7205925}">
      <dgm:prSet/>
      <dgm:spPr/>
      <dgm:t>
        <a:bodyPr/>
        <a:lstStyle/>
        <a:p>
          <a:endParaRPr lang="ru-RU"/>
        </a:p>
      </dgm:t>
    </dgm:pt>
    <dgm:pt modelId="{216BF424-637E-4F56-BCB0-98E0121A7A3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ТРИЗ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A9AD6-64AB-40AF-9EBB-4C773E9AA77E}" type="sibTrans" cxnId="{CED759D5-24DE-430C-84BC-A3E175A0413B}">
      <dgm:prSet/>
      <dgm:spPr/>
      <dgm:t>
        <a:bodyPr/>
        <a:lstStyle/>
        <a:p>
          <a:endParaRPr lang="ru-RU"/>
        </a:p>
      </dgm:t>
    </dgm:pt>
    <dgm:pt modelId="{E9A24CA5-7CA7-4D55-AE17-C629E05D1F18}" type="parTrans" cxnId="{CED759D5-24DE-430C-84BC-A3E175A0413B}">
      <dgm:prSet/>
      <dgm:spPr/>
      <dgm:t>
        <a:bodyPr/>
        <a:lstStyle/>
        <a:p>
          <a:endParaRPr lang="ru-RU"/>
        </a:p>
      </dgm:t>
    </dgm:pt>
    <dgm:pt modelId="{968FB8DF-0EDD-4938-A6EC-3702D5255263}" type="pres">
      <dgm:prSet presAssocID="{B91B24F0-4D5E-402B-BC8E-7C54A843F2D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7126D48-E1F2-4452-A8DE-66A8533060E9}" type="pres">
      <dgm:prSet presAssocID="{A7C06BD3-D6BD-4378-AA51-3F4EFE55FE0C}" presName="compNode" presStyleCnt="0"/>
      <dgm:spPr/>
    </dgm:pt>
    <dgm:pt modelId="{6E3419F0-3FC5-4A8C-98B4-A1A6E337E1B9}" type="pres">
      <dgm:prSet presAssocID="{A7C06BD3-D6BD-4378-AA51-3F4EFE55FE0C}" presName="dummyConnPt" presStyleCnt="0"/>
      <dgm:spPr/>
    </dgm:pt>
    <dgm:pt modelId="{878BDAED-DCE8-4E6D-9610-450FC39F41D1}" type="pres">
      <dgm:prSet presAssocID="{A7C06BD3-D6BD-4378-AA51-3F4EFE55FE0C}" presName="node" presStyleLbl="node1" presStyleIdx="0" presStyleCnt="3" custScaleX="75107" custScaleY="83125" custLinFactNeighborX="-12526" custLinFactNeighborY="-25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A880-21D5-47A8-B9B3-CEFAF7F706D8}" type="pres">
      <dgm:prSet presAssocID="{606059E5-C3E9-42E8-BDC1-271053D1A353}" presName="sibTrans" presStyleLbl="bgSibTrans2D1" presStyleIdx="0" presStyleCnt="2"/>
      <dgm:spPr/>
      <dgm:t>
        <a:bodyPr/>
        <a:lstStyle/>
        <a:p>
          <a:endParaRPr lang="ru-RU"/>
        </a:p>
      </dgm:t>
    </dgm:pt>
    <dgm:pt modelId="{1ECABD5A-2052-46CB-B701-6151AE2E8140}" type="pres">
      <dgm:prSet presAssocID="{6740FD49-9F61-4921-B3B9-E6AC0B9F338A}" presName="compNode" presStyleCnt="0"/>
      <dgm:spPr/>
    </dgm:pt>
    <dgm:pt modelId="{8FB32A2B-A82D-46E9-BBC3-81ED09CD7AD0}" type="pres">
      <dgm:prSet presAssocID="{6740FD49-9F61-4921-B3B9-E6AC0B9F338A}" presName="dummyConnPt" presStyleCnt="0"/>
      <dgm:spPr/>
    </dgm:pt>
    <dgm:pt modelId="{70F50A7A-3DAF-4F01-8042-8B43A9AAA95E}" type="pres">
      <dgm:prSet presAssocID="{6740FD49-9F61-4921-B3B9-E6AC0B9F338A}" presName="node" presStyleLbl="node1" presStyleIdx="1" presStyleCnt="3" custScaleX="68676" custScaleY="81248" custLinFactNeighborX="950" custLinFactNeighborY="-1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8BA09-2B14-4957-BCCD-45B138721514}" type="pres">
      <dgm:prSet presAssocID="{DAA11E4D-71CD-4EED-B532-672EC9C75089}" presName="sibTrans" presStyleLbl="bgSibTrans2D1" presStyleIdx="1" presStyleCnt="2" custAng="0" custFlipVert="0" custFlipHor="0" custScaleX="3043" custScaleY="21071"/>
      <dgm:spPr/>
      <dgm:t>
        <a:bodyPr/>
        <a:lstStyle/>
        <a:p>
          <a:endParaRPr lang="ru-RU"/>
        </a:p>
      </dgm:t>
    </dgm:pt>
    <dgm:pt modelId="{964A8F33-1BCD-4D6C-AE70-B31F836A5E6D}" type="pres">
      <dgm:prSet presAssocID="{216BF424-637E-4F56-BCB0-98E0121A7A34}" presName="compNode" presStyleCnt="0"/>
      <dgm:spPr/>
    </dgm:pt>
    <dgm:pt modelId="{B5E1603F-A988-4B36-9936-40FC636FFB00}" type="pres">
      <dgm:prSet presAssocID="{216BF424-637E-4F56-BCB0-98E0121A7A34}" presName="dummyConnPt" presStyleCnt="0"/>
      <dgm:spPr/>
    </dgm:pt>
    <dgm:pt modelId="{4FB24060-710A-47FB-A779-2254D7142BD6}" type="pres">
      <dgm:prSet presAssocID="{216BF424-637E-4F56-BCB0-98E0121A7A34}" presName="node" presStyleLbl="node1" presStyleIdx="2" presStyleCnt="3" custAng="0" custScaleX="81212" custScaleY="81312" custLinFactY="-9324" custLinFactNeighborX="-121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2EAAD-2401-478A-9026-175B2FE2312F}" type="presOf" srcId="{6740FD49-9F61-4921-B3B9-E6AC0B9F338A}" destId="{70F50A7A-3DAF-4F01-8042-8B43A9AAA95E}" srcOrd="0" destOrd="0" presId="urn:microsoft.com/office/officeart/2005/8/layout/bProcess4"/>
    <dgm:cxn modelId="{CED759D5-24DE-430C-84BC-A3E175A0413B}" srcId="{B91B24F0-4D5E-402B-BC8E-7C54A843F2D9}" destId="{216BF424-637E-4F56-BCB0-98E0121A7A34}" srcOrd="2" destOrd="0" parTransId="{E9A24CA5-7CA7-4D55-AE17-C629E05D1F18}" sibTransId="{A36A9AD6-64AB-40AF-9EBB-4C773E9AA77E}"/>
    <dgm:cxn modelId="{FF91FA35-EF1C-4E3B-967C-3683A7205925}" srcId="{B91B24F0-4D5E-402B-BC8E-7C54A843F2D9}" destId="{6740FD49-9F61-4921-B3B9-E6AC0B9F338A}" srcOrd="1" destOrd="0" parTransId="{87B1361B-3F2E-4004-83B8-35EF4DCE2E82}" sibTransId="{DAA11E4D-71CD-4EED-B532-672EC9C75089}"/>
    <dgm:cxn modelId="{89C1F867-51CC-4218-AD70-59C9F0DD5FBF}" type="presOf" srcId="{A7C06BD3-D6BD-4378-AA51-3F4EFE55FE0C}" destId="{878BDAED-DCE8-4E6D-9610-450FC39F41D1}" srcOrd="0" destOrd="0" presId="urn:microsoft.com/office/officeart/2005/8/layout/bProcess4"/>
    <dgm:cxn modelId="{E004270D-6BBF-4752-BA4F-B1404DF729BF}" type="presOf" srcId="{B91B24F0-4D5E-402B-BC8E-7C54A843F2D9}" destId="{968FB8DF-0EDD-4938-A6EC-3702D5255263}" srcOrd="0" destOrd="0" presId="urn:microsoft.com/office/officeart/2005/8/layout/bProcess4"/>
    <dgm:cxn modelId="{39A9A86A-525A-4D3F-852E-46A6EF16E0A1}" type="presOf" srcId="{216BF424-637E-4F56-BCB0-98E0121A7A34}" destId="{4FB24060-710A-47FB-A779-2254D7142BD6}" srcOrd="0" destOrd="0" presId="urn:microsoft.com/office/officeart/2005/8/layout/bProcess4"/>
    <dgm:cxn modelId="{33B87C08-807E-4E31-A35F-163432884D0D}" type="presOf" srcId="{606059E5-C3E9-42E8-BDC1-271053D1A353}" destId="{6B3AA880-21D5-47A8-B9B3-CEFAF7F706D8}" srcOrd="0" destOrd="0" presId="urn:microsoft.com/office/officeart/2005/8/layout/bProcess4"/>
    <dgm:cxn modelId="{66633971-54B3-4117-8B84-B48B93DF0755}" type="presOf" srcId="{DAA11E4D-71CD-4EED-B532-672EC9C75089}" destId="{B658BA09-2B14-4957-BCCD-45B138721514}" srcOrd="0" destOrd="0" presId="urn:microsoft.com/office/officeart/2005/8/layout/bProcess4"/>
    <dgm:cxn modelId="{0031AE31-0069-45A3-B3CF-1D978FEF708E}" srcId="{B91B24F0-4D5E-402B-BC8E-7C54A843F2D9}" destId="{A7C06BD3-D6BD-4378-AA51-3F4EFE55FE0C}" srcOrd="0" destOrd="0" parTransId="{990F6CCC-EC96-49CA-9EC2-4E4E38DB04DA}" sibTransId="{606059E5-C3E9-42E8-BDC1-271053D1A353}"/>
    <dgm:cxn modelId="{01F9C8AB-0EEA-4F6C-8BCA-6C6F42093F82}" type="presParOf" srcId="{968FB8DF-0EDD-4938-A6EC-3702D5255263}" destId="{C7126D48-E1F2-4452-A8DE-66A8533060E9}" srcOrd="0" destOrd="0" presId="urn:microsoft.com/office/officeart/2005/8/layout/bProcess4"/>
    <dgm:cxn modelId="{394BF08C-D8CC-4E80-9C82-D87922B876D2}" type="presParOf" srcId="{C7126D48-E1F2-4452-A8DE-66A8533060E9}" destId="{6E3419F0-3FC5-4A8C-98B4-A1A6E337E1B9}" srcOrd="0" destOrd="0" presId="urn:microsoft.com/office/officeart/2005/8/layout/bProcess4"/>
    <dgm:cxn modelId="{F4E134E9-9FC9-4198-8C98-EF186E1C10EC}" type="presParOf" srcId="{C7126D48-E1F2-4452-A8DE-66A8533060E9}" destId="{878BDAED-DCE8-4E6D-9610-450FC39F41D1}" srcOrd="1" destOrd="0" presId="urn:microsoft.com/office/officeart/2005/8/layout/bProcess4"/>
    <dgm:cxn modelId="{18F1997E-CAE9-41A2-BB88-38BC1DA0F1ED}" type="presParOf" srcId="{968FB8DF-0EDD-4938-A6EC-3702D5255263}" destId="{6B3AA880-21D5-47A8-B9B3-CEFAF7F706D8}" srcOrd="1" destOrd="0" presId="urn:microsoft.com/office/officeart/2005/8/layout/bProcess4"/>
    <dgm:cxn modelId="{8230FC41-3705-438E-AB8B-643EB7F6B18C}" type="presParOf" srcId="{968FB8DF-0EDD-4938-A6EC-3702D5255263}" destId="{1ECABD5A-2052-46CB-B701-6151AE2E8140}" srcOrd="2" destOrd="0" presId="urn:microsoft.com/office/officeart/2005/8/layout/bProcess4"/>
    <dgm:cxn modelId="{B9A11727-54CB-4424-B2DA-DEAADC58C85B}" type="presParOf" srcId="{1ECABD5A-2052-46CB-B701-6151AE2E8140}" destId="{8FB32A2B-A82D-46E9-BBC3-81ED09CD7AD0}" srcOrd="0" destOrd="0" presId="urn:microsoft.com/office/officeart/2005/8/layout/bProcess4"/>
    <dgm:cxn modelId="{BD4C5769-55FE-4F09-9F4F-2D220F827FE6}" type="presParOf" srcId="{1ECABD5A-2052-46CB-B701-6151AE2E8140}" destId="{70F50A7A-3DAF-4F01-8042-8B43A9AAA95E}" srcOrd="1" destOrd="0" presId="urn:microsoft.com/office/officeart/2005/8/layout/bProcess4"/>
    <dgm:cxn modelId="{D323BC8E-8C82-40EA-96AF-AD2BEA4FE7FD}" type="presParOf" srcId="{968FB8DF-0EDD-4938-A6EC-3702D5255263}" destId="{B658BA09-2B14-4957-BCCD-45B138721514}" srcOrd="3" destOrd="0" presId="urn:microsoft.com/office/officeart/2005/8/layout/bProcess4"/>
    <dgm:cxn modelId="{FEA70A95-7820-4F61-9B2A-7AE959300834}" type="presParOf" srcId="{968FB8DF-0EDD-4938-A6EC-3702D5255263}" destId="{964A8F33-1BCD-4D6C-AE70-B31F836A5E6D}" srcOrd="4" destOrd="0" presId="urn:microsoft.com/office/officeart/2005/8/layout/bProcess4"/>
    <dgm:cxn modelId="{FE7BE26E-D5C3-461A-930E-582FF90DB7C9}" type="presParOf" srcId="{964A8F33-1BCD-4D6C-AE70-B31F836A5E6D}" destId="{B5E1603F-A988-4B36-9936-40FC636FFB00}" srcOrd="0" destOrd="0" presId="urn:microsoft.com/office/officeart/2005/8/layout/bProcess4"/>
    <dgm:cxn modelId="{37A7DFA4-98DC-4910-AC10-97471B6909EE}" type="presParOf" srcId="{964A8F33-1BCD-4D6C-AE70-B31F836A5E6D}" destId="{4FB24060-710A-47FB-A779-2254D7142BD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A880-21D5-47A8-B9B3-CEFAF7F706D8}">
      <dsp:nvSpPr>
        <dsp:cNvPr id="0" name=""/>
        <dsp:cNvSpPr/>
      </dsp:nvSpPr>
      <dsp:spPr>
        <a:xfrm rot="5310956">
          <a:off x="-993358" y="1595016"/>
          <a:ext cx="2729433" cy="38911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BDAED-DCE8-4E6D-9610-450FC39F41D1}">
      <dsp:nvSpPr>
        <dsp:cNvPr id="0" name=""/>
        <dsp:cNvSpPr/>
      </dsp:nvSpPr>
      <dsp:spPr>
        <a:xfrm>
          <a:off x="0" y="0"/>
          <a:ext cx="3247237" cy="2156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Мнемотехника</a:t>
          </a:r>
          <a:endParaRPr lang="ru-RU" sz="3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57" y="63157"/>
        <a:ext cx="3120923" cy="2030022"/>
      </dsp:txXfrm>
    </dsp:sp>
    <dsp:sp modelId="{B658BA09-2B14-4957-BCCD-45B138721514}">
      <dsp:nvSpPr>
        <dsp:cNvPr id="0" name=""/>
        <dsp:cNvSpPr/>
      </dsp:nvSpPr>
      <dsp:spPr>
        <a:xfrm rot="19620722">
          <a:off x="2449779" y="1736735"/>
          <a:ext cx="153820" cy="819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50A7A-3DAF-4F01-8042-8B43A9AAA95E}">
      <dsp:nvSpPr>
        <dsp:cNvPr id="0" name=""/>
        <dsp:cNvSpPr/>
      </dsp:nvSpPr>
      <dsp:spPr>
        <a:xfrm>
          <a:off x="209710" y="2768379"/>
          <a:ext cx="2969194" cy="2107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ИЗОСКАЗКИ</a:t>
          </a:r>
          <a:endParaRPr lang="ru-RU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41" y="2830110"/>
        <a:ext cx="2845732" cy="1984183"/>
      </dsp:txXfrm>
    </dsp:sp>
    <dsp:sp modelId="{4FB24060-710A-47FB-A779-2254D7142BD6}">
      <dsp:nvSpPr>
        <dsp:cNvPr id="0" name=""/>
        <dsp:cNvSpPr/>
      </dsp:nvSpPr>
      <dsp:spPr>
        <a:xfrm>
          <a:off x="4178688" y="0"/>
          <a:ext cx="3511185" cy="2109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ТРИЗ </a:t>
          </a:r>
          <a:endParaRPr lang="ru-RU" sz="3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0467" y="61779"/>
        <a:ext cx="3387627" cy="1985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8053-022A-4B26-A371-B31506778FA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CC012-6013-4E91-B2A1-B5C7588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9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C012-6013-4E91-B2A1-B5C758805E2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5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4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4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3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2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8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18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2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9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77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4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01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9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3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5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0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9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9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EDDB53-ED8C-4EB7-8F86-F4C5991E5E9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B63C79-95D9-466D-BDEE-C08DE58F3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5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667" y="-105431"/>
            <a:ext cx="13243820" cy="75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81" y="205278"/>
            <a:ext cx="9747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связной речи у детей дошкольного возраста от  5-6 лет с общим недоразвитием речи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7987" y="5249332"/>
            <a:ext cx="374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</a:p>
          <a:p>
            <a:endParaRPr lang="ru-RU" sz="2000" b="1" dirty="0"/>
          </a:p>
        </p:txBody>
      </p:sp>
      <p:pic>
        <p:nvPicPr>
          <p:cNvPr id="10" name="Picture 1"/>
          <p:cNvPicPr/>
          <p:nvPr/>
        </p:nvPicPr>
        <p:blipFill>
          <a:blip r:embed="rId3" cstate="print">
            <a:lum bright="-20000"/>
          </a:blip>
          <a:srcRect l="5925" t="5045" b="10875"/>
          <a:stretch/>
        </p:blipFill>
        <p:spPr>
          <a:xfrm>
            <a:off x="9077150" y="2200726"/>
            <a:ext cx="2286000" cy="2913140"/>
          </a:xfrm>
          <a:prstGeom prst="roundRect">
            <a:avLst>
              <a:gd name="adj" fmla="val 684"/>
            </a:avLst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Google Shape;87;p13"/>
          <p:cNvSpPr txBox="1"/>
          <p:nvPr/>
        </p:nvSpPr>
        <p:spPr>
          <a:xfrm>
            <a:off x="1880558" y="4221162"/>
            <a:ext cx="5836975" cy="204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>
              <a:buClr>
                <a:srgbClr val="FFFFFF"/>
              </a:buClr>
              <a:buSzPts val="3200"/>
              <a:buFont typeface="Calibri"/>
              <a:buNone/>
            </a:pPr>
            <a:r>
              <a:rPr lang="ru-RU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Связная </a:t>
            </a:r>
            <a:r>
              <a:rPr lang="en-US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речь</a:t>
            </a:r>
            <a:r>
              <a:rPr lang="en-US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</a:t>
            </a:r>
            <a:r>
              <a:rPr lang="ru-RU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высшая </a:t>
            </a:r>
            <a:r>
              <a:rPr lang="en-US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форма</a:t>
            </a:r>
            <a:r>
              <a:rPr lang="en-US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мыслительной</a:t>
            </a:r>
            <a:r>
              <a:rPr lang="en-US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3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деятельности.</a:t>
            </a:r>
            <a:endParaRPr sz="14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5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у детей: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Осмысленность, т.е. полное понимание текста.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Полнота передачи произведения, т.е. отсутствие существенных пропусков, нарушающих логику изложения.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Последовательность и связность пересказа.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словаря и оборотов авторского текста и удачная замена некоторых слов синонимами.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Плавность пересказа, отсутствие длительных, ненужных пауз.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Выразительность и фонетическая правильность речи, культура поведения во время пересказа.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infobal.ru/wp-content/uploads/2017/10/15020536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6" r="614"/>
          <a:stretch/>
        </p:blipFill>
        <p:spPr bwMode="auto">
          <a:xfrm>
            <a:off x="2590032" y="3085851"/>
            <a:ext cx="7265168" cy="31302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1388" y="0"/>
            <a:ext cx="10719548" cy="181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– это самостоятельное описание какого-либо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явления или события.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i="1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343" y="2085019"/>
            <a:ext cx="74461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5-6 лет)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описательного рассказа;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сравнительного рассказа;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серии сюжетных картинок;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по сюжетной картине;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из опыта.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плану.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s://i.ytimg.com/vi/OI04X8E3RHM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r="29013"/>
          <a:stretch/>
        </p:blipFill>
        <p:spPr bwMode="auto">
          <a:xfrm>
            <a:off x="8085863" y="3657597"/>
            <a:ext cx="3785404" cy="26051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62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7592" y="0"/>
            <a:ext cx="6245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343" y="2085019"/>
            <a:ext cx="7446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ds02.infourok.ru/uploads/ex/0a08/0002a217-7ab4cd11/img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" y="496815"/>
            <a:ext cx="10161707" cy="577969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9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1388" y="0"/>
            <a:ext cx="10719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60120" y="659897"/>
            <a:ext cx="7901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описательного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://1.bp.blogspot.com/--vmIbafPaAk/VNdHmw4JtmI/AAAAAAAAQMo/IjSLX4nPsOw/s1600/%D1%81%D1%85%D1%82%D1%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6" y="1244673"/>
            <a:ext cx="3749255" cy="27896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nsportal.ru/sites/default/files/2018/01/28/didaktichieskaia-ighra-s-kartinkami-rasskazhi-ka-d_10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91" y="1439623"/>
            <a:ext cx="5088817" cy="38066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https://ds422-3log.ucoz.ru/_ld/0/468625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0" y="3605427"/>
            <a:ext cx="4282380" cy="2745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1388" y="0"/>
            <a:ext cx="10719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60120" y="659897"/>
            <a:ext cx="7901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сравнительного рассказа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logopeddoma.ru/_pu/2/s056718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9" y="1513623"/>
            <a:ext cx="4929852" cy="385104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https://logopeddoma.ru/_pu/2/s0317517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1513623"/>
            <a:ext cx="4670462" cy="385104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43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1388" y="0"/>
            <a:ext cx="10719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741872" y="659897"/>
            <a:ext cx="10437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серии сюжетных картинок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roditeli.ua/uploads/images/74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8" y="1420336"/>
            <a:ext cx="2950867" cy="40014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pandia.ru/text/80/679/images/img1_2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57" y="1355681"/>
            <a:ext cx="3713019" cy="49619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 descr="https://i0.wp.com/ds03.infourok.ru/uploads/ex/03d5/0005477c-45ea7478/hello_html_m7670a21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92" y="1355681"/>
            <a:ext cx="4154944" cy="23019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https://i0.wp.com/pandia.ru/text/80/454/images/img2_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54" y="3941001"/>
            <a:ext cx="4649028" cy="22003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900igr.net/up/datai/252832/0008-009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0" y="1673372"/>
            <a:ext cx="4826062" cy="330502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1434" y="448574"/>
            <a:ext cx="9523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серии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</a:t>
            </a:r>
          </a:p>
        </p:txBody>
      </p:sp>
      <p:pic>
        <p:nvPicPr>
          <p:cNvPr id="7" name="Рисунок 6" descr="http://cf.ppt-online.org/files/slide/w/WA5Ilxy4neizaZm1029p3VNGtBXDhbfwHJMYLQ/slide-2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2" y="1199709"/>
            <a:ext cx="5911274" cy="4619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75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1434" y="448574"/>
            <a:ext cx="9523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Составление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по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bigslide.ru/images/18/17400/960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6" y="1420368"/>
            <a:ext cx="8195094" cy="47733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1057"/>
            <a:ext cx="12197862" cy="68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5516" y="0"/>
            <a:ext cx="1011115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рассказыванию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 опыта)</a:t>
            </a:r>
            <a:endParaRPr lang="ru-RU" sz="2800" i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761" y="449339"/>
            <a:ext cx="11175024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 веселился  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Новогодней елки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mashenkina-mama.ru/wp-content/uploads/2015/01/Zima-Rasskazy-po-kartink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18" y="1385456"/>
            <a:ext cx="7241309" cy="48213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08" y="-141930"/>
            <a:ext cx="12418735" cy="70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2172" y="7824"/>
            <a:ext cx="9079472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Нетрадиционные формы формирования связной речи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98864255"/>
              </p:ext>
            </p:extLst>
          </p:nvPr>
        </p:nvGraphicFramePr>
        <p:xfrm>
          <a:off x="3573785" y="1104181"/>
          <a:ext cx="8244404" cy="491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14068"/>
            <a:ext cx="118181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s://ds02.infourok.ru/uploads/ex/0672/000745e9-665a9755/hello_html_m1fa2381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56364"/>
            <a:ext cx="3347048" cy="25616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maam.ru/images/users/photos/medium/d4531af5b55782036f32c28aaef129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68" y="3386664"/>
            <a:ext cx="2225168" cy="16659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silarechi.com/wp-content/uploads/2018/12/Mnemotablicy_dlya_razvitiya_svyaznoy_rechi_doshkolnikov_3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1104180"/>
            <a:ext cx="3226279" cy="22824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https://2.bp.blogspot.com/-1R_deX13MBo/VBbNilMo0cI/AAAAAAAAASE/PcmdwzKEN9E/s1600/%D0%9C%D0%BD%D0%B5%D0%BC%D0%BE-%D1%82%D0%B0%D0%B1%D0%BB%D0%B8%D1%86%D0%B0+%D0%94%D0%B5%D1%80%D0%B5%D0%B2%D1%8C%D1%8F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165" y="3722677"/>
            <a:ext cx="2743200" cy="24263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44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667" y="-105431"/>
            <a:ext cx="13243820" cy="75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66491" y="414067"/>
            <a:ext cx="9247517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Связная речь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представляет собой наиболее сложную форму речевой деятельности.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меткому выражению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А. Сохина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как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 вбирает в себя все достижения ребенка в овладении родным языком, в освоении его звуковой стороны, словарного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состава 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грамматического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строя речи.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связной речи отчетливо выступает тесная связь речевого и умственного воспитания детей.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связной речи – коммуникативная. Она осуществляется в двух основных формах – диалоге и монологе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838" y="45793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74123" y="4798548"/>
            <a:ext cx="8502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sadulibka.ru/wp-content/uploads/2018/01/0015-015-Spasibo-za-vni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837" y="-607372"/>
            <a:ext cx="12833838" cy="78804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667" y="-105431"/>
            <a:ext cx="13243820" cy="75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81" y="205278"/>
            <a:ext cx="974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1547" y="1036275"/>
            <a:ext cx="862641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связной речи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главных задач речевого развития 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дошкольном учреждении с детьми с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общим недоразвитием речи.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ds04.infourok.ru/uploads/ex/12f2/00144ab9-8bbbc6e7/im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28" y="2511679"/>
            <a:ext cx="8436634" cy="434632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76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3771" y="685799"/>
            <a:ext cx="10368643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связной речи – одна из главных задач речевого развития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дошкольном учреждении с детьми с ОНР.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Связная речь, по меткому выражению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Ф.А.Сохина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вбирает в себя все достижения ребенка в овладении родным языком, в освоении его звуковой стороны, словарного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состава и грамматического строя речи.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как дети строят свои высказывания можно судить об уровне их речевого развития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представляет собой наиболее сложную форму речевой деятельности.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носит характер последовательного систематического развернутого изложения.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связной речи – коммуникативная. Она осуществляется в двух основных формах – диалоге и монологе.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предусматривает обучение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диалогической и монологической речи.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8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3;p14"/>
          <p:cNvSpPr txBox="1">
            <a:spLocks/>
          </p:cNvSpPr>
          <p:nvPr/>
        </p:nvSpPr>
        <p:spPr>
          <a:xfrm>
            <a:off x="1449238" y="260351"/>
            <a:ext cx="8229600" cy="11525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Задачи обучения детей связной речи от 5-6 лет с общим недоразвитием речи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 период: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92;p14"/>
          <p:cNvSpPr txBox="1">
            <a:spLocks/>
          </p:cNvSpPr>
          <p:nvPr/>
        </p:nvSpPr>
        <p:spPr>
          <a:xfrm>
            <a:off x="539750" y="1412875"/>
            <a:ext cx="9139088" cy="52928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Учить составлять предложения из 4, 5 и более слов по картинке, по демонстрации действия, на заданную тему;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Совершенствовать диалогическую и монологическую формы речи, умение задавать вопросы и правильно отвечать на них. Помочь перейти на качественно новую ступень ведения диалога – от соучастия к сотрудничеству;</a:t>
            </a:r>
          </a:p>
          <a:p>
            <a:pPr marL="34290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Развивать умение пересказывать небольшие                            тексты по предложенному плану, составлять               рассказы-описания  и загадки-описания по всем лексическим  темам по предложенному плану.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3771" y="685799"/>
            <a:ext cx="10368643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связной речи – одна из главных задач речевого развития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дошкольном учреждении с детьми с ОНР.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Связная речь, по меткому выражению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Ф.А.Сохина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вбирает в себя все достижения ребенка в овладении родным языком, в освоении его звуковой стороны, словарного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состава и грамматического строя речи.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как дети строят свои высказывания можно судить об уровне их речевого развития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представляет собой наиболее сложную форму речевой деятельности.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носит характер последовательного систематического развернутого изложения.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связной речи – коммуникативная. Она осуществляется в двух основных формах – диалоге и монологе.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предусматривает обучение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диалогической и монологической речи.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99;p15"/>
          <p:cNvSpPr txBox="1">
            <a:spLocks/>
          </p:cNvSpPr>
          <p:nvPr/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</a:pPr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 период:</a:t>
            </a:r>
            <a:endParaRPr lang="ru-RU" sz="2800" b="1" i="1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00;p15"/>
          <p:cNvSpPr txBox="1">
            <a:spLocks/>
          </p:cNvSpPr>
          <p:nvPr/>
        </p:nvSpPr>
        <p:spPr>
          <a:xfrm>
            <a:off x="457199" y="1196975"/>
            <a:ext cx="8876581" cy="55087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Совершенствовать навык составления и распространения предложений по картинке, по демонстрации действия не заданную тему;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Продолжать развивать диалогическую и монологическую формы речи, развивать умение задавать вопросы и грамотно отвечать на них;</a:t>
            </a:r>
          </a:p>
          <a:p>
            <a:pPr marL="34290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Совершенствовать умение пересказывать тексты по плану, составлять рассказы-описания и загадки-описания по предложенному плану (по всем лексическим темам):</a:t>
            </a:r>
          </a:p>
          <a:p>
            <a:pPr marL="34290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Обучать составлению рассказов по картинке                                                                                                             с использованием данного плана.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i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90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6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3771" y="685799"/>
            <a:ext cx="10368643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связной речи – одна из главных задач речевого развития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дошкольном учреждении с детьми с ОНР.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Связная речь, по меткому выражению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Ф.А.Сохина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вбирает в себя все достижения ребенка в овладении родным языком, в освоении его звуковой стороны, словарного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состава и грамматического строя речи.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как дети строят свои высказывания можно судить об уровне их речевого развития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представляет собой наиболее сложную форму речевой деятельности.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носит характер последовательного систематического развернутого изложения.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связной речи – коммуникативная. Она осуществляется в двух основных формах – диалоге и монологе.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предусматривает обучение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диалогической и монологической речи.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59"/>
            <a:ext cx="12341423" cy="70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313" y="115888"/>
            <a:ext cx="8229600" cy="10144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период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8313" y="1246188"/>
            <a:ext cx="9176020" cy="5351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диалогическую и монологическую формы речи. Стимулировать собственные высказывания детей – вопросы, ответы, реплики, являющиеся основой познавательного общения;</a:t>
            </a:r>
          </a:p>
          <a:p>
            <a:pPr algn="l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навыки связной речи при составлении рассказов-описаний, загадок-описаний, рассказов по серии  картинок и по картине в творческих пересказах;</a:t>
            </a:r>
          </a:p>
          <a:p>
            <a:pPr algn="l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понимать свои чувства                                                  и чувства других детей и рассказывать                                             об этом.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3771" y="685799"/>
            <a:ext cx="10368643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связной речи – одна из главных задач речевого развития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дошкольном учреждении с детьми с ОНР.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Связная речь, по меткому выражению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Ф.А.Сохина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вбирает в себя все достижения ребенка в овладении родным языком, в освоении его звуковой стороны, словарного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состава и грамматического строя речи.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как дети строят свои высказывания можно судить об уровне их речевого развития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представляет собой наиболее сложную форму речевой деятельности.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носит характер последовательного систематического развернутого изложения.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связной речи – коммуникативная. Она осуществляется в двух основных формах – диалоге и монологе.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предусматривает обучение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диалогической и монологической речи.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59"/>
            <a:ext cx="12479446" cy="70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313" y="115888"/>
            <a:ext cx="8229600" cy="10144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32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8312" y="345057"/>
            <a:ext cx="10684101" cy="6252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4910" y="954252"/>
            <a:ext cx="809105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связной речи осуществляется в двух основных формах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652811" y="2658825"/>
            <a:ext cx="3076207" cy="337966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99563" y="2620073"/>
            <a:ext cx="3076816" cy="33114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860680" y="1871131"/>
            <a:ext cx="660467" cy="638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038072" y="1851026"/>
            <a:ext cx="659841" cy="621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" y="-70339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57302"/>
            <a:ext cx="1219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Диалогическая речь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на формирование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умения,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 для общения. </a:t>
            </a:r>
            <a:endPara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развития диалогической речи 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ОНР от 5-6 лет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научить их пользоваться диалогом как формой общения. Для этого дети должны овладеть целым рядом умений: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вступать в контакт с собеседником, быстро реагировать на реплики, пользуясь различными их видами (вопрос, сообщение, дополнение,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просьба)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беседовать на различные темы,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говорить спокойно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умеренной громкостью, доброжелательным тоном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разнообразными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формулами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речевого этикета,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мимику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жесты,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общаться в паре,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3 -5 человек, в коллективе.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ds04.infourok.ru/uploads/ex/005b/0009eb6a-16f16d55/hello_html_5f748c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49" y="3020291"/>
            <a:ext cx="3300209" cy="33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9fhpw069ctt2.cloudfront.net/clipart/116977/preview/uno_first_preview_3a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125" y="141069"/>
            <a:ext cx="11432875" cy="485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Монологическая речь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более сложный вид связной речи. Монологическая речь по данным психологов начинает формироваться у дошкольников в 5-летнем возрасте. Именно с этого момента необходимо проводить целенаправленную работу по обучению детей монологическим формам речи, среди которых различают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 и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связное изложение прослушанного ребенком художественного произведения.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Пересказ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более простой формой монологической речи по отношению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состоит из нескольких предложений.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ds04.infourok.ru/uploads/ex/005b/0009eb6a-16f16d55/hello_html_5f748c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381" y="3899140"/>
            <a:ext cx="3021959" cy="25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1200</TotalTime>
  <Words>1180</Words>
  <Application>Microsoft Office PowerPoint</Application>
  <PresentationFormat>Широкоэкранный</PresentationFormat>
  <Paragraphs>128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Noto Sans Symbols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Саня</cp:lastModifiedBy>
  <cp:revision>129</cp:revision>
  <dcterms:created xsi:type="dcterms:W3CDTF">2018-02-18T14:14:28Z</dcterms:created>
  <dcterms:modified xsi:type="dcterms:W3CDTF">2021-10-02T19:47:30Z</dcterms:modified>
</cp:coreProperties>
</file>