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9"/>
  </p:notesMasterIdLst>
  <p:sldIdLst>
    <p:sldId id="288" r:id="rId2"/>
    <p:sldId id="289" r:id="rId3"/>
    <p:sldId id="294" r:id="rId4"/>
    <p:sldId id="292" r:id="rId5"/>
    <p:sldId id="293" r:id="rId6"/>
    <p:sldId id="256" r:id="rId7"/>
    <p:sldId id="257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90" r:id="rId35"/>
    <p:sldId id="291" r:id="rId36"/>
    <p:sldId id="295" r:id="rId37"/>
    <p:sldId id="287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90C24216-4B22-4632-8C43-BDF60BB62CD6}">
          <p14:sldIdLst>
            <p14:sldId id="288"/>
            <p14:sldId id="289"/>
            <p14:sldId id="294"/>
            <p14:sldId id="292"/>
            <p14:sldId id="293"/>
            <p14:sldId id="256"/>
            <p14:sldId id="257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90"/>
            <p14:sldId id="291"/>
            <p14:sldId id="295"/>
            <p14:sldId id="287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78A63-CAB0-42D7-BE27-97A6E86293C6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6C6CD-3F75-44E2-A610-21AA3DEC43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1002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26C6CD-3F75-44E2-A610-21AA3DEC4357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529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3EED-4C7C-4B35-9029-252B0E606D62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22FC-9BDD-4DA2-BB76-913C9F922E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265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3EED-4C7C-4B35-9029-252B0E606D62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22FC-9BDD-4DA2-BB76-913C9F922E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6976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3EED-4C7C-4B35-9029-252B0E606D62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22FC-9BDD-4DA2-BB76-913C9F922E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691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3EED-4C7C-4B35-9029-252B0E606D62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22FC-9BDD-4DA2-BB76-913C9F922E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8049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3EED-4C7C-4B35-9029-252B0E606D62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22FC-9BDD-4DA2-BB76-913C9F922E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023857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3EED-4C7C-4B35-9029-252B0E606D62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22FC-9BDD-4DA2-BB76-913C9F922E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1896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3EED-4C7C-4B35-9029-252B0E606D62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22FC-9BDD-4DA2-BB76-913C9F922E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0064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3EED-4C7C-4B35-9029-252B0E606D62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22FC-9BDD-4DA2-BB76-913C9F922E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1817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3EED-4C7C-4B35-9029-252B0E606D62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22FC-9BDD-4DA2-BB76-913C9F922E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557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3EED-4C7C-4B35-9029-252B0E606D62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22FC-9BDD-4DA2-BB76-913C9F922E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0847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3EED-4C7C-4B35-9029-252B0E606D62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22FC-9BDD-4DA2-BB76-913C9F922E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032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3EED-4C7C-4B35-9029-252B0E606D62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22FC-9BDD-4DA2-BB76-913C9F922E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6449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3EED-4C7C-4B35-9029-252B0E606D62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22FC-9BDD-4DA2-BB76-913C9F922E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9540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3EED-4C7C-4B35-9029-252B0E606D62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22FC-9BDD-4DA2-BB76-913C9F922E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056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3EED-4C7C-4B35-9029-252B0E606D62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22FC-9BDD-4DA2-BB76-913C9F922E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3486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3EED-4C7C-4B35-9029-252B0E606D62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E22FC-9BDD-4DA2-BB76-913C9F922E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2293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E3EED-4C7C-4B35-9029-252B0E606D62}" type="datetimeFigureOut">
              <a:rPr lang="ru-RU" smtClean="0"/>
              <a:pPr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1BE22FC-9BDD-4DA2-BB76-913C9F922E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6643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hyperlink" Target="https://lingua-airlines.ru/articles/testy-po-vremenam-anglijskogo" TargetMode="External"/><Relationship Id="rId3" Type="http://schemas.openxmlformats.org/officeDocument/2006/relationships/hyperlink" Target="http://english99.ru/present-simple/" TargetMode="External"/><Relationship Id="rId7" Type="http://schemas.openxmlformats.org/officeDocument/2006/relationships/hyperlink" Target="https://grammarway.com/ru" TargetMode="External"/><Relationship Id="rId2" Type="http://schemas.openxmlformats.org/officeDocument/2006/relationships/hyperlink" Target="http://engblog.ru/category/gramma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ammar-tei.com/category/&#1075;&#1088;&#1072;&#1084;&#1084;&#1072;&#1090;&#1080;&#1082;&#1072;/" TargetMode="External"/><Relationship Id="rId5" Type="http://schemas.openxmlformats.org/officeDocument/2006/relationships/hyperlink" Target="https://preply.com/ru/" TargetMode="External"/><Relationship Id="rId4" Type="http://schemas.openxmlformats.org/officeDocument/2006/relationships/hyperlink" Target="https://skyeng.ru/articles/7-osobennostej-upotrebleniya-vremeni-present-continuous" TargetMode="External"/><Relationship Id="rId9" Type="http://schemas.openxmlformats.org/officeDocument/2006/relationships/hyperlink" Target="http://grammar-tei.com/future-continuou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6506F2-32D1-4EB8-891C-485AC9529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9"/>
            <a:ext cx="10090193" cy="3094653"/>
          </a:xfrm>
        </p:spPr>
        <p:txBody>
          <a:bodyPr>
            <a:normAutofit fontScale="90000"/>
          </a:bodyPr>
          <a:lstStyle/>
          <a:p>
            <a:r>
              <a:rPr lang="ru-RU" dirty="0"/>
              <a:t>Проект выполнил Ежов Д.В</a:t>
            </a:r>
            <a:r>
              <a:rPr lang="en-US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МОУ СОШ №5 г. Коряжма</a:t>
            </a:r>
            <a:br>
              <a:rPr lang="ru-RU" dirty="0"/>
            </a:br>
            <a:r>
              <a:rPr lang="ru-RU" dirty="0"/>
              <a:t>Научный руководитель: Мартыненко В.Е</a:t>
            </a:r>
            <a:r>
              <a:rPr lang="en-US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Тема: </a:t>
            </a:r>
            <a:r>
              <a:rPr lang="ru-RU" dirty="0" smtClean="0"/>
              <a:t>«Времена </a:t>
            </a:r>
            <a:r>
              <a:rPr lang="ru-RU" dirty="0"/>
              <a:t>активного залога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                </a:t>
            </a:r>
            <a:r>
              <a:rPr lang="ru-RU" dirty="0" smtClean="0"/>
              <a:t>в </a:t>
            </a:r>
            <a:r>
              <a:rPr lang="ru-RU" dirty="0"/>
              <a:t>английском </a:t>
            </a:r>
            <a:r>
              <a:rPr lang="ru-RU" dirty="0" smtClean="0"/>
              <a:t>языке»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Коряжма, 2018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156320E-293F-4C14-A1D0-6CBEDB8E6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187820"/>
            <a:ext cx="8596668" cy="85354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2618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DAEAE5B-7981-4C20-9182-9B4CFF33D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26" y="445352"/>
            <a:ext cx="12117355" cy="444245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Present Progressive</a:t>
            </a:r>
            <a:r>
              <a:rPr lang="ru-RU" sz="3100" dirty="0"/>
              <a:t> (Настоящее длительное) образование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564594B-DCCD-48EB-A431-39520C0E5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00783"/>
            <a:ext cx="12042710" cy="62548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95306CEB-ADEF-4CA5-B07B-0C15A83874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69801787"/>
              </p:ext>
            </p:extLst>
          </p:nvPr>
        </p:nvGraphicFramePr>
        <p:xfrm>
          <a:off x="149290" y="1050016"/>
          <a:ext cx="11949404" cy="1902172"/>
        </p:xfrm>
        <a:graphic>
          <a:graphicData uri="http://schemas.openxmlformats.org/drawingml/2006/table">
            <a:tbl>
              <a:tblPr/>
              <a:tblGrid>
                <a:gridCol w="2477316">
                  <a:extLst>
                    <a:ext uri="{9D8B030D-6E8A-4147-A177-3AD203B41FA5}">
                      <a16:colId xmlns:a16="http://schemas.microsoft.com/office/drawing/2014/main" xmlns="" val="339108754"/>
                    </a:ext>
                  </a:extLst>
                </a:gridCol>
                <a:gridCol w="4808906">
                  <a:extLst>
                    <a:ext uri="{9D8B030D-6E8A-4147-A177-3AD203B41FA5}">
                      <a16:colId xmlns:a16="http://schemas.microsoft.com/office/drawing/2014/main" xmlns="" val="1870660187"/>
                    </a:ext>
                  </a:extLst>
                </a:gridCol>
                <a:gridCol w="4663182">
                  <a:extLst>
                    <a:ext uri="{9D8B030D-6E8A-4147-A177-3AD203B41FA5}">
                      <a16:colId xmlns:a16="http://schemas.microsoft.com/office/drawing/2014/main" xmlns="" val="2989711868"/>
                    </a:ext>
                  </a:extLst>
                </a:gridCol>
              </a:tblGrid>
              <a:tr h="562005"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 + am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 + 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effectLst/>
                        </a:rPr>
                        <a:t>глагол-</a:t>
                      </a:r>
                      <a:r>
                        <a:rPr lang="en-US" b="1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 + is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  + 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  <a:effectLst/>
                        </a:rPr>
                        <a:t>глагол-</a:t>
                      </a:r>
                      <a:r>
                        <a:rPr lang="en-US" b="1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 + are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 +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  <a:effectLst/>
                        </a:rPr>
                        <a:t>глагол-</a:t>
                      </a:r>
                      <a:r>
                        <a:rPr lang="en-US" b="1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58618107"/>
                  </a:ext>
                </a:extLst>
              </a:tr>
              <a:tr h="1340167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 am sing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Я пою.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 is smil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Он улыбается.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 is ly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Она лежит.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 is shin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Оно светит.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 are listen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Мы слушаем.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 are danc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Вы танцуете.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 are swimm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Они плавают.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6927708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5EF4EFDC-E08C-4479-8178-FACC166CEE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61697210"/>
              </p:ext>
            </p:extLst>
          </p:nvPr>
        </p:nvGraphicFramePr>
        <p:xfrm>
          <a:off x="135294" y="3110110"/>
          <a:ext cx="11921412" cy="2044904"/>
        </p:xfrm>
        <a:graphic>
          <a:graphicData uri="http://schemas.openxmlformats.org/drawingml/2006/table">
            <a:tbl>
              <a:tblPr/>
              <a:tblGrid>
                <a:gridCol w="3222004">
                  <a:extLst>
                    <a:ext uri="{9D8B030D-6E8A-4147-A177-3AD203B41FA5}">
                      <a16:colId xmlns:a16="http://schemas.microsoft.com/office/drawing/2014/main" xmlns="" val="2524830320"/>
                    </a:ext>
                  </a:extLst>
                </a:gridCol>
                <a:gridCol w="4213388">
                  <a:extLst>
                    <a:ext uri="{9D8B030D-6E8A-4147-A177-3AD203B41FA5}">
                      <a16:colId xmlns:a16="http://schemas.microsoft.com/office/drawing/2014/main" xmlns="" val="3074617461"/>
                    </a:ext>
                  </a:extLst>
                </a:gridCol>
                <a:gridCol w="4486020">
                  <a:extLst>
                    <a:ext uri="{9D8B030D-6E8A-4147-A177-3AD203B41FA5}">
                      <a16:colId xmlns:a16="http://schemas.microsoft.com/office/drawing/2014/main" xmlns="" val="2233044522"/>
                    </a:ext>
                  </a:extLst>
                </a:gridCol>
              </a:tblGrid>
              <a:tr h="26408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 am 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not</a:t>
                      </a:r>
                      <a:r>
                        <a:rPr lang="en-US" sz="1700" b="0">
                          <a:solidFill>
                            <a:schemeClr val="tx1"/>
                          </a:solidFill>
                          <a:effectLst/>
                        </a:rPr>
                        <a:t> + </a:t>
                      </a:r>
                      <a:r>
                        <a:rPr lang="ru-RU" sz="1700" b="0">
                          <a:solidFill>
                            <a:schemeClr val="tx1"/>
                          </a:solidFill>
                          <a:effectLst/>
                        </a:rPr>
                        <a:t>глагол-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sz="17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836" marR="57836" marT="57836" marB="57836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sz="17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sz="17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 is 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not</a:t>
                      </a:r>
                      <a:r>
                        <a:rPr lang="en-US" sz="1700" b="0">
                          <a:solidFill>
                            <a:schemeClr val="tx1"/>
                          </a:solidFill>
                          <a:effectLst/>
                        </a:rPr>
                        <a:t> + глагол-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sz="17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836" marR="57836" marT="57836" marB="57836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sz="17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sz="17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 are 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not</a:t>
                      </a:r>
                      <a:r>
                        <a:rPr lang="en-US" sz="1700" b="0">
                          <a:solidFill>
                            <a:schemeClr val="tx1"/>
                          </a:solidFill>
                          <a:effectLst/>
                        </a:rPr>
                        <a:t> + глагол-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sz="17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836" marR="57836" marT="57836" marB="57836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6029732"/>
                  </a:ext>
                </a:extLst>
              </a:tr>
              <a:tr h="1176963">
                <a:tc>
                  <a:txBody>
                    <a:bodyPr/>
                    <a:lstStyle/>
                    <a:p>
                      <a:pPr fontAlgn="t"/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 am 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not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sing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sz="1700">
                          <a:solidFill>
                            <a:schemeClr val="tx1"/>
                          </a:solidFill>
                          <a:effectLst/>
                        </a:rPr>
                        <a:t>Я не пою.</a:t>
                      </a:r>
                    </a:p>
                  </a:txBody>
                  <a:tcPr marL="57836" marR="57836" marT="57836" marB="57836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 is 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not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smil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</a:rPr>
                        <a:t>. – Он не улыбается.</a:t>
                      </a:r>
                    </a:p>
                    <a:p>
                      <a:pPr fontAlgn="base"/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 is 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not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ly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</a:rPr>
                        <a:t>. – Она не лежит.</a:t>
                      </a:r>
                    </a:p>
                    <a:p>
                      <a:pPr fontAlgn="base"/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 is 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not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shin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</a:rPr>
                        <a:t>. – Оно не светит.</a:t>
                      </a:r>
                    </a:p>
                  </a:txBody>
                  <a:tcPr marL="57836" marR="57836" marT="57836" marB="57836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7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 are </a:t>
                      </a:r>
                      <a:r>
                        <a:rPr lang="en-US" sz="17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not</a:t>
                      </a:r>
                      <a:r>
                        <a:rPr lang="en-US" sz="17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listen</a:t>
                      </a:r>
                      <a:r>
                        <a:rPr lang="en-US" sz="17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</a:rPr>
                        <a:t>Мы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</a:rPr>
                        <a:t>слушаем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sz="17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 are </a:t>
                      </a:r>
                      <a:r>
                        <a:rPr lang="en-US" sz="17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not</a:t>
                      </a:r>
                      <a:r>
                        <a:rPr lang="en-US" sz="17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danc</a:t>
                      </a:r>
                      <a:r>
                        <a:rPr lang="en-US" sz="17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</a:rPr>
                        <a:t>Вы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</a:rPr>
                        <a:t>танцуете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sz="17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 are </a:t>
                      </a:r>
                      <a:r>
                        <a:rPr lang="en-US" sz="17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not</a:t>
                      </a:r>
                      <a:r>
                        <a:rPr lang="en-US" sz="17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swimm</a:t>
                      </a:r>
                      <a:r>
                        <a:rPr lang="en-US" sz="17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</a:rPr>
                        <a:t>Они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</a:rPr>
                        <a:t>плавают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</a:txBody>
                  <a:tcPr marL="57836" marR="57836" marT="57836" marB="57836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6004365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F19FDB4C-9BD2-493E-8227-964DB501F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90089937"/>
              </p:ext>
            </p:extLst>
          </p:nvPr>
        </p:nvGraphicFramePr>
        <p:xfrm>
          <a:off x="93305" y="5312936"/>
          <a:ext cx="11949405" cy="1341120"/>
        </p:xfrm>
        <a:graphic>
          <a:graphicData uri="http://schemas.openxmlformats.org/drawingml/2006/table">
            <a:tbl>
              <a:tblPr/>
              <a:tblGrid>
                <a:gridCol w="2914489">
                  <a:extLst>
                    <a:ext uri="{9D8B030D-6E8A-4147-A177-3AD203B41FA5}">
                      <a16:colId xmlns:a16="http://schemas.microsoft.com/office/drawing/2014/main" xmlns="" val="4266384924"/>
                    </a:ext>
                  </a:extLst>
                </a:gridCol>
                <a:gridCol w="4226009">
                  <a:extLst>
                    <a:ext uri="{9D8B030D-6E8A-4147-A177-3AD203B41FA5}">
                      <a16:colId xmlns:a16="http://schemas.microsoft.com/office/drawing/2014/main" xmlns="" val="1598391133"/>
                    </a:ext>
                  </a:extLst>
                </a:gridCol>
                <a:gridCol w="4808907">
                  <a:extLst>
                    <a:ext uri="{9D8B030D-6E8A-4147-A177-3AD203B41FA5}">
                      <a16:colId xmlns:a16="http://schemas.microsoft.com/office/drawing/2014/main" xmlns="" val="11609081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Am I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</a:t>
                      </a:r>
                      <a:r>
                        <a:rPr lang="ru-RU" b="0">
                          <a:solidFill>
                            <a:schemeClr val="tx1"/>
                          </a:solidFill>
                          <a:effectLst/>
                        </a:rPr>
                        <a:t>глагол-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Is 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глагол-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Are we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глагол-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4538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Am I sing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Я пою?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Is he smil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 улыбается?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Is she ly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Она лежит?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Is it shin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Оно светит?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Are we go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Мы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идем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Are you danc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Вы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танцуете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Are they swimm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плавают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01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19541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276467-D45F-4778-808D-BF37075C0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30" y="223936"/>
            <a:ext cx="12297746" cy="858416"/>
          </a:xfrm>
        </p:spPr>
        <p:txBody>
          <a:bodyPr>
            <a:normAutofit/>
          </a:bodyPr>
          <a:lstStyle/>
          <a:p>
            <a:r>
              <a:rPr lang="ru-RU" sz="3200" dirty="0"/>
              <a:t>Употребление </a:t>
            </a:r>
            <a:r>
              <a:rPr lang="en-US" sz="3200" dirty="0"/>
              <a:t>Present Progressive</a:t>
            </a:r>
            <a:r>
              <a:rPr lang="ru-RU" sz="3200" dirty="0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843C64B-A436-4EC3-B7B0-42DAF7424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30" y="1259632"/>
            <a:ext cx="11737910" cy="7800393"/>
          </a:xfrm>
        </p:spPr>
        <p:txBody>
          <a:bodyPr>
            <a:normAutofit/>
          </a:bodyPr>
          <a:lstStyle/>
          <a:p>
            <a:r>
              <a:rPr lang="ru-RU" dirty="0"/>
              <a:t>Действие происходит непосредственно в момент речи.                                                                          </a:t>
            </a:r>
            <a:r>
              <a:rPr lang="en-US" i="1" dirty="0"/>
              <a:t>The baby is crying. </a:t>
            </a:r>
            <a:r>
              <a:rPr lang="ru-RU" i="1" dirty="0"/>
              <a:t>- Ребенок плачет</a:t>
            </a:r>
          </a:p>
          <a:p>
            <a:r>
              <a:rPr lang="ru-RU" dirty="0"/>
              <a:t>Действие длится ограниченный период времени.                                                                                   </a:t>
            </a:r>
            <a:r>
              <a:rPr lang="en-US" i="1" dirty="0"/>
              <a:t>She is staying in London for a couple of weeks. — </a:t>
            </a:r>
            <a:r>
              <a:rPr lang="en-US" i="1" dirty="0" err="1"/>
              <a:t>Она</a:t>
            </a:r>
            <a:r>
              <a:rPr lang="en-US" i="1" dirty="0"/>
              <a:t> </a:t>
            </a:r>
            <a:r>
              <a:rPr lang="en-US" i="1" dirty="0" err="1"/>
              <a:t>будет</a:t>
            </a:r>
            <a:r>
              <a:rPr lang="en-US" i="1" dirty="0"/>
              <a:t> в </a:t>
            </a:r>
            <a:r>
              <a:rPr lang="en-US" i="1" dirty="0" err="1"/>
              <a:t>Лондоне</a:t>
            </a:r>
            <a:r>
              <a:rPr lang="en-US" i="1" dirty="0"/>
              <a:t> </a:t>
            </a:r>
            <a:r>
              <a:rPr lang="en-US" i="1" dirty="0" err="1"/>
              <a:t>пару</a:t>
            </a:r>
            <a:r>
              <a:rPr lang="en-US" i="1" dirty="0"/>
              <a:t> </a:t>
            </a:r>
            <a:r>
              <a:rPr lang="en-US" i="1" dirty="0" err="1"/>
              <a:t>недель</a:t>
            </a:r>
            <a:r>
              <a:rPr lang="en-US" i="1" dirty="0"/>
              <a:t>.</a:t>
            </a:r>
          </a:p>
          <a:p>
            <a:r>
              <a:rPr lang="ru-RU" dirty="0"/>
              <a:t>Что-либо меняется, растет или развивается.                                                                                               </a:t>
            </a:r>
            <a:r>
              <a:rPr lang="ru-RU" i="1" dirty="0" err="1"/>
              <a:t>Life</a:t>
            </a:r>
            <a:r>
              <a:rPr lang="ru-RU" i="1" dirty="0"/>
              <a:t> </a:t>
            </a:r>
            <a:r>
              <a:rPr lang="ru-RU" i="1" dirty="0" err="1"/>
              <a:t>is</a:t>
            </a:r>
            <a:r>
              <a:rPr lang="ru-RU" i="1" dirty="0"/>
              <a:t> </a:t>
            </a:r>
            <a:r>
              <a:rPr lang="ru-RU" i="1" dirty="0" err="1"/>
              <a:t>changing</a:t>
            </a:r>
            <a:r>
              <a:rPr lang="ru-RU" i="1" dirty="0"/>
              <a:t> </a:t>
            </a:r>
            <a:r>
              <a:rPr lang="ru-RU" i="1" dirty="0" err="1"/>
              <a:t>fast</a:t>
            </a:r>
            <a:r>
              <a:rPr lang="ru-RU" i="1" dirty="0"/>
              <a:t>. — Жизнь быстро меняется.</a:t>
            </a:r>
          </a:p>
          <a:p>
            <a:r>
              <a:rPr lang="ru-RU" b="1" dirty="0"/>
              <a:t> </a:t>
            </a:r>
            <a:r>
              <a:rPr lang="ru-RU" dirty="0"/>
              <a:t>Новое состояние контрастирует с предыдущим.                                                                                  </a:t>
            </a:r>
            <a:r>
              <a:rPr lang="ru-RU" i="1" dirty="0" err="1"/>
              <a:t>Most</a:t>
            </a:r>
            <a:r>
              <a:rPr lang="ru-RU" i="1" dirty="0"/>
              <a:t> </a:t>
            </a:r>
            <a:r>
              <a:rPr lang="ru-RU" i="1" dirty="0" err="1"/>
              <a:t>women</a:t>
            </a:r>
            <a:r>
              <a:rPr lang="ru-RU" i="1" dirty="0"/>
              <a:t> </a:t>
            </a:r>
            <a:r>
              <a:rPr lang="ru-RU" i="1" dirty="0" err="1"/>
              <a:t>aren’t</a:t>
            </a:r>
            <a:r>
              <a:rPr lang="ru-RU" i="1" dirty="0"/>
              <a:t> </a:t>
            </a:r>
            <a:r>
              <a:rPr lang="ru-RU" i="1" dirty="0" err="1"/>
              <a:t>staying</a:t>
            </a:r>
            <a:r>
              <a:rPr lang="ru-RU" i="1" dirty="0"/>
              <a:t> </a:t>
            </a:r>
            <a:r>
              <a:rPr lang="ru-RU" i="1" dirty="0" err="1"/>
              <a:t>home</a:t>
            </a:r>
            <a:r>
              <a:rPr lang="ru-RU" i="1" dirty="0"/>
              <a:t> </a:t>
            </a:r>
            <a:r>
              <a:rPr lang="ru-RU" i="1" dirty="0" err="1"/>
              <a:t>these</a:t>
            </a:r>
            <a:r>
              <a:rPr lang="ru-RU" i="1" dirty="0"/>
              <a:t> </a:t>
            </a:r>
            <a:r>
              <a:rPr lang="ru-RU" i="1" dirty="0" err="1"/>
              <a:t>days</a:t>
            </a:r>
            <a:r>
              <a:rPr lang="ru-RU" i="1" dirty="0"/>
              <a:t>. — В наше время большинство женщин не сидит дома. </a:t>
            </a:r>
          </a:p>
          <a:p>
            <a:r>
              <a:rPr lang="ru-RU" dirty="0"/>
              <a:t>Действие начинается до и продолжается после указанного времени.                                                             </a:t>
            </a:r>
            <a:r>
              <a:rPr lang="en-US" i="1" dirty="0"/>
              <a:t>At nine o’clock they are usually having breakfast. — В </a:t>
            </a:r>
            <a:r>
              <a:rPr lang="en-US" i="1" dirty="0" err="1"/>
              <a:t>девять</a:t>
            </a:r>
            <a:r>
              <a:rPr lang="en-US" i="1" dirty="0"/>
              <a:t> </a:t>
            </a:r>
            <a:r>
              <a:rPr lang="en-US" i="1" dirty="0" err="1"/>
              <a:t>они</a:t>
            </a:r>
            <a:r>
              <a:rPr lang="en-US" i="1" dirty="0"/>
              <a:t> </a:t>
            </a:r>
            <a:r>
              <a:rPr lang="en-US" i="1" dirty="0" err="1"/>
              <a:t>обычно</a:t>
            </a:r>
            <a:r>
              <a:rPr lang="en-US" i="1" dirty="0"/>
              <a:t> </a:t>
            </a:r>
            <a:r>
              <a:rPr lang="en-US" i="1" dirty="0" err="1"/>
              <a:t>завтракают</a:t>
            </a:r>
            <a:r>
              <a:rPr lang="en-US" dirty="0"/>
              <a:t>.</a:t>
            </a:r>
          </a:p>
          <a:p>
            <a:r>
              <a:rPr lang="ru-RU" dirty="0"/>
              <a:t>Действие повторяется снова и снова или происходит непрерывно.                                                               </a:t>
            </a:r>
            <a:r>
              <a:rPr lang="en-US" i="1" dirty="0"/>
              <a:t>You are always losing your keys. — </a:t>
            </a:r>
            <a:r>
              <a:rPr lang="ru-RU" i="1" dirty="0"/>
              <a:t>Ты всегда теряешь свои ключи.</a:t>
            </a:r>
          </a:p>
          <a:p>
            <a:r>
              <a:rPr lang="ru-RU" dirty="0"/>
              <a:t>Настоящее продолженное время может использоваться для обозначения договоренностей и запланированных в будущем действий.                                                                                                                     </a:t>
            </a:r>
            <a:r>
              <a:rPr lang="en-US" i="1" dirty="0"/>
              <a:t>I’m going to the dentist tomorrow. — </a:t>
            </a:r>
            <a:r>
              <a:rPr lang="en-US" i="1" dirty="0" err="1"/>
              <a:t>Завтра</a:t>
            </a:r>
            <a:r>
              <a:rPr lang="en-US" i="1" dirty="0"/>
              <a:t> я </a:t>
            </a:r>
            <a:r>
              <a:rPr lang="en-US" i="1" dirty="0" err="1"/>
              <a:t>иду</a:t>
            </a:r>
            <a:r>
              <a:rPr lang="en-US" i="1" dirty="0"/>
              <a:t> к </a:t>
            </a:r>
            <a:r>
              <a:rPr lang="en-US" i="1" dirty="0" err="1"/>
              <a:t>стоматологу</a:t>
            </a:r>
            <a:r>
              <a:rPr lang="en-US" i="1" dirty="0"/>
              <a:t>.</a:t>
            </a:r>
          </a:p>
          <a:p>
            <a:endParaRPr lang="ru-RU" i="1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              </a:t>
            </a:r>
          </a:p>
          <a:p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75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180BCB3-1D00-4F2C-A2BF-AD9B2A4E5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350" y="139267"/>
            <a:ext cx="11983649" cy="896431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Present Perfect</a:t>
            </a:r>
            <a:r>
              <a:rPr lang="ru-RU" sz="3100" dirty="0"/>
              <a:t> (Настоящее завершённое) образование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xmlns="" id="{F1B6CCDB-B715-4887-A486-0C785FBC41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54863971"/>
              </p:ext>
            </p:extLst>
          </p:nvPr>
        </p:nvGraphicFramePr>
        <p:xfrm>
          <a:off x="289249" y="2621280"/>
          <a:ext cx="11296296" cy="1615440"/>
        </p:xfrm>
        <a:graphic>
          <a:graphicData uri="http://schemas.openxmlformats.org/drawingml/2006/table">
            <a:tbl>
              <a:tblPr/>
              <a:tblGrid>
                <a:gridCol w="5648148">
                  <a:extLst>
                    <a:ext uri="{9D8B030D-6E8A-4147-A177-3AD203B41FA5}">
                      <a16:colId xmlns:a16="http://schemas.microsoft.com/office/drawing/2014/main" xmlns="" val="717451486"/>
                    </a:ext>
                  </a:extLst>
                </a:gridCol>
                <a:gridCol w="5648148">
                  <a:extLst>
                    <a:ext uri="{9D8B030D-6E8A-4147-A177-3AD203B41FA5}">
                      <a16:colId xmlns:a16="http://schemas.microsoft.com/office/drawing/2014/main" xmlns="" val="35077368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not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+ 3-я форма глагола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has not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+ 3-я форма глагола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9082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not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start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Я не начал.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not gone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Мы не ушли.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not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finish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Вы не закончили.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not come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Они не пришли.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has not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decid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решил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has not done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Она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сделала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has not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turn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off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Оно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выключилось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44503721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A6456807-5B7B-4E71-936B-43ED65498D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54094138"/>
              </p:ext>
            </p:extLst>
          </p:nvPr>
        </p:nvGraphicFramePr>
        <p:xfrm>
          <a:off x="289249" y="672149"/>
          <a:ext cx="11296296" cy="1615440"/>
        </p:xfrm>
        <a:graphic>
          <a:graphicData uri="http://schemas.openxmlformats.org/drawingml/2006/table">
            <a:tbl>
              <a:tblPr/>
              <a:tblGrid>
                <a:gridCol w="5648148">
                  <a:extLst>
                    <a:ext uri="{9D8B030D-6E8A-4147-A177-3AD203B41FA5}">
                      <a16:colId xmlns:a16="http://schemas.microsoft.com/office/drawing/2014/main" xmlns="" val="1731902248"/>
                    </a:ext>
                  </a:extLst>
                </a:gridCol>
                <a:gridCol w="5648148">
                  <a:extLst>
                    <a:ext uri="{9D8B030D-6E8A-4147-A177-3AD203B41FA5}">
                      <a16:colId xmlns:a16="http://schemas.microsoft.com/office/drawing/2014/main" xmlns="" val="40894704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+ 3-я форма глагола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has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+ 3-я форма глагола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49771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start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Я начал.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gone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Мы ушли.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finish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Вы закончили.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come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Они пришли.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has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decid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решил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has done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Она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сделала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has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turn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off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Оно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выключилось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9654034"/>
                  </a:ext>
                </a:extLst>
              </a:tr>
            </a:tbl>
          </a:graphicData>
        </a:graphic>
      </p:graphicFrame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="" id="{C5E41F4E-84FB-481E-A985-F88004BC7E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25757355"/>
              </p:ext>
            </p:extLst>
          </p:nvPr>
        </p:nvGraphicFramePr>
        <p:xfrm>
          <a:off x="289249" y="4570411"/>
          <a:ext cx="11296296" cy="1615440"/>
        </p:xfrm>
        <a:graphic>
          <a:graphicData uri="http://schemas.openxmlformats.org/drawingml/2006/table">
            <a:tbl>
              <a:tblPr/>
              <a:tblGrid>
                <a:gridCol w="5648148">
                  <a:extLst>
                    <a:ext uri="{9D8B030D-6E8A-4147-A177-3AD203B41FA5}">
                      <a16:colId xmlns:a16="http://schemas.microsoft.com/office/drawing/2014/main" xmlns="" val="2749551127"/>
                    </a:ext>
                  </a:extLst>
                </a:gridCol>
                <a:gridCol w="5648148">
                  <a:extLst>
                    <a:ext uri="{9D8B030D-6E8A-4147-A177-3AD203B41FA5}">
                      <a16:colId xmlns:a16="http://schemas.microsoft.com/office/drawing/2014/main" xmlns="" val="18072966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+ 3-я форма глагола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Has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+ 3-я форма глагола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46170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I start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Я начал?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gone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Мы ушли?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you finish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Вы закончили?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they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come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Они пришли?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Has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he decid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решил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</a:p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Has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she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done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Она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сделала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</a:p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Has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it turn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off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Оно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выключилось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6974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53985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3F34995-E20E-488B-9B26-9B944427A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04" y="0"/>
            <a:ext cx="11898085" cy="765110"/>
          </a:xfrm>
        </p:spPr>
        <p:txBody>
          <a:bodyPr>
            <a:normAutofit/>
          </a:bodyPr>
          <a:lstStyle/>
          <a:p>
            <a:r>
              <a:rPr lang="ru-RU" sz="3200" dirty="0"/>
              <a:t>УПОТРЕБЛЕНИЕ </a:t>
            </a:r>
            <a:r>
              <a:rPr lang="en-US" sz="3200" dirty="0"/>
              <a:t>Present Perfect</a:t>
            </a:r>
            <a:r>
              <a:rPr lang="ru-RU" sz="3200" dirty="0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9D96C8C-4B80-42E3-9C8E-E26B546F0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511" y="554177"/>
            <a:ext cx="11635272" cy="4824619"/>
          </a:xfrm>
        </p:spPr>
        <p:txBody>
          <a:bodyPr/>
          <a:lstStyle/>
          <a:p>
            <a:r>
              <a:rPr lang="ru-RU" dirty="0"/>
              <a:t> Совершенное действие без указания на время. Важен результат, а не время.                                                          </a:t>
            </a:r>
            <a:r>
              <a:rPr lang="en-US" i="1" dirty="0"/>
              <a:t>I have tidied the room. — </a:t>
            </a:r>
            <a:r>
              <a:rPr lang="ru-RU" i="1" dirty="0"/>
              <a:t>Я убрался в комнате.</a:t>
            </a:r>
          </a:p>
          <a:p>
            <a:r>
              <a:rPr lang="ru-RU" dirty="0"/>
              <a:t>Действие, начавшееся в прошлом и продолжающееся до настоящего момента.                                                    </a:t>
            </a:r>
            <a:r>
              <a:rPr lang="en-US" i="1" dirty="0"/>
              <a:t>I’ve worked here for 15 years. – Я </a:t>
            </a:r>
            <a:r>
              <a:rPr lang="en-US" i="1" dirty="0" err="1"/>
              <a:t>работаю</a:t>
            </a:r>
            <a:r>
              <a:rPr lang="en-US" i="1" dirty="0"/>
              <a:t> </a:t>
            </a:r>
            <a:r>
              <a:rPr lang="en-US" i="1" dirty="0" err="1"/>
              <a:t>здесь</a:t>
            </a:r>
            <a:r>
              <a:rPr lang="en-US" i="1" dirty="0"/>
              <a:t> 15 </a:t>
            </a:r>
            <a:r>
              <a:rPr lang="en-US" i="1" dirty="0" err="1"/>
              <a:t>лет</a:t>
            </a:r>
            <a:r>
              <a:rPr lang="en-US" i="1" dirty="0"/>
              <a:t>.</a:t>
            </a:r>
            <a:endParaRPr lang="ru-RU" i="1" dirty="0"/>
          </a:p>
          <a:p>
            <a:r>
              <a:rPr lang="ru-RU" dirty="0"/>
              <a:t>Только что законченное действие.                                                                                                                                          </a:t>
            </a:r>
            <a:r>
              <a:rPr lang="ru-RU" i="1" dirty="0" err="1"/>
              <a:t>He</a:t>
            </a:r>
            <a:r>
              <a:rPr lang="ru-RU" i="1" dirty="0"/>
              <a:t> </a:t>
            </a:r>
            <a:r>
              <a:rPr lang="ru-RU" i="1" dirty="0" err="1"/>
              <a:t>has</a:t>
            </a:r>
            <a:r>
              <a:rPr lang="ru-RU" i="1" dirty="0"/>
              <a:t> </a:t>
            </a:r>
            <a:r>
              <a:rPr lang="ru-RU" i="1" dirty="0" err="1"/>
              <a:t>just</a:t>
            </a:r>
            <a:r>
              <a:rPr lang="ru-RU" i="1" dirty="0"/>
              <a:t> </a:t>
            </a:r>
            <a:r>
              <a:rPr lang="ru-RU" i="1" dirty="0" err="1"/>
              <a:t>delivered</a:t>
            </a:r>
            <a:r>
              <a:rPr lang="ru-RU" i="1" dirty="0"/>
              <a:t> </a:t>
            </a:r>
            <a:r>
              <a:rPr lang="ru-RU" i="1" dirty="0" err="1"/>
              <a:t>the</a:t>
            </a:r>
            <a:r>
              <a:rPr lang="ru-RU" i="1" dirty="0"/>
              <a:t> </a:t>
            </a:r>
            <a:r>
              <a:rPr lang="ru-RU" i="1" dirty="0" err="1"/>
              <a:t>package</a:t>
            </a:r>
            <a:r>
              <a:rPr lang="ru-RU" i="1" dirty="0"/>
              <a:t>. — Он только что доставил посылку.</a:t>
            </a:r>
          </a:p>
          <a:p>
            <a:r>
              <a:rPr lang="ru-RU" dirty="0"/>
              <a:t>Действие произошло в период, который еще не завершен на момент речи.                                              </a:t>
            </a:r>
            <a:r>
              <a:rPr lang="en-US" i="1" dirty="0"/>
              <a:t>She ha</a:t>
            </a:r>
            <a:r>
              <a:rPr lang="ru-RU" i="1" dirty="0"/>
              <a:t>s </a:t>
            </a:r>
            <a:r>
              <a:rPr lang="ru-RU" i="1" dirty="0" err="1"/>
              <a:t>returned</a:t>
            </a:r>
            <a:r>
              <a:rPr lang="ru-RU" i="1" dirty="0"/>
              <a:t> </a:t>
            </a:r>
            <a:r>
              <a:rPr lang="ru-RU" i="1" dirty="0" err="1"/>
              <a:t>from</a:t>
            </a:r>
            <a:r>
              <a:rPr lang="ru-RU" i="1" dirty="0"/>
              <a:t> </a:t>
            </a:r>
            <a:r>
              <a:rPr lang="ru-RU" i="1" dirty="0" err="1"/>
              <a:t>Syria</a:t>
            </a:r>
            <a:r>
              <a:rPr lang="ru-RU" i="1" dirty="0"/>
              <a:t> </a:t>
            </a:r>
            <a:r>
              <a:rPr lang="ru-RU" i="1" dirty="0" err="1"/>
              <a:t>this</a:t>
            </a:r>
            <a:r>
              <a:rPr lang="ru-RU" i="1" dirty="0"/>
              <a:t> </a:t>
            </a:r>
            <a:r>
              <a:rPr lang="ru-RU" i="1" dirty="0" err="1"/>
              <a:t>week</a:t>
            </a:r>
            <a:r>
              <a:rPr lang="ru-RU" i="1" dirty="0"/>
              <a:t>. –Она вернулась из Сирии на этой неделе.</a:t>
            </a:r>
          </a:p>
          <a:p>
            <a:r>
              <a:rPr lang="ru-RU" dirty="0"/>
              <a:t> </a:t>
            </a:r>
            <a:r>
              <a:rPr lang="ru-RU" dirty="0" err="1"/>
              <a:t>Present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употребляется вместо </a:t>
            </a:r>
            <a:r>
              <a:rPr lang="ru-RU" dirty="0" err="1"/>
              <a:t>Future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в условных предложениях I-</a:t>
            </a:r>
            <a:r>
              <a:rPr lang="ru-RU" dirty="0" err="1"/>
              <a:t>го</a:t>
            </a:r>
            <a:r>
              <a:rPr lang="ru-RU" dirty="0"/>
              <a:t> типа для выражения действия, которое закончится до момента в будущем.                                                                            </a:t>
            </a:r>
            <a:r>
              <a:rPr lang="ru-RU" i="1" dirty="0" err="1"/>
              <a:t>I’ll</a:t>
            </a:r>
            <a:r>
              <a:rPr lang="ru-RU" i="1" dirty="0"/>
              <a:t> </a:t>
            </a:r>
            <a:r>
              <a:rPr lang="ru-RU" i="1" dirty="0" err="1"/>
              <a:t>stay</a:t>
            </a:r>
            <a:r>
              <a:rPr lang="ru-RU" i="1" dirty="0"/>
              <a:t> </a:t>
            </a:r>
            <a:r>
              <a:rPr lang="ru-RU" i="1" dirty="0" err="1"/>
              <a:t>with</a:t>
            </a:r>
            <a:r>
              <a:rPr lang="ru-RU" i="1" dirty="0"/>
              <a:t> </a:t>
            </a:r>
            <a:r>
              <a:rPr lang="ru-RU" i="1" dirty="0" err="1"/>
              <a:t>Peter</a:t>
            </a:r>
            <a:r>
              <a:rPr lang="ru-RU" i="1" dirty="0"/>
              <a:t> </a:t>
            </a:r>
            <a:r>
              <a:rPr lang="ru-RU" i="1" dirty="0" err="1"/>
              <a:t>until</a:t>
            </a:r>
            <a:r>
              <a:rPr lang="ru-RU" i="1" dirty="0"/>
              <a:t> </a:t>
            </a:r>
            <a:r>
              <a:rPr lang="ru-RU" i="1" dirty="0" err="1"/>
              <a:t>he</a:t>
            </a:r>
            <a:r>
              <a:rPr lang="ru-RU" i="1" dirty="0"/>
              <a:t> </a:t>
            </a:r>
            <a:r>
              <a:rPr lang="ru-RU" i="1" dirty="0" err="1"/>
              <a:t>has</a:t>
            </a:r>
            <a:r>
              <a:rPr lang="ru-RU" i="1" dirty="0"/>
              <a:t> </a:t>
            </a:r>
            <a:r>
              <a:rPr lang="ru-RU" i="1" dirty="0" err="1"/>
              <a:t>finished</a:t>
            </a:r>
            <a:r>
              <a:rPr lang="ru-RU" i="1" dirty="0"/>
              <a:t> </a:t>
            </a:r>
            <a:r>
              <a:rPr lang="ru-RU" i="1" dirty="0" err="1"/>
              <a:t>everything</a:t>
            </a:r>
            <a:r>
              <a:rPr lang="ru-RU" i="1" dirty="0"/>
              <a:t>. – Я останусь с Питером, пока он все не закончит. </a:t>
            </a:r>
          </a:p>
        </p:txBody>
      </p:sp>
    </p:spTree>
    <p:extLst>
      <p:ext uri="{BB962C8B-B14F-4D97-AF65-F5344CB8AC3E}">
        <p14:creationId xmlns:p14="http://schemas.microsoft.com/office/powerpoint/2010/main" xmlns="" val="2987893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C2820B-B6C7-46C2-A35F-5FCD9D490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978" y="270934"/>
            <a:ext cx="11725503" cy="951376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Present Perfect Progressive</a:t>
            </a:r>
            <a:r>
              <a:rPr lang="ru-RU" sz="2800" dirty="0"/>
              <a:t> (Настоящее </a:t>
            </a:r>
            <a:r>
              <a:rPr lang="ru-RU" sz="2800" dirty="0" err="1"/>
              <a:t>завершённо</a:t>
            </a:r>
            <a:r>
              <a:rPr lang="ru-RU" sz="2800" dirty="0"/>
              <a:t>-длительное) образование</a:t>
            </a:r>
            <a:r>
              <a:rPr lang="en-US" sz="2800" dirty="0"/>
              <a:t/>
            </a:r>
            <a:br>
              <a:rPr lang="en-US" sz="2800" dirty="0"/>
            </a:br>
            <a:endParaRPr lang="ru-RU" sz="28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39C225D4-4D23-4A65-8BD6-551CC1C350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46590518"/>
              </p:ext>
            </p:extLst>
          </p:nvPr>
        </p:nvGraphicFramePr>
        <p:xfrm>
          <a:off x="65313" y="1148938"/>
          <a:ext cx="11999168" cy="1615440"/>
        </p:xfrm>
        <a:graphic>
          <a:graphicData uri="http://schemas.openxmlformats.org/drawingml/2006/table">
            <a:tbl>
              <a:tblPr/>
              <a:tblGrid>
                <a:gridCol w="5999584">
                  <a:extLst>
                    <a:ext uri="{9D8B030D-6E8A-4147-A177-3AD203B41FA5}">
                      <a16:colId xmlns:a16="http://schemas.microsoft.com/office/drawing/2014/main" xmlns="" val="2773081413"/>
                    </a:ext>
                  </a:extLst>
                </a:gridCol>
                <a:gridCol w="5999584">
                  <a:extLst>
                    <a:ext uri="{9D8B030D-6E8A-4147-A177-3AD203B41FA5}">
                      <a16:colId xmlns:a16="http://schemas.microsoft.com/office/drawing/2014/main" xmlns="" val="18575397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been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 +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  <a:effectLst/>
                        </a:rPr>
                        <a:t>глагол-</a:t>
                      </a:r>
                      <a:r>
                        <a:rPr lang="en-US" b="1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has been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глагол-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30203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been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read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Я читаю.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been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wait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Мы ожидаем.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been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play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Вы играете.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been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work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Они работают.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has been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runn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бегает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has been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laugh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Она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смеется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has been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work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Оно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работает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3884568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07111B3F-5858-46FF-B182-CF74A36D83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53050014"/>
              </p:ext>
            </p:extLst>
          </p:nvPr>
        </p:nvGraphicFramePr>
        <p:xfrm>
          <a:off x="65313" y="2929033"/>
          <a:ext cx="11999168" cy="1699524"/>
        </p:xfrm>
        <a:graphic>
          <a:graphicData uri="http://schemas.openxmlformats.org/drawingml/2006/table">
            <a:tbl>
              <a:tblPr/>
              <a:tblGrid>
                <a:gridCol w="5999584">
                  <a:extLst>
                    <a:ext uri="{9D8B030D-6E8A-4147-A177-3AD203B41FA5}">
                      <a16:colId xmlns:a16="http://schemas.microsoft.com/office/drawing/2014/main" xmlns="" val="2883521821"/>
                    </a:ext>
                  </a:extLst>
                </a:gridCol>
                <a:gridCol w="5999584">
                  <a:extLst>
                    <a:ext uri="{9D8B030D-6E8A-4147-A177-3AD203B41FA5}">
                      <a16:colId xmlns:a16="http://schemas.microsoft.com/office/drawing/2014/main" xmlns="" val="3681732054"/>
                    </a:ext>
                  </a:extLst>
                </a:gridCol>
              </a:tblGrid>
              <a:tr h="2676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not been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 + глагол-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sz="16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951" marR="53951" marT="53951" marB="53951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has not been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 + глагол-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sz="16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951" marR="53951" marT="53951" marB="53951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0155565"/>
                  </a:ext>
                </a:extLst>
              </a:tr>
              <a:tr h="1347782">
                <a:tc>
                  <a:txBody>
                    <a:bodyPr/>
                    <a:lstStyle/>
                    <a:p>
                      <a:pPr fontAlgn="base"/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 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not been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read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. – Я не читаю.</a:t>
                      </a:r>
                    </a:p>
                    <a:p>
                      <a:pPr fontAlgn="base"/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 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not been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wait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. – Мы не ожидаем.</a:t>
                      </a:r>
                    </a:p>
                    <a:p>
                      <a:pPr fontAlgn="base"/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 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not been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play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. – Вы не играете.</a:t>
                      </a:r>
                    </a:p>
                    <a:p>
                      <a:pPr fontAlgn="base"/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 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not been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work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. – Они не работают.</a:t>
                      </a:r>
                    </a:p>
                  </a:txBody>
                  <a:tcPr marL="53951" marR="53951" marT="53951" marB="53951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 </a:t>
                      </a:r>
                      <a:r>
                        <a:rPr lang="en-US" sz="16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has not been</a:t>
                      </a:r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runn</a:t>
                      </a:r>
                      <a:r>
                        <a:rPr lang="en-US" sz="16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Он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бегает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 </a:t>
                      </a:r>
                      <a:r>
                        <a:rPr lang="en-US" sz="16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has not been</a:t>
                      </a:r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laugh</a:t>
                      </a:r>
                      <a:r>
                        <a:rPr lang="en-US" sz="16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Она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смеется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 </a:t>
                      </a:r>
                      <a:r>
                        <a:rPr lang="en-US" sz="16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has not been</a:t>
                      </a:r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work</a:t>
                      </a:r>
                      <a:r>
                        <a:rPr lang="en-US" sz="16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Оно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работает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</a:txBody>
                  <a:tcPr marL="53951" marR="53951" marT="53951" marB="53951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4431733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F3A6A64D-A27A-4981-A1E3-C29671D7B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51125186"/>
              </p:ext>
            </p:extLst>
          </p:nvPr>
        </p:nvGraphicFramePr>
        <p:xfrm>
          <a:off x="96416" y="4901342"/>
          <a:ext cx="11996057" cy="1615440"/>
        </p:xfrm>
        <a:graphic>
          <a:graphicData uri="http://schemas.openxmlformats.org/drawingml/2006/table">
            <a:tbl>
              <a:tblPr/>
              <a:tblGrid>
                <a:gridCol w="5999584">
                  <a:extLst>
                    <a:ext uri="{9D8B030D-6E8A-4147-A177-3AD203B41FA5}">
                      <a16:colId xmlns:a16="http://schemas.microsoft.com/office/drawing/2014/main" xmlns="" val="3043812230"/>
                    </a:ext>
                  </a:extLst>
                </a:gridCol>
                <a:gridCol w="5996473">
                  <a:extLst>
                    <a:ext uri="{9D8B030D-6E8A-4147-A177-3AD203B41FA5}">
                      <a16:colId xmlns:a16="http://schemas.microsoft.com/office/drawing/2014/main" xmlns="" val="3257196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been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глагол-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Has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been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глагол-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270904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I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been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read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Я читаю?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been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wait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Мы ожидаем?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you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been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play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Вы играете?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they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been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work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Они работают?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Has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he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been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runn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бегает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</a:p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Has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she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been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laugh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Она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смеется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</a:p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Has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it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been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work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Оно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работает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92439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83650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5EF0D7-FCED-426B-AA38-75DF7E020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40" y="185920"/>
            <a:ext cx="11843657" cy="653835"/>
          </a:xfrm>
        </p:spPr>
        <p:txBody>
          <a:bodyPr>
            <a:normAutofit/>
          </a:bodyPr>
          <a:lstStyle/>
          <a:p>
            <a:r>
              <a:rPr lang="ru-RU" sz="3200" dirty="0"/>
              <a:t>Употребление </a:t>
            </a:r>
            <a:r>
              <a:rPr lang="en-US" sz="3200" dirty="0"/>
              <a:t>Present Perfect Progressive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C1100C2-D928-4F83-B206-C31239200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783" y="1082352"/>
            <a:ext cx="11517085" cy="4860904"/>
          </a:xfrm>
        </p:spPr>
        <p:txBody>
          <a:bodyPr/>
          <a:lstStyle/>
          <a:p>
            <a:r>
              <a:rPr lang="ru-RU" dirty="0"/>
              <a:t>Действия, начатые в прошлом и продолжающиеся в данный момент времени.                                                </a:t>
            </a:r>
            <a:r>
              <a:rPr lang="ru-RU" i="1" dirty="0" err="1"/>
              <a:t>I’ve</a:t>
            </a:r>
            <a:r>
              <a:rPr lang="ru-RU" i="1" dirty="0"/>
              <a:t> </a:t>
            </a:r>
            <a:r>
              <a:rPr lang="ru-RU" i="1" dirty="0" err="1"/>
              <a:t>been</a:t>
            </a:r>
            <a:r>
              <a:rPr lang="ru-RU" i="1" dirty="0"/>
              <a:t> </a:t>
            </a:r>
            <a:r>
              <a:rPr lang="ru-RU" i="1" dirty="0" err="1"/>
              <a:t>standing</a:t>
            </a:r>
            <a:r>
              <a:rPr lang="ru-RU" i="1" dirty="0"/>
              <a:t> </a:t>
            </a:r>
            <a:r>
              <a:rPr lang="ru-RU" i="1" dirty="0" err="1"/>
              <a:t>here</a:t>
            </a:r>
            <a:r>
              <a:rPr lang="ru-RU" i="1" dirty="0"/>
              <a:t> </a:t>
            </a:r>
            <a:r>
              <a:rPr lang="ru-RU" i="1" dirty="0" err="1"/>
              <a:t>for</a:t>
            </a:r>
            <a:r>
              <a:rPr lang="ru-RU" i="1" dirty="0"/>
              <a:t> </a:t>
            </a:r>
            <a:r>
              <a:rPr lang="ru-RU" i="1" dirty="0" err="1"/>
              <a:t>two</a:t>
            </a:r>
            <a:r>
              <a:rPr lang="ru-RU" i="1" dirty="0"/>
              <a:t> </a:t>
            </a:r>
            <a:r>
              <a:rPr lang="ru-RU" i="1" dirty="0" err="1"/>
              <a:t>hours</a:t>
            </a:r>
            <a:r>
              <a:rPr lang="ru-RU" i="1" dirty="0"/>
              <a:t>. – Я простояла здесь на протяжении двух часов. (И я всё ещё стою здесь.)</a:t>
            </a:r>
          </a:p>
          <a:p>
            <a:r>
              <a:rPr lang="ru-RU" dirty="0" err="1"/>
              <a:t>Present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</a:t>
            </a:r>
            <a:r>
              <a:rPr lang="en-US" dirty="0"/>
              <a:t>Progressive </a:t>
            </a:r>
            <a:r>
              <a:rPr lang="ru-RU" dirty="0"/>
              <a:t>используется для выражения злости, недовольства и раздражения.                                                                                                                                  </a:t>
            </a:r>
            <a:r>
              <a:rPr lang="en-US" i="1" dirty="0"/>
              <a:t>His sister has been giving away a lot of our insider information, so she needs a good lawyer. – </a:t>
            </a:r>
            <a:r>
              <a:rPr lang="ru-RU" i="1" dirty="0"/>
              <a:t>Его сестра выдала много нашей конфиденциальной информации, так что ей нужен хороший адвокат.</a:t>
            </a:r>
            <a:endParaRPr lang="ru-RU" dirty="0"/>
          </a:p>
          <a:p>
            <a:r>
              <a:rPr lang="ru-RU" dirty="0"/>
              <a:t>Действие, которое началось в прошлом, продолжалось в течение некоторого времени и закончилось непосредственно перед разговором</a:t>
            </a:r>
            <a:r>
              <a:rPr lang="en-US" dirty="0"/>
              <a:t>.                                           </a:t>
            </a:r>
            <a:r>
              <a:rPr lang="ru-RU" dirty="0"/>
              <a:t>                                                                         </a:t>
            </a:r>
            <a:r>
              <a:rPr lang="en-US" dirty="0"/>
              <a:t>Do you like this cake? I have been baking it since morning.</a:t>
            </a:r>
            <a:r>
              <a:rPr lang="ru-RU" dirty="0"/>
              <a:t>Тебе нравится этот пирог? Я пекла его с самого утра.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43136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CACE4F-1B97-499C-BF3E-1716E783B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20" y="223242"/>
            <a:ext cx="11296294" cy="803125"/>
          </a:xfrm>
        </p:spPr>
        <p:txBody>
          <a:bodyPr>
            <a:normAutofit/>
          </a:bodyPr>
          <a:lstStyle/>
          <a:p>
            <a:r>
              <a:rPr lang="en-US" sz="3200" dirty="0"/>
              <a:t>Future tenses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591CDEF-0D5F-4C4D-BC76-118C1ACDB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21" y="821095"/>
            <a:ext cx="12027159" cy="4702284"/>
          </a:xfrm>
        </p:spPr>
        <p:txBody>
          <a:bodyPr>
            <a:normAutofit/>
          </a:bodyPr>
          <a:lstStyle/>
          <a:p>
            <a:r>
              <a:rPr lang="en-US" sz="2800" dirty="0"/>
              <a:t>Future Simple (</a:t>
            </a:r>
            <a:r>
              <a:rPr lang="ru-RU" sz="2800" dirty="0"/>
              <a:t>Будущее простое)</a:t>
            </a:r>
          </a:p>
          <a:p>
            <a:r>
              <a:rPr lang="en-US" sz="2800" dirty="0"/>
              <a:t>Future Progressive (</a:t>
            </a:r>
            <a:r>
              <a:rPr lang="ru-RU" sz="2800" dirty="0"/>
              <a:t>Будущее длительное)</a:t>
            </a:r>
          </a:p>
          <a:p>
            <a:r>
              <a:rPr lang="en-US" sz="2800" dirty="0"/>
              <a:t>Future Perfect (</a:t>
            </a:r>
            <a:r>
              <a:rPr lang="ru-RU" sz="2800" dirty="0"/>
              <a:t>Будущее завершённое)</a:t>
            </a:r>
          </a:p>
          <a:p>
            <a:r>
              <a:rPr lang="en-US" sz="2800" dirty="0"/>
              <a:t>Future perfect Progressive (</a:t>
            </a:r>
            <a:r>
              <a:rPr lang="ru-RU" sz="2800" dirty="0"/>
              <a:t>Будущее </a:t>
            </a:r>
            <a:r>
              <a:rPr lang="ru-RU" sz="2800" dirty="0" err="1"/>
              <a:t>завершённо</a:t>
            </a:r>
            <a:r>
              <a:rPr lang="ru-RU" sz="2800" dirty="0"/>
              <a:t>-длительное)</a:t>
            </a:r>
          </a:p>
        </p:txBody>
      </p:sp>
    </p:spTree>
    <p:extLst>
      <p:ext uri="{BB962C8B-B14F-4D97-AF65-F5344CB8AC3E}">
        <p14:creationId xmlns:p14="http://schemas.microsoft.com/office/powerpoint/2010/main" xmlns="" val="738840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F0EEBCE-3A96-41E5-A436-AB2AFCF63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375" y="195250"/>
            <a:ext cx="11719249" cy="896431"/>
          </a:xfrm>
        </p:spPr>
        <p:txBody>
          <a:bodyPr>
            <a:normAutofit/>
          </a:bodyPr>
          <a:lstStyle/>
          <a:p>
            <a:r>
              <a:rPr lang="en-US" sz="2800" dirty="0"/>
              <a:t>Future simple (</a:t>
            </a:r>
            <a:r>
              <a:rPr lang="ru-RU" sz="2800" dirty="0"/>
              <a:t>будущее простое) образование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05F4C495-71B6-4EC5-8C19-9CC01BC7B5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61670268"/>
              </p:ext>
            </p:extLst>
          </p:nvPr>
        </p:nvGraphicFramePr>
        <p:xfrm>
          <a:off x="236375" y="1273969"/>
          <a:ext cx="11719250" cy="1615440"/>
        </p:xfrm>
        <a:graphic>
          <a:graphicData uri="http://schemas.openxmlformats.org/drawingml/2006/table">
            <a:tbl>
              <a:tblPr/>
              <a:tblGrid>
                <a:gridCol w="5859625">
                  <a:extLst>
                    <a:ext uri="{9D8B030D-6E8A-4147-A177-3AD203B41FA5}">
                      <a16:colId xmlns:a16="http://schemas.microsoft.com/office/drawing/2014/main" xmlns="" val="2163557664"/>
                    </a:ext>
                  </a:extLst>
                </a:gridCol>
                <a:gridCol w="5859625">
                  <a:extLst>
                    <a:ext uri="{9D8B030D-6E8A-4147-A177-3AD203B41FA5}">
                      <a16:colId xmlns:a16="http://schemas.microsoft.com/office/drawing/2014/main" xmlns="" val="1366852369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глагол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139929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come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Я приду.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win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 выиграет.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understand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Она поймет.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break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Оно сломается.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find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Мы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найдем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see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Вы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увидите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agree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согласятся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35749516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4D595EA5-DF34-4705-8706-E8F429CD76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13111871"/>
              </p:ext>
            </p:extLst>
          </p:nvPr>
        </p:nvGraphicFramePr>
        <p:xfrm>
          <a:off x="236375" y="3063640"/>
          <a:ext cx="11719250" cy="1615440"/>
        </p:xfrm>
        <a:graphic>
          <a:graphicData uri="http://schemas.openxmlformats.org/drawingml/2006/table">
            <a:tbl>
              <a:tblPr/>
              <a:tblGrid>
                <a:gridCol w="5859625">
                  <a:extLst>
                    <a:ext uri="{9D8B030D-6E8A-4147-A177-3AD203B41FA5}">
                      <a16:colId xmlns:a16="http://schemas.microsoft.com/office/drawing/2014/main" xmlns="" val="437773645"/>
                    </a:ext>
                  </a:extLst>
                </a:gridCol>
                <a:gridCol w="5859625">
                  <a:extLst>
                    <a:ext uri="{9D8B030D-6E8A-4147-A177-3AD203B41FA5}">
                      <a16:colId xmlns:a16="http://schemas.microsoft.com/office/drawing/2014/main" xmlns="" val="1307542954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глагол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60139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come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Я не приду.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win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 не выиграет.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understand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Она не поймет.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break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Оно не сломается.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find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Мы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найдем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see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Вы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увидите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agree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согласятся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1863448"/>
                  </a:ext>
                </a:extLst>
              </a:tr>
            </a:tbl>
          </a:graphicData>
        </a:graphic>
      </p:graphicFrame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="" id="{7904CE0F-F0E1-4401-8F6E-38ABF7868C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47810522"/>
              </p:ext>
            </p:extLst>
          </p:nvPr>
        </p:nvGraphicFramePr>
        <p:xfrm>
          <a:off x="236375" y="4853311"/>
          <a:ext cx="11719250" cy="1615440"/>
        </p:xfrm>
        <a:graphic>
          <a:graphicData uri="http://schemas.openxmlformats.org/drawingml/2006/table">
            <a:tbl>
              <a:tblPr/>
              <a:tblGrid>
                <a:gridCol w="5859625">
                  <a:extLst>
                    <a:ext uri="{9D8B030D-6E8A-4147-A177-3AD203B41FA5}">
                      <a16:colId xmlns:a16="http://schemas.microsoft.com/office/drawing/2014/main" xmlns="" val="849985259"/>
                    </a:ext>
                  </a:extLst>
                </a:gridCol>
                <a:gridCol w="5859625">
                  <a:extLst>
                    <a:ext uri="{9D8B030D-6E8A-4147-A177-3AD203B41FA5}">
                      <a16:colId xmlns:a16="http://schemas.microsoft.com/office/drawing/2014/main" xmlns="" val="1869967246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глагол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69416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I come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Я приду?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he win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 выиграет?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she understand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Она поймет?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it break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Оно сломается?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we find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Мы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найдем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</a:p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you see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Вы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увидите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</a:p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they agree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согласятся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2741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594776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56FF8C0-8A2E-488D-AC38-A70812BE8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45" y="167259"/>
            <a:ext cx="11737909" cy="840447"/>
          </a:xfrm>
        </p:spPr>
        <p:txBody>
          <a:bodyPr>
            <a:normAutofit/>
          </a:bodyPr>
          <a:lstStyle/>
          <a:p>
            <a:r>
              <a:rPr lang="ru-RU" sz="3200" dirty="0"/>
              <a:t>Употребление </a:t>
            </a:r>
            <a:r>
              <a:rPr lang="en-US" sz="3200" dirty="0"/>
              <a:t>future simple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11F27D8-94F5-43DA-9144-5BC63FF71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12" y="1007706"/>
            <a:ext cx="11971175" cy="5738326"/>
          </a:xfrm>
        </p:spPr>
        <p:txBody>
          <a:bodyPr/>
          <a:lstStyle/>
          <a:p>
            <a:r>
              <a:rPr lang="ru-RU" dirty="0"/>
              <a:t>Описание простого однократного действия в будущем.                                                                                          </a:t>
            </a:r>
            <a:r>
              <a:rPr lang="en-US" dirty="0"/>
              <a:t>I</a:t>
            </a:r>
            <a:r>
              <a:rPr lang="ru-RU" dirty="0"/>
              <a:t> </a:t>
            </a:r>
            <a:r>
              <a:rPr lang="en-US" dirty="0"/>
              <a:t>will see you tomorrow. – </a:t>
            </a:r>
            <a:r>
              <a:rPr lang="en-US" dirty="0" err="1"/>
              <a:t>Увидимся</a:t>
            </a:r>
            <a:r>
              <a:rPr lang="en-US" dirty="0"/>
              <a:t> </a:t>
            </a:r>
            <a:r>
              <a:rPr lang="en-US" dirty="0" err="1"/>
              <a:t>завтра</a:t>
            </a:r>
            <a:r>
              <a:rPr lang="en-US" dirty="0"/>
              <a:t>.</a:t>
            </a:r>
          </a:p>
          <a:p>
            <a:r>
              <a:rPr lang="ru-RU" dirty="0"/>
              <a:t>Описании повторяющихся, регулярных действий в будущем.                                                                                         </a:t>
            </a:r>
            <a:r>
              <a:rPr lang="ru-RU" dirty="0" err="1"/>
              <a:t>She</a:t>
            </a:r>
            <a:r>
              <a:rPr lang="ru-RU" dirty="0"/>
              <a:t> </a:t>
            </a:r>
            <a:r>
              <a:rPr lang="ru-RU" dirty="0" err="1"/>
              <a:t>will</a:t>
            </a:r>
            <a:r>
              <a:rPr lang="ru-RU" dirty="0"/>
              <a:t> </a:t>
            </a:r>
            <a:r>
              <a:rPr lang="ru-RU" dirty="0" err="1"/>
              <a:t>take</a:t>
            </a:r>
            <a:r>
              <a:rPr lang="ru-RU" dirty="0"/>
              <a:t> </a:t>
            </a:r>
            <a:r>
              <a:rPr lang="ru-RU" dirty="0" err="1"/>
              <a:t>English</a:t>
            </a:r>
            <a:r>
              <a:rPr lang="ru-RU" dirty="0"/>
              <a:t> </a:t>
            </a:r>
            <a:r>
              <a:rPr lang="ru-RU" dirty="0" err="1"/>
              <a:t>lessons</a:t>
            </a:r>
            <a:r>
              <a:rPr lang="ru-RU" dirty="0"/>
              <a:t> </a:t>
            </a:r>
            <a:r>
              <a:rPr lang="ru-RU" dirty="0" err="1"/>
              <a:t>twice</a:t>
            </a:r>
            <a:r>
              <a:rPr lang="ru-RU" dirty="0"/>
              <a:t> a </a:t>
            </a:r>
            <a:r>
              <a:rPr lang="ru-RU" dirty="0" err="1"/>
              <a:t>week</a:t>
            </a:r>
            <a:r>
              <a:rPr lang="ru-RU" dirty="0"/>
              <a:t>. – У нее будут уроки английского дважды в неделю.</a:t>
            </a:r>
          </a:p>
          <a:p>
            <a:r>
              <a:rPr lang="ru-RU" dirty="0"/>
              <a:t>Для выражения простых фактов в будущем.                                                                                                                </a:t>
            </a:r>
            <a:r>
              <a:rPr lang="en-US" dirty="0"/>
              <a:t>It will be cold in December. – В </a:t>
            </a:r>
            <a:r>
              <a:rPr lang="en-US" dirty="0" err="1"/>
              <a:t>декабре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холодно</a:t>
            </a:r>
            <a:r>
              <a:rPr lang="en-US" dirty="0"/>
              <a:t>.</a:t>
            </a:r>
            <a:endParaRPr lang="ru-RU" dirty="0"/>
          </a:p>
          <a:p>
            <a:r>
              <a:rPr lang="ru-RU" dirty="0"/>
              <a:t>Для выражения последовательных действий в будущем.                                                             </a:t>
            </a:r>
            <a:r>
              <a:rPr lang="en-US" dirty="0"/>
              <a:t> </a:t>
            </a:r>
            <a:r>
              <a:rPr lang="ru-RU" dirty="0"/>
              <a:t>                               </a:t>
            </a:r>
            <a:r>
              <a:rPr lang="en-US" dirty="0"/>
              <a:t>I cannot wait for my vacation. I will go to the river, swim and fish</a:t>
            </a:r>
            <a:r>
              <a:rPr lang="en-US" b="1" dirty="0"/>
              <a:t> </a:t>
            </a:r>
            <a:r>
              <a:rPr lang="en-US" dirty="0"/>
              <a:t>every day.</a:t>
            </a:r>
            <a:r>
              <a:rPr lang="ru-RU" dirty="0"/>
              <a:t>Не могу дождаться своего отпуска. Буду каждый день ходить к речке, купаться и ловить рыбу.	</a:t>
            </a:r>
          </a:p>
          <a:p>
            <a:r>
              <a:rPr lang="ru-RU" dirty="0"/>
              <a:t>Для выражения предсказания (часто предложение начинается с I </a:t>
            </a:r>
            <a:r>
              <a:rPr lang="ru-RU" dirty="0" err="1"/>
              <a:t>think</a:t>
            </a:r>
            <a:r>
              <a:rPr lang="ru-RU" dirty="0"/>
              <a:t>, I </a:t>
            </a:r>
            <a:r>
              <a:rPr lang="ru-RU" dirty="0" err="1"/>
              <a:t>hope</a:t>
            </a:r>
            <a:r>
              <a:rPr lang="ru-RU" dirty="0"/>
              <a:t>).                                                            </a:t>
            </a:r>
            <a:r>
              <a:rPr lang="en-US" dirty="0"/>
              <a:t>I think it will be rain today. – Я </a:t>
            </a:r>
            <a:r>
              <a:rPr lang="en-US" dirty="0" err="1"/>
              <a:t>думаю</a:t>
            </a:r>
            <a:r>
              <a:rPr lang="en-US" dirty="0"/>
              <a:t>, </a:t>
            </a:r>
            <a:r>
              <a:rPr lang="en-US" dirty="0" err="1"/>
              <a:t>сегодня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дождь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en-US" dirty="0"/>
          </a:p>
          <a:p>
            <a:pPr lvl="2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95585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8E12211-7E38-41FA-BCC2-04647CBEA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59" y="183934"/>
            <a:ext cx="12052041" cy="870425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Future Progressive (</a:t>
            </a:r>
            <a:r>
              <a:rPr lang="ru-RU" sz="2800" dirty="0"/>
              <a:t>Будущее длительное) образование</a:t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50C2382F-FCE0-49C9-90B9-B6F622EF5D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13457538"/>
              </p:ext>
            </p:extLst>
          </p:nvPr>
        </p:nvGraphicFramePr>
        <p:xfrm>
          <a:off x="233265" y="677425"/>
          <a:ext cx="11504646" cy="1615440"/>
        </p:xfrm>
        <a:graphic>
          <a:graphicData uri="http://schemas.openxmlformats.org/drawingml/2006/table">
            <a:tbl>
              <a:tblPr/>
              <a:tblGrid>
                <a:gridCol w="5752323">
                  <a:extLst>
                    <a:ext uri="{9D8B030D-6E8A-4147-A177-3AD203B41FA5}">
                      <a16:colId xmlns:a16="http://schemas.microsoft.com/office/drawing/2014/main" xmlns="" val="3387714797"/>
                    </a:ext>
                  </a:extLst>
                </a:gridCol>
                <a:gridCol w="5752323">
                  <a:extLst>
                    <a:ext uri="{9D8B030D-6E8A-4147-A177-3AD203B41FA5}">
                      <a16:colId xmlns:a16="http://schemas.microsoft.com/office/drawing/2014/main" xmlns="" val="1495856267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be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глагол-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5849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be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speak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Я буду говорить.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be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build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Он будет строить.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be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eat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Она будет есть.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be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operat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Оно будет работать.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be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draw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Мы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будем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рисовать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be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think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Вы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будете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думать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be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walk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будут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гулять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5037150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2CFE295C-69CE-49AB-995B-2A6A252810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0039249"/>
              </p:ext>
            </p:extLst>
          </p:nvPr>
        </p:nvGraphicFramePr>
        <p:xfrm>
          <a:off x="233265" y="2365094"/>
          <a:ext cx="11504646" cy="2179317"/>
        </p:xfrm>
        <a:graphic>
          <a:graphicData uri="http://schemas.openxmlformats.org/drawingml/2006/table">
            <a:tbl>
              <a:tblPr/>
              <a:tblGrid>
                <a:gridCol w="5289331">
                  <a:extLst>
                    <a:ext uri="{9D8B030D-6E8A-4147-A177-3AD203B41FA5}">
                      <a16:colId xmlns:a16="http://schemas.microsoft.com/office/drawing/2014/main" xmlns="" val="1770788369"/>
                    </a:ext>
                  </a:extLst>
                </a:gridCol>
                <a:gridCol w="6215315">
                  <a:extLst>
                    <a:ext uri="{9D8B030D-6E8A-4147-A177-3AD203B41FA5}">
                      <a16:colId xmlns:a16="http://schemas.microsoft.com/office/drawing/2014/main" xmlns="" val="545462271"/>
                    </a:ext>
                  </a:extLst>
                </a:gridCol>
              </a:tblGrid>
              <a:tr h="309035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sz="17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sz="17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sz="17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sz="17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sz="17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sz="17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sz="1700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 be</a:t>
                      </a:r>
                      <a:r>
                        <a:rPr lang="en-US" sz="1700" b="0">
                          <a:solidFill>
                            <a:schemeClr val="tx1"/>
                          </a:solidFill>
                          <a:effectLst/>
                        </a:rPr>
                        <a:t> + глагол-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sz="17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836" marR="57836" marT="57836" marB="57836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6156187"/>
                  </a:ext>
                </a:extLst>
              </a:tr>
              <a:tr h="1804565">
                <a:tc>
                  <a:txBody>
                    <a:bodyPr/>
                    <a:lstStyle/>
                    <a:p>
                      <a:pPr fontAlgn="base"/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 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 be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speak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sz="1700">
                          <a:solidFill>
                            <a:schemeClr val="tx1"/>
                          </a:solidFill>
                          <a:effectLst/>
                        </a:rPr>
                        <a:t>Я не буду говорить.</a:t>
                      </a:r>
                    </a:p>
                    <a:p>
                      <a:pPr fontAlgn="base"/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 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 be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build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sz="1700">
                          <a:solidFill>
                            <a:schemeClr val="tx1"/>
                          </a:solidFill>
                          <a:effectLst/>
                        </a:rPr>
                        <a:t>Он не будет строить.</a:t>
                      </a:r>
                    </a:p>
                    <a:p>
                      <a:pPr fontAlgn="base"/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 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 be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eat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sz="1700">
                          <a:solidFill>
                            <a:schemeClr val="tx1"/>
                          </a:solidFill>
                          <a:effectLst/>
                        </a:rPr>
                        <a:t>Она не будет есть.</a:t>
                      </a:r>
                    </a:p>
                    <a:p>
                      <a:pPr fontAlgn="base"/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 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 be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operat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sz="1700">
                          <a:solidFill>
                            <a:schemeClr val="tx1"/>
                          </a:solidFill>
                          <a:effectLst/>
                        </a:rPr>
                        <a:t>Оно не будет работать.</a:t>
                      </a:r>
                    </a:p>
                  </a:txBody>
                  <a:tcPr marL="57836" marR="57836" marT="57836" marB="57836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7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 </a:t>
                      </a:r>
                      <a:r>
                        <a:rPr lang="en-US" sz="17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 be</a:t>
                      </a:r>
                      <a:r>
                        <a:rPr lang="en-US" sz="17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draw</a:t>
                      </a:r>
                      <a:r>
                        <a:rPr lang="en-US" sz="17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</a:rPr>
                        <a:t>Мы не будем рисовать.</a:t>
                      </a:r>
                    </a:p>
                    <a:p>
                      <a:pPr fontAlgn="base"/>
                      <a:r>
                        <a:rPr lang="en-US" sz="17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 </a:t>
                      </a:r>
                      <a:r>
                        <a:rPr lang="en-US" sz="17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 be</a:t>
                      </a:r>
                      <a:r>
                        <a:rPr lang="en-US" sz="17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think</a:t>
                      </a:r>
                      <a:r>
                        <a:rPr lang="en-US" sz="17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</a:rPr>
                        <a:t>Вы не будете думать.</a:t>
                      </a:r>
                    </a:p>
                    <a:p>
                      <a:pPr fontAlgn="base"/>
                      <a:r>
                        <a:rPr lang="en-US" sz="17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 </a:t>
                      </a:r>
                      <a:r>
                        <a:rPr lang="en-US" sz="17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 be</a:t>
                      </a:r>
                      <a:r>
                        <a:rPr lang="en-US" sz="17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walk</a:t>
                      </a:r>
                      <a:r>
                        <a:rPr lang="en-US" sz="17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</a:rPr>
                        <a:t>Они не будут гулять.</a:t>
                      </a:r>
                    </a:p>
                  </a:txBody>
                  <a:tcPr marL="57836" marR="57836" marT="57836" marB="57836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9478918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D18F60D4-AAF9-47D8-A542-CDF33C27B3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554882"/>
              </p:ext>
            </p:extLst>
          </p:nvPr>
        </p:nvGraphicFramePr>
        <p:xfrm>
          <a:off x="233265" y="5000387"/>
          <a:ext cx="11504646" cy="1615440"/>
        </p:xfrm>
        <a:graphic>
          <a:graphicData uri="http://schemas.openxmlformats.org/drawingml/2006/table">
            <a:tbl>
              <a:tblPr/>
              <a:tblGrid>
                <a:gridCol w="5752323">
                  <a:extLst>
                    <a:ext uri="{9D8B030D-6E8A-4147-A177-3AD203B41FA5}">
                      <a16:colId xmlns:a16="http://schemas.microsoft.com/office/drawing/2014/main" xmlns="" val="2602270471"/>
                    </a:ext>
                  </a:extLst>
                </a:gridCol>
                <a:gridCol w="5752323">
                  <a:extLst>
                    <a:ext uri="{9D8B030D-6E8A-4147-A177-3AD203B41FA5}">
                      <a16:colId xmlns:a16="http://schemas.microsoft.com/office/drawing/2014/main" xmlns="" val="828454773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I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глагол-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43762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I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speak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Я буду говорить?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build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 будет строить?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eat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Она будет есть?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it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operat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Оно будет работать?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we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draw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Мы будем рисовать?</a:t>
                      </a:r>
                    </a:p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you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think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Вы будете думать?</a:t>
                      </a:r>
                    </a:p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they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walk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Они будут гулять?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836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79361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8B3F4E-9C45-4190-8DD2-FAB7A15C1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306"/>
            <a:ext cx="8596668" cy="1320800"/>
          </a:xfrm>
        </p:spPr>
        <p:txBody>
          <a:bodyPr/>
          <a:lstStyle/>
          <a:p>
            <a:r>
              <a:rPr lang="ru-RU" dirty="0"/>
              <a:t>Оглавление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0DB7E98-FC83-4A6C-8B75-9A1E66927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5" y="429207"/>
            <a:ext cx="10422294" cy="631682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1700" dirty="0"/>
              <a:t>Введение (3)</a:t>
            </a:r>
          </a:p>
          <a:p>
            <a:pPr marL="0" indent="0">
              <a:buNone/>
            </a:pPr>
            <a:r>
              <a:rPr lang="ru-RU" sz="1700" dirty="0"/>
              <a:t>Тест на проверку уровня знаний времен (4-5)</a:t>
            </a:r>
          </a:p>
          <a:p>
            <a:pPr marL="0" indent="0">
              <a:buNone/>
            </a:pPr>
            <a:r>
              <a:rPr lang="en-US" sz="1700" dirty="0"/>
              <a:t>Present tenses (</a:t>
            </a:r>
            <a:r>
              <a:rPr lang="ru-RU" sz="1700" dirty="0"/>
              <a:t>Настоящие времена) (7)</a:t>
            </a:r>
          </a:p>
          <a:p>
            <a:pPr marL="0" indent="0">
              <a:buNone/>
            </a:pPr>
            <a:r>
              <a:rPr lang="ru-RU" sz="1700" dirty="0"/>
              <a:t>      -</a:t>
            </a:r>
            <a:r>
              <a:rPr lang="en-US" sz="1700" dirty="0"/>
              <a:t>Present Simple</a:t>
            </a:r>
            <a:r>
              <a:rPr lang="ru-RU" sz="1700" dirty="0"/>
              <a:t> (8-9)</a:t>
            </a:r>
            <a:endParaRPr lang="en-US" sz="1700" dirty="0"/>
          </a:p>
          <a:p>
            <a:pPr marL="0" indent="0">
              <a:buNone/>
            </a:pPr>
            <a:r>
              <a:rPr lang="en-US" sz="1700" dirty="0"/>
              <a:t>      -Present Progressive</a:t>
            </a:r>
            <a:r>
              <a:rPr lang="ru-RU" sz="1700" dirty="0"/>
              <a:t> (10-11)</a:t>
            </a:r>
            <a:endParaRPr lang="en-US" sz="1700" dirty="0"/>
          </a:p>
          <a:p>
            <a:pPr marL="0" indent="0">
              <a:buNone/>
            </a:pPr>
            <a:r>
              <a:rPr lang="en-US" sz="1700" dirty="0"/>
              <a:t>      -Present Perfect</a:t>
            </a:r>
            <a:r>
              <a:rPr lang="ru-RU" sz="1700" dirty="0"/>
              <a:t> (12-13)</a:t>
            </a:r>
            <a:endParaRPr lang="en-US" sz="1700" dirty="0"/>
          </a:p>
          <a:p>
            <a:pPr marL="0" indent="0">
              <a:buNone/>
            </a:pPr>
            <a:r>
              <a:rPr lang="en-US" sz="1700" dirty="0"/>
              <a:t>      -Present Perfect Progressive</a:t>
            </a:r>
            <a:r>
              <a:rPr lang="ru-RU" sz="1700" dirty="0"/>
              <a:t> (14-15)</a:t>
            </a:r>
            <a:endParaRPr lang="en-US" sz="1700" dirty="0"/>
          </a:p>
          <a:p>
            <a:pPr marL="0" indent="0">
              <a:buNone/>
            </a:pPr>
            <a:r>
              <a:rPr lang="en-US" sz="1700" dirty="0"/>
              <a:t>Future tenses (</a:t>
            </a:r>
            <a:r>
              <a:rPr lang="ru-RU" sz="1700" dirty="0"/>
              <a:t>Будущие времена) (16)</a:t>
            </a:r>
          </a:p>
          <a:p>
            <a:pPr marL="0" indent="0">
              <a:buNone/>
            </a:pPr>
            <a:r>
              <a:rPr lang="ru-RU" sz="1700" dirty="0"/>
              <a:t>      -</a:t>
            </a:r>
            <a:r>
              <a:rPr lang="en-US" sz="1700" dirty="0"/>
              <a:t>Future Simple </a:t>
            </a:r>
            <a:r>
              <a:rPr lang="ru-RU" sz="1700" dirty="0"/>
              <a:t>(17-18)</a:t>
            </a:r>
            <a:r>
              <a:rPr lang="en-US" sz="1700" dirty="0"/>
              <a:t> </a:t>
            </a:r>
            <a:endParaRPr lang="ru-RU" sz="1700" dirty="0"/>
          </a:p>
          <a:p>
            <a:pPr marL="0" indent="0">
              <a:buNone/>
            </a:pPr>
            <a:r>
              <a:rPr lang="ru-RU" sz="1700" dirty="0"/>
              <a:t>      </a:t>
            </a:r>
            <a:r>
              <a:rPr lang="en-US" sz="1700" dirty="0"/>
              <a:t>-Future Progressive</a:t>
            </a:r>
            <a:r>
              <a:rPr lang="ru-RU" sz="1700" dirty="0"/>
              <a:t> (19-20)</a:t>
            </a:r>
            <a:r>
              <a:rPr lang="en-US" sz="1700" dirty="0"/>
              <a:t>      </a:t>
            </a:r>
            <a:r>
              <a:rPr lang="ru-RU" sz="1700" dirty="0"/>
              <a:t> </a:t>
            </a:r>
          </a:p>
          <a:p>
            <a:pPr marL="0" indent="0">
              <a:buNone/>
            </a:pPr>
            <a:r>
              <a:rPr lang="ru-RU" sz="1700" dirty="0"/>
              <a:t>      </a:t>
            </a:r>
            <a:r>
              <a:rPr lang="en-US" sz="1700" dirty="0"/>
              <a:t>-Future Perfect</a:t>
            </a:r>
            <a:r>
              <a:rPr lang="ru-RU" sz="1700" dirty="0"/>
              <a:t> (21-22)</a:t>
            </a:r>
            <a:endParaRPr lang="en-US" sz="1700" dirty="0"/>
          </a:p>
          <a:p>
            <a:pPr marL="0" indent="0">
              <a:buNone/>
            </a:pPr>
            <a:r>
              <a:rPr lang="en-US" sz="1700" dirty="0"/>
              <a:t>      -Future Perfect Progressive</a:t>
            </a:r>
            <a:r>
              <a:rPr lang="ru-RU" sz="1700" dirty="0"/>
              <a:t> (23-24)</a:t>
            </a:r>
            <a:endParaRPr lang="en-US" sz="1700" dirty="0"/>
          </a:p>
          <a:p>
            <a:pPr marL="0" indent="0">
              <a:buNone/>
            </a:pPr>
            <a:r>
              <a:rPr lang="en-US" sz="1700" dirty="0"/>
              <a:t>Past tenses (</a:t>
            </a:r>
            <a:r>
              <a:rPr lang="ru-RU" sz="1700" dirty="0"/>
              <a:t>Прошедшие времена) (25)</a:t>
            </a:r>
          </a:p>
          <a:p>
            <a:pPr marL="0" indent="0">
              <a:buNone/>
            </a:pPr>
            <a:r>
              <a:rPr lang="ru-RU" sz="1700" dirty="0"/>
              <a:t>      -</a:t>
            </a:r>
            <a:r>
              <a:rPr lang="en-US" sz="1700" dirty="0"/>
              <a:t>Past Simple</a:t>
            </a:r>
            <a:r>
              <a:rPr lang="ru-RU" sz="1700" dirty="0"/>
              <a:t> (26-27)</a:t>
            </a:r>
            <a:endParaRPr lang="en-US" sz="1700" dirty="0"/>
          </a:p>
          <a:p>
            <a:pPr marL="0" indent="0">
              <a:buNone/>
            </a:pPr>
            <a:r>
              <a:rPr lang="en-US" sz="1700" dirty="0"/>
              <a:t>      -Past Progressive</a:t>
            </a:r>
            <a:r>
              <a:rPr lang="ru-RU" sz="1700" dirty="0"/>
              <a:t> (28-29)</a:t>
            </a:r>
            <a:endParaRPr lang="en-US" sz="1700" dirty="0"/>
          </a:p>
          <a:p>
            <a:pPr marL="0" indent="0">
              <a:buNone/>
            </a:pPr>
            <a:r>
              <a:rPr lang="en-US" sz="1700" dirty="0"/>
              <a:t>      -Past Perfect</a:t>
            </a:r>
            <a:r>
              <a:rPr lang="ru-RU" sz="1700" dirty="0"/>
              <a:t> (30-31)</a:t>
            </a:r>
            <a:endParaRPr lang="en-US" sz="1700" dirty="0"/>
          </a:p>
          <a:p>
            <a:pPr marL="0" indent="0">
              <a:buNone/>
            </a:pPr>
            <a:r>
              <a:rPr lang="en-US" sz="1700" dirty="0"/>
              <a:t>      -Past Perfect Progressive</a:t>
            </a:r>
            <a:r>
              <a:rPr lang="ru-RU" sz="1700" dirty="0"/>
              <a:t> (32-33)</a:t>
            </a:r>
          </a:p>
          <a:p>
            <a:pPr marL="0" indent="0">
              <a:buNone/>
            </a:pPr>
            <a:r>
              <a:rPr lang="ru-RU" sz="1700" dirty="0"/>
              <a:t>Итоговый тест (34-35)</a:t>
            </a:r>
          </a:p>
          <a:p>
            <a:pPr marL="0" indent="0">
              <a:buNone/>
            </a:pPr>
            <a:r>
              <a:rPr lang="ru-RU" sz="1700" dirty="0"/>
              <a:t>Заключение (36)</a:t>
            </a:r>
          </a:p>
          <a:p>
            <a:pPr marL="0" indent="0">
              <a:buNone/>
            </a:pPr>
            <a:r>
              <a:rPr lang="ru-RU" sz="1700" dirty="0"/>
              <a:t>Источники информации (37)</a:t>
            </a:r>
            <a:endParaRPr lang="en-US" sz="1700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41438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7F44AF-E419-4B28-8E6C-0EC7434D5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3" y="261257"/>
            <a:ext cx="11635274" cy="887101"/>
          </a:xfrm>
        </p:spPr>
        <p:txBody>
          <a:bodyPr>
            <a:normAutofit/>
          </a:bodyPr>
          <a:lstStyle/>
          <a:p>
            <a:r>
              <a:rPr lang="ru-RU" sz="3200" dirty="0"/>
              <a:t>Употребление </a:t>
            </a:r>
            <a:r>
              <a:rPr lang="en-US" sz="3200" dirty="0"/>
              <a:t>Future Progressive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B240F78-66DF-44F6-8296-791C5A81A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388" y="1614888"/>
            <a:ext cx="11635273" cy="5355079"/>
          </a:xfrm>
        </p:spPr>
        <p:txBody>
          <a:bodyPr/>
          <a:lstStyle/>
          <a:p>
            <a:r>
              <a:rPr lang="ru-RU" dirty="0"/>
              <a:t>Длительные действия или процессы, которые будут происходить в определенный момент в будущем. 	                                                                                                                    </a:t>
            </a:r>
            <a:r>
              <a:rPr lang="en-US" i="1" dirty="0"/>
              <a:t>At 10 Magda will be having her morning cup of coffee. – В 10 </a:t>
            </a:r>
            <a:r>
              <a:rPr lang="en-US" i="1" dirty="0" err="1"/>
              <a:t>Магда</a:t>
            </a:r>
            <a:r>
              <a:rPr lang="en-US" i="1" dirty="0"/>
              <a:t> </a:t>
            </a:r>
            <a:r>
              <a:rPr lang="en-US" i="1" dirty="0" err="1"/>
              <a:t>будет</a:t>
            </a:r>
            <a:r>
              <a:rPr lang="en-US" i="1" dirty="0"/>
              <a:t> </a:t>
            </a:r>
            <a:r>
              <a:rPr lang="en-US" i="1" dirty="0" err="1"/>
              <a:t>пить</a:t>
            </a:r>
            <a:r>
              <a:rPr lang="en-US" i="1" dirty="0"/>
              <a:t> </a:t>
            </a:r>
            <a:r>
              <a:rPr lang="en-US" i="1" dirty="0" err="1"/>
              <a:t>свой</a:t>
            </a:r>
            <a:r>
              <a:rPr lang="en-US" i="1" dirty="0"/>
              <a:t> </a:t>
            </a:r>
            <a:r>
              <a:rPr lang="en-US" i="1" dirty="0" err="1"/>
              <a:t>утренний</a:t>
            </a:r>
            <a:r>
              <a:rPr lang="en-US" i="1" dirty="0"/>
              <a:t> </a:t>
            </a:r>
            <a:r>
              <a:rPr lang="en-US" i="1" dirty="0" err="1"/>
              <a:t>кофе</a:t>
            </a:r>
            <a:r>
              <a:rPr lang="en-US" i="1" dirty="0"/>
              <a:t>.</a:t>
            </a:r>
            <a:endParaRPr lang="ru-RU" i="1" dirty="0"/>
          </a:p>
          <a:p>
            <a:r>
              <a:rPr lang="ru-RU" dirty="0"/>
              <a:t>Длительные действия или процессы, которые будут происходить в определенный промежуток времени в будущем.                                                                                                                                                        </a:t>
            </a:r>
            <a:r>
              <a:rPr lang="en-US" i="1" dirty="0"/>
              <a:t>From 9 till 10 John will be writing in his study. – С 9 </a:t>
            </a:r>
            <a:r>
              <a:rPr lang="en-US" i="1" dirty="0" err="1"/>
              <a:t>до</a:t>
            </a:r>
            <a:r>
              <a:rPr lang="en-US" i="1" dirty="0"/>
              <a:t> 10 </a:t>
            </a:r>
            <a:r>
              <a:rPr lang="en-US" i="1" dirty="0" err="1"/>
              <a:t>Джон</a:t>
            </a:r>
            <a:r>
              <a:rPr lang="en-US" i="1" dirty="0"/>
              <a:t> </a:t>
            </a:r>
            <a:r>
              <a:rPr lang="en-US" i="1" dirty="0" err="1"/>
              <a:t>будет</a:t>
            </a:r>
            <a:r>
              <a:rPr lang="en-US" i="1" dirty="0"/>
              <a:t> </a:t>
            </a:r>
            <a:r>
              <a:rPr lang="en-US" i="1" dirty="0" err="1"/>
              <a:t>работать</a:t>
            </a:r>
            <a:r>
              <a:rPr lang="en-US" i="1" dirty="0"/>
              <a:t> в </a:t>
            </a:r>
            <a:r>
              <a:rPr lang="en-US" i="1" dirty="0" err="1"/>
              <a:t>кабинете</a:t>
            </a:r>
            <a:r>
              <a:rPr lang="en-US" i="1" dirty="0"/>
              <a:t>.</a:t>
            </a:r>
            <a:endParaRPr lang="ru-RU" i="1" dirty="0"/>
          </a:p>
          <a:p>
            <a:r>
              <a:rPr lang="ru-RU" dirty="0"/>
              <a:t>Действие или событие, ожидаемое говорящим.                                                                                                       </a:t>
            </a:r>
            <a:r>
              <a:rPr lang="ru-RU" dirty="0" err="1"/>
              <a:t>Megan</a:t>
            </a:r>
            <a:r>
              <a:rPr lang="ru-RU" dirty="0"/>
              <a:t> </a:t>
            </a:r>
            <a:r>
              <a:rPr lang="ru-RU" dirty="0" err="1"/>
              <a:t>will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coming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lunch</a:t>
            </a:r>
            <a:r>
              <a:rPr lang="ru-RU" dirty="0"/>
              <a:t>. – </a:t>
            </a:r>
            <a:r>
              <a:rPr lang="ru-RU" dirty="0" err="1"/>
              <a:t>Меган</a:t>
            </a:r>
            <a:r>
              <a:rPr lang="ru-RU" dirty="0"/>
              <a:t> придет к ланчу (говорящий ожидает, что она придет).</a:t>
            </a:r>
          </a:p>
          <a:p>
            <a:r>
              <a:rPr lang="ru-RU" dirty="0"/>
              <a:t>Запланированные действия.                                                                                                                  </a:t>
            </a:r>
            <a:r>
              <a:rPr lang="en-US" i="1" dirty="0"/>
              <a:t>Lara will be flying to New York next morning. – </a:t>
            </a:r>
            <a:r>
              <a:rPr lang="ru-RU" i="1" dirty="0"/>
              <a:t>Лара летит в Нью-Йорк следующим утром.</a:t>
            </a:r>
          </a:p>
          <a:p>
            <a:endParaRPr lang="ru-RU" dirty="0"/>
          </a:p>
          <a:p>
            <a:endParaRPr lang="ru-RU" dirty="0"/>
          </a:p>
          <a:p>
            <a:endParaRPr lang="ru-RU" i="1" dirty="0"/>
          </a:p>
          <a:p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877107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AEEE43-E5AA-4119-9C26-B3ED6A17C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03" y="99957"/>
            <a:ext cx="11541967" cy="861095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Future Perfect (</a:t>
            </a:r>
            <a:r>
              <a:rPr lang="ru-RU" sz="3100" dirty="0"/>
              <a:t>Будущее завершённое) образование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C9C48D4B-351B-4C68-A01E-8DDEC7A8D1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00694422"/>
              </p:ext>
            </p:extLst>
          </p:nvPr>
        </p:nvGraphicFramePr>
        <p:xfrm>
          <a:off x="223935" y="828224"/>
          <a:ext cx="11541968" cy="2164080"/>
        </p:xfrm>
        <a:graphic>
          <a:graphicData uri="http://schemas.openxmlformats.org/drawingml/2006/table">
            <a:tbl>
              <a:tblPr/>
              <a:tblGrid>
                <a:gridCol w="5770984">
                  <a:extLst>
                    <a:ext uri="{9D8B030D-6E8A-4147-A177-3AD203B41FA5}">
                      <a16:colId xmlns:a16="http://schemas.microsoft.com/office/drawing/2014/main" xmlns="" val="1906703987"/>
                    </a:ext>
                  </a:extLst>
                </a:gridCol>
                <a:gridCol w="5770984">
                  <a:extLst>
                    <a:ext uri="{9D8B030D-6E8A-4147-A177-3AD203B41FA5}">
                      <a16:colId xmlns:a16="http://schemas.microsoft.com/office/drawing/2014/main" xmlns="" val="758536965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have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+ 3-я форма глагола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263851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have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finish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Я закончу.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have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decid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Он решит.</a:t>
                      </a:r>
                      <a:br>
                        <a:rPr lang="en-US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/>
                      </a:r>
                      <a:b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</a:b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have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paint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Она нарисует.</a:t>
                      </a:r>
                      <a:br>
                        <a:rPr lang="en-US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/>
                      </a:r>
                      <a:b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</a:b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have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produc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Оно произведет.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have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arriv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Мы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прибудем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have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confirm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Вы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подтвердите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have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receiv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получат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5837915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1DB4A5CC-DC15-44C4-B6AC-170968CEB1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5130102"/>
              </p:ext>
            </p:extLst>
          </p:nvPr>
        </p:nvGraphicFramePr>
        <p:xfrm>
          <a:off x="223935" y="3121089"/>
          <a:ext cx="11541968" cy="1812739"/>
        </p:xfrm>
        <a:graphic>
          <a:graphicData uri="http://schemas.openxmlformats.org/drawingml/2006/table">
            <a:tbl>
              <a:tblPr/>
              <a:tblGrid>
                <a:gridCol w="5770984">
                  <a:extLst>
                    <a:ext uri="{9D8B030D-6E8A-4147-A177-3AD203B41FA5}">
                      <a16:colId xmlns:a16="http://schemas.microsoft.com/office/drawing/2014/main" xmlns="" val="2785054336"/>
                    </a:ext>
                  </a:extLst>
                </a:gridCol>
                <a:gridCol w="5770984">
                  <a:extLst>
                    <a:ext uri="{9D8B030D-6E8A-4147-A177-3AD203B41FA5}">
                      <a16:colId xmlns:a16="http://schemas.microsoft.com/office/drawing/2014/main" xmlns="" val="3318308526"/>
                    </a:ext>
                  </a:extLst>
                </a:gridCol>
              </a:tblGrid>
              <a:tr h="254566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4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4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4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4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4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4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4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sz="14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 have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 + 3-я форма глагола</a:t>
                      </a:r>
                    </a:p>
                  </a:txBody>
                  <a:tcPr marL="47562" marR="47562" marT="47562" marB="47562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0785929"/>
                  </a:ext>
                </a:extLst>
              </a:tr>
              <a:tr h="1504255">
                <a:tc>
                  <a:txBody>
                    <a:bodyPr/>
                    <a:lstStyle/>
                    <a:p>
                      <a:pPr fontAlgn="base"/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 </a:t>
                      </a:r>
                      <a:r>
                        <a:rPr lang="en-US" sz="14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 have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finish</a:t>
                      </a:r>
                      <a:r>
                        <a:rPr lang="en-US" sz="14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 – Я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закончу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 </a:t>
                      </a:r>
                      <a:r>
                        <a:rPr lang="en-US" sz="14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 have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decid</a:t>
                      </a:r>
                      <a:r>
                        <a:rPr lang="en-US" sz="14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Он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решит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/>
                      </a:r>
                      <a:b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</a:b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 </a:t>
                      </a:r>
                      <a:r>
                        <a:rPr lang="en-US" sz="14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 have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paint</a:t>
                      </a:r>
                      <a:r>
                        <a:rPr lang="en-US" sz="14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Она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нарисует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/>
                      </a:r>
                      <a:b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</a:b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 </a:t>
                      </a:r>
                      <a:r>
                        <a:rPr lang="en-US" sz="14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 have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produc</a:t>
                      </a:r>
                      <a:r>
                        <a:rPr lang="en-US" sz="14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Оно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произведет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</a:txBody>
                  <a:tcPr marL="47562" marR="47562" marT="47562" marB="47562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 </a:t>
                      </a:r>
                      <a:r>
                        <a:rPr lang="en-US" sz="14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 have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arriv</a:t>
                      </a:r>
                      <a:r>
                        <a:rPr lang="en-US" sz="14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Мы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прибудем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 </a:t>
                      </a:r>
                      <a:r>
                        <a:rPr lang="en-US" sz="14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 have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confirm</a:t>
                      </a:r>
                      <a:r>
                        <a:rPr lang="en-US" sz="14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Вы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подтвердите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 </a:t>
                      </a:r>
                      <a:r>
                        <a:rPr lang="en-US" sz="14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 have</a:t>
                      </a: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receiv</a:t>
                      </a:r>
                      <a:r>
                        <a:rPr lang="en-US" sz="14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Они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получат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</a:txBody>
                  <a:tcPr marL="47562" marR="47562" marT="47562" marB="47562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4463478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963C1C99-EEEC-4F28-9426-230AFBEF0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20313708"/>
              </p:ext>
            </p:extLst>
          </p:nvPr>
        </p:nvGraphicFramePr>
        <p:xfrm>
          <a:off x="223935" y="5062613"/>
          <a:ext cx="11541968" cy="1615440"/>
        </p:xfrm>
        <a:graphic>
          <a:graphicData uri="http://schemas.openxmlformats.org/drawingml/2006/table">
            <a:tbl>
              <a:tblPr/>
              <a:tblGrid>
                <a:gridCol w="5770984">
                  <a:extLst>
                    <a:ext uri="{9D8B030D-6E8A-4147-A177-3AD203B41FA5}">
                      <a16:colId xmlns:a16="http://schemas.microsoft.com/office/drawing/2014/main" xmlns="" val="2422665152"/>
                    </a:ext>
                  </a:extLst>
                </a:gridCol>
                <a:gridCol w="5770984">
                  <a:extLst>
                    <a:ext uri="{9D8B030D-6E8A-4147-A177-3AD203B41FA5}">
                      <a16:colId xmlns:a16="http://schemas.microsoft.com/office/drawing/2014/main" xmlns="" val="1310754119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+ 3-я форма глагола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87535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I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finish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Я закончу?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decid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Он решит?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paint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Она нарисует?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it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produc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Оно произведет?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we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arriv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Мы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прибудем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</a:p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you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confirm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Вы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подтвердите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</a:p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they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receiv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получат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52985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351570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DE3859A-A7AF-41F8-8B6E-07247A023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291" y="191278"/>
            <a:ext cx="11691256" cy="741784"/>
          </a:xfrm>
        </p:spPr>
        <p:txBody>
          <a:bodyPr>
            <a:normAutofit/>
          </a:bodyPr>
          <a:lstStyle/>
          <a:p>
            <a:r>
              <a:rPr lang="ru-RU" sz="3200" dirty="0"/>
              <a:t>Употребление </a:t>
            </a:r>
            <a:r>
              <a:rPr lang="en-US" sz="3200" dirty="0"/>
              <a:t>Future Perfect 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1541A1D-D4FF-46A0-A30C-C81855EAD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18" y="783772"/>
            <a:ext cx="11915191" cy="1548881"/>
          </a:xfrm>
        </p:spPr>
        <p:txBody>
          <a:bodyPr/>
          <a:lstStyle/>
          <a:p>
            <a:r>
              <a:rPr lang="ru-RU" dirty="0"/>
              <a:t>Действие, которое закончится до определенного момента в будущем.                                                                       </a:t>
            </a:r>
            <a:r>
              <a:rPr lang="en-US" dirty="0"/>
              <a:t>I will have finished my essay by 5 </a:t>
            </a:r>
            <a:r>
              <a:rPr lang="en-US" dirty="0" err="1"/>
              <a:t>tommorrow</a:t>
            </a:r>
            <a:r>
              <a:rPr lang="en-US" dirty="0"/>
              <a:t>.  – </a:t>
            </a:r>
            <a:r>
              <a:rPr lang="ru-RU" dirty="0"/>
              <a:t>Завтра к 5 часам я закончу писать эссе.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082538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BF1EEE-1546-4FB3-89D4-BAA30CC4A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383" y="279228"/>
            <a:ext cx="11775233" cy="821786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Future perfect Progressive (</a:t>
            </a:r>
            <a:r>
              <a:rPr lang="ru-RU" sz="2800" dirty="0"/>
              <a:t>Будущее </a:t>
            </a:r>
            <a:r>
              <a:rPr lang="ru-RU" sz="2800" dirty="0" err="1"/>
              <a:t>завершённо</a:t>
            </a:r>
            <a:r>
              <a:rPr lang="ru-RU" sz="2800" dirty="0"/>
              <a:t>-длительное) образование</a:t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836B47D5-9E50-4B04-A0C5-85E170554E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74081106"/>
              </p:ext>
            </p:extLst>
          </p:nvPr>
        </p:nvGraphicFramePr>
        <p:xfrm>
          <a:off x="208382" y="886383"/>
          <a:ext cx="11775233" cy="1868662"/>
        </p:xfrm>
        <a:graphic>
          <a:graphicData uri="http://schemas.openxmlformats.org/drawingml/2006/table">
            <a:tbl>
              <a:tblPr/>
              <a:tblGrid>
                <a:gridCol w="5600415">
                  <a:extLst>
                    <a:ext uri="{9D8B030D-6E8A-4147-A177-3AD203B41FA5}">
                      <a16:colId xmlns:a16="http://schemas.microsoft.com/office/drawing/2014/main" xmlns="" val="215858145"/>
                    </a:ext>
                  </a:extLst>
                </a:gridCol>
                <a:gridCol w="6174818">
                  <a:extLst>
                    <a:ext uri="{9D8B030D-6E8A-4147-A177-3AD203B41FA5}">
                      <a16:colId xmlns:a16="http://schemas.microsoft.com/office/drawing/2014/main" xmlns="" val="3054017478"/>
                    </a:ext>
                  </a:extLst>
                </a:gridCol>
              </a:tblGrid>
              <a:tr h="297957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have been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 + глагол-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sz="16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975" marR="53975" marT="53975" marB="53975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60856977"/>
                  </a:ext>
                </a:extLst>
              </a:tr>
              <a:tr h="1516872">
                <a:tc>
                  <a:txBody>
                    <a:bodyPr/>
                    <a:lstStyle/>
                    <a:p>
                      <a:pPr fontAlgn="base"/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 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have been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play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Я буду играть.</a:t>
                      </a:r>
                    </a:p>
                    <a:p>
                      <a:pPr fontAlgn="base"/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 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have been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read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Он будет читать.</a:t>
                      </a:r>
                    </a:p>
                    <a:p>
                      <a:pPr fontAlgn="base"/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 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have been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solv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Она будет решать.</a:t>
                      </a:r>
                    </a:p>
                    <a:p>
                      <a:pPr fontAlgn="base"/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 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have been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show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Оно будет показывать.</a:t>
                      </a:r>
                    </a:p>
                  </a:txBody>
                  <a:tcPr marL="53975" marR="53975" marT="53975" marB="53975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 </a:t>
                      </a:r>
                      <a:r>
                        <a:rPr lang="en-US" sz="16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have been</a:t>
                      </a:r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wait</a:t>
                      </a:r>
                      <a:r>
                        <a:rPr lang="en-US" sz="16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Мы будем ждать.</a:t>
                      </a:r>
                    </a:p>
                    <a:p>
                      <a:pPr fontAlgn="base"/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 </a:t>
                      </a:r>
                      <a:r>
                        <a:rPr lang="en-US" sz="16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have been</a:t>
                      </a:r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translat</a:t>
                      </a:r>
                      <a:r>
                        <a:rPr lang="en-US" sz="16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Вы будете переводить.</a:t>
                      </a:r>
                    </a:p>
                    <a:p>
                      <a:pPr fontAlgn="base"/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 </a:t>
                      </a:r>
                      <a:r>
                        <a:rPr lang="en-US" sz="16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have been</a:t>
                      </a:r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calculat</a:t>
                      </a:r>
                      <a:r>
                        <a:rPr lang="en-US" sz="16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Они будут считать.</a:t>
                      </a:r>
                    </a:p>
                  </a:txBody>
                  <a:tcPr marL="53975" marR="53975" marT="53975" marB="53975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196190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DA90A8BC-E877-42A2-8295-B50CCEE296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93039565"/>
              </p:ext>
            </p:extLst>
          </p:nvPr>
        </p:nvGraphicFramePr>
        <p:xfrm>
          <a:off x="208383" y="2822835"/>
          <a:ext cx="11775232" cy="2166524"/>
        </p:xfrm>
        <a:graphic>
          <a:graphicData uri="http://schemas.openxmlformats.org/drawingml/2006/table">
            <a:tbl>
              <a:tblPr/>
              <a:tblGrid>
                <a:gridCol w="5672214">
                  <a:extLst>
                    <a:ext uri="{9D8B030D-6E8A-4147-A177-3AD203B41FA5}">
                      <a16:colId xmlns:a16="http://schemas.microsoft.com/office/drawing/2014/main" xmlns="" val="3399388793"/>
                    </a:ext>
                  </a:extLst>
                </a:gridCol>
                <a:gridCol w="6103018">
                  <a:extLst>
                    <a:ext uri="{9D8B030D-6E8A-4147-A177-3AD203B41FA5}">
                      <a16:colId xmlns:a16="http://schemas.microsoft.com/office/drawing/2014/main" xmlns="" val="1010829907"/>
                    </a:ext>
                  </a:extLst>
                </a:gridCol>
              </a:tblGrid>
              <a:tr h="303383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 have been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 + глагол-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sz="16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951" marR="53951" marT="53951" marB="53951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0482189"/>
                  </a:ext>
                </a:extLst>
              </a:tr>
              <a:tr h="1565279">
                <a:tc>
                  <a:txBody>
                    <a:bodyPr/>
                    <a:lstStyle/>
                    <a:p>
                      <a:pPr fontAlgn="base"/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 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 have been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play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Я не буду играть.</a:t>
                      </a:r>
                    </a:p>
                    <a:p>
                      <a:pPr fontAlgn="base"/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 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 have been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read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Он не будет читать.</a:t>
                      </a:r>
                    </a:p>
                    <a:p>
                      <a:pPr fontAlgn="base"/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 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 have been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solv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Она не будет решать.</a:t>
                      </a:r>
                    </a:p>
                    <a:p>
                      <a:pPr fontAlgn="base"/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 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 have been</a:t>
                      </a:r>
                      <a:r>
                        <a:rPr lang="en-US" sz="16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show</a:t>
                      </a: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Оно не будет показывать.</a:t>
                      </a:r>
                    </a:p>
                  </a:txBody>
                  <a:tcPr marL="53951" marR="53951" marT="53951" marB="53951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 </a:t>
                      </a:r>
                      <a:r>
                        <a:rPr lang="en-US" sz="16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 have been</a:t>
                      </a:r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wait</a:t>
                      </a:r>
                      <a:r>
                        <a:rPr lang="en-US" sz="16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Мы не будем ждать.</a:t>
                      </a:r>
                    </a:p>
                    <a:p>
                      <a:pPr fontAlgn="base"/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 </a:t>
                      </a:r>
                      <a:r>
                        <a:rPr lang="en-US" sz="16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 have been</a:t>
                      </a:r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translat</a:t>
                      </a:r>
                      <a:r>
                        <a:rPr lang="en-US" sz="16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Вы не будете переводить.</a:t>
                      </a:r>
                    </a:p>
                    <a:p>
                      <a:pPr fontAlgn="base"/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 </a:t>
                      </a:r>
                      <a:r>
                        <a:rPr lang="en-US" sz="16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 not have been</a:t>
                      </a:r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calculat</a:t>
                      </a:r>
                      <a:r>
                        <a:rPr lang="en-US" sz="16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Они не будут считать.</a:t>
                      </a:r>
                    </a:p>
                  </a:txBody>
                  <a:tcPr marL="53951" marR="53951" marT="53951" marB="53951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9129454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428BF87A-E75A-4B2E-8735-D9B441422C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54794523"/>
              </p:ext>
            </p:extLst>
          </p:nvPr>
        </p:nvGraphicFramePr>
        <p:xfrm>
          <a:off x="208382" y="5057149"/>
          <a:ext cx="11775234" cy="1573824"/>
        </p:xfrm>
        <a:graphic>
          <a:graphicData uri="http://schemas.openxmlformats.org/drawingml/2006/table">
            <a:tbl>
              <a:tblPr/>
              <a:tblGrid>
                <a:gridCol w="5571696">
                  <a:extLst>
                    <a:ext uri="{9D8B030D-6E8A-4147-A177-3AD203B41FA5}">
                      <a16:colId xmlns:a16="http://schemas.microsoft.com/office/drawing/2014/main" xmlns="" val="1528238114"/>
                    </a:ext>
                  </a:extLst>
                </a:gridCol>
                <a:gridCol w="6203538">
                  <a:extLst>
                    <a:ext uri="{9D8B030D-6E8A-4147-A177-3AD203B41FA5}">
                      <a16:colId xmlns:a16="http://schemas.microsoft.com/office/drawing/2014/main" xmlns="" val="3002171300"/>
                    </a:ext>
                  </a:extLst>
                </a:gridCol>
              </a:tblGrid>
              <a:tr h="243826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5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sz="1500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sz="15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sz="15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5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sz="15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5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sz="15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5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sz="15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5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sz="15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5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sz="15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5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sz="1500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sz="15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been</a:t>
                      </a:r>
                      <a:r>
                        <a:rPr lang="en-US" sz="1500" b="0">
                          <a:solidFill>
                            <a:schemeClr val="tx1"/>
                          </a:solidFill>
                          <a:effectLst/>
                        </a:rPr>
                        <a:t> + глагол-</a:t>
                      </a:r>
                      <a:r>
                        <a:rPr lang="en-US" sz="15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sz="15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0556" marR="50556" marT="50556" marB="50556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34844333"/>
                  </a:ext>
                </a:extLst>
              </a:tr>
              <a:tr h="920038">
                <a:tc>
                  <a:txBody>
                    <a:bodyPr/>
                    <a:lstStyle/>
                    <a:p>
                      <a:pPr fontAlgn="base"/>
                      <a:r>
                        <a:rPr lang="en-US" sz="15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sz="15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I </a:t>
                      </a:r>
                      <a:r>
                        <a:rPr lang="en-US" sz="15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been</a:t>
                      </a:r>
                      <a:r>
                        <a:rPr lang="en-US" sz="15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play</a:t>
                      </a:r>
                      <a:r>
                        <a:rPr lang="en-US" sz="15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50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Я буду играть?</a:t>
                      </a:r>
                    </a:p>
                    <a:p>
                      <a:pPr fontAlgn="base"/>
                      <a:r>
                        <a:rPr lang="en-US" sz="15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sz="15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he </a:t>
                      </a:r>
                      <a:r>
                        <a:rPr lang="en-US" sz="15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been</a:t>
                      </a:r>
                      <a:r>
                        <a:rPr lang="en-US" sz="15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read</a:t>
                      </a:r>
                      <a:r>
                        <a:rPr lang="en-US" sz="15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50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Он будет читать?</a:t>
                      </a:r>
                    </a:p>
                    <a:p>
                      <a:pPr fontAlgn="base"/>
                      <a:r>
                        <a:rPr lang="en-US" sz="15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sz="15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she </a:t>
                      </a:r>
                      <a:r>
                        <a:rPr lang="en-US" sz="15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been</a:t>
                      </a:r>
                      <a:r>
                        <a:rPr lang="en-US" sz="15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solv</a:t>
                      </a:r>
                      <a:r>
                        <a:rPr lang="en-US" sz="15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50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Она будет решать?</a:t>
                      </a:r>
                      <a:b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5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/>
                      </a:r>
                      <a:br>
                        <a:rPr lang="ru-RU" sz="15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</a:br>
                      <a:r>
                        <a:rPr lang="en-US" sz="15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sz="15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it </a:t>
                      </a:r>
                      <a:r>
                        <a:rPr lang="en-US" sz="15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been</a:t>
                      </a:r>
                      <a:r>
                        <a:rPr lang="en-US" sz="15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show</a:t>
                      </a:r>
                      <a:r>
                        <a:rPr lang="en-US" sz="15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50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Оно будет показывать?</a:t>
                      </a:r>
                    </a:p>
                  </a:txBody>
                  <a:tcPr marL="50556" marR="50556" marT="50556" marB="50556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5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sz="15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we 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been</a:t>
                      </a:r>
                      <a:r>
                        <a:rPr lang="en-US" sz="15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wait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Мы будем ждать?</a:t>
                      </a:r>
                    </a:p>
                    <a:p>
                      <a:pPr fontAlgn="base"/>
                      <a:r>
                        <a:rPr lang="en-US" sz="15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sz="15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you 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been</a:t>
                      </a:r>
                      <a:r>
                        <a:rPr lang="en-US" sz="15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translat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Вы будете переводить?</a:t>
                      </a:r>
                    </a:p>
                    <a:p>
                      <a:pPr fontAlgn="base"/>
                      <a:r>
                        <a:rPr lang="en-US" sz="15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Will</a:t>
                      </a:r>
                      <a:r>
                        <a:rPr lang="en-US" sz="15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they 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have been</a:t>
                      </a:r>
                      <a:r>
                        <a:rPr lang="en-US" sz="15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calculat</a:t>
                      </a:r>
                      <a:r>
                        <a:rPr lang="en-US" sz="15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Они будут считать?</a:t>
                      </a:r>
                    </a:p>
                  </a:txBody>
                  <a:tcPr marL="50556" marR="50556" marT="50556" marB="50556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5628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125770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590BBF5-C9D9-4B36-B25A-9C436658A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59" y="0"/>
            <a:ext cx="11560629" cy="905761"/>
          </a:xfrm>
        </p:spPr>
        <p:txBody>
          <a:bodyPr>
            <a:normAutofit/>
          </a:bodyPr>
          <a:lstStyle/>
          <a:p>
            <a:r>
              <a:rPr lang="ru-RU" sz="3200" dirty="0"/>
              <a:t>Употребление </a:t>
            </a:r>
            <a:r>
              <a:rPr lang="en-US" sz="3200" dirty="0"/>
              <a:t>Future perfect Progressive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B0D862C-A1F3-491F-B355-B092F2A80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60" y="774442"/>
            <a:ext cx="11831216" cy="5887616"/>
          </a:xfrm>
        </p:spPr>
        <p:txBody>
          <a:bodyPr/>
          <a:lstStyle/>
          <a:p>
            <a:r>
              <a:rPr lang="ru-RU" dirty="0"/>
              <a:t>Продолжительные действия, которые продлятся до определенного момента в будущем. </a:t>
            </a:r>
            <a:r>
              <a:rPr lang="en-US" dirty="0"/>
              <a:t>                                                                                                                                                                     </a:t>
            </a:r>
            <a:r>
              <a:rPr lang="en-US" i="1" dirty="0"/>
              <a:t>I will have been working on this project for 2 months by the end of this week. – </a:t>
            </a:r>
            <a:r>
              <a:rPr lang="ru-RU" i="1" dirty="0"/>
              <a:t>Я буду работать над этим проектом на протяжении двух месяцев к концу этой недели.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414440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2FEA69-EF3F-48DF-A21D-D0F071563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003" y="185920"/>
            <a:ext cx="11507788" cy="653835"/>
          </a:xfrm>
        </p:spPr>
        <p:txBody>
          <a:bodyPr>
            <a:normAutofit/>
          </a:bodyPr>
          <a:lstStyle/>
          <a:p>
            <a:r>
              <a:rPr lang="en-US" sz="3200" dirty="0"/>
              <a:t>Past tenses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6ABEAA6-554A-44CE-BB15-5151C20FA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80" y="643812"/>
            <a:ext cx="12052040" cy="3451983"/>
          </a:xfrm>
        </p:spPr>
        <p:txBody>
          <a:bodyPr>
            <a:normAutofit/>
          </a:bodyPr>
          <a:lstStyle/>
          <a:p>
            <a:r>
              <a:rPr lang="en-US" sz="2800" dirty="0"/>
              <a:t>Past Simple (</a:t>
            </a:r>
            <a:r>
              <a:rPr lang="ru-RU" sz="2800" dirty="0"/>
              <a:t>Простое прошедшее)</a:t>
            </a:r>
          </a:p>
          <a:p>
            <a:r>
              <a:rPr lang="en-US" sz="2800" dirty="0"/>
              <a:t>Past Progressive (</a:t>
            </a:r>
            <a:r>
              <a:rPr lang="ru-RU" sz="2800" dirty="0"/>
              <a:t>Прошедшее длительное)</a:t>
            </a:r>
          </a:p>
          <a:p>
            <a:r>
              <a:rPr lang="en-US" sz="2800" dirty="0"/>
              <a:t>Past Perfect (</a:t>
            </a:r>
            <a:r>
              <a:rPr lang="ru-RU" sz="2800" dirty="0"/>
              <a:t>Прошедшее завершённое)</a:t>
            </a:r>
          </a:p>
          <a:p>
            <a:r>
              <a:rPr lang="en-US" sz="2800" dirty="0"/>
              <a:t>Past Perfect Progressive (</a:t>
            </a:r>
            <a:r>
              <a:rPr lang="ru-RU" sz="2800" dirty="0"/>
              <a:t>Прошедшее </a:t>
            </a:r>
            <a:r>
              <a:rPr lang="ru-RU" sz="2800" dirty="0" err="1"/>
              <a:t>завершённо</a:t>
            </a:r>
            <a:r>
              <a:rPr lang="ru-RU" sz="2800" dirty="0"/>
              <a:t>-длительное)</a:t>
            </a:r>
          </a:p>
        </p:txBody>
      </p:sp>
    </p:spTree>
    <p:extLst>
      <p:ext uri="{BB962C8B-B14F-4D97-AF65-F5344CB8AC3E}">
        <p14:creationId xmlns:p14="http://schemas.microsoft.com/office/powerpoint/2010/main" xmlns="" val="24358671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634A851-5399-4AE4-B2BD-A37189406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036" y="176590"/>
            <a:ext cx="11165666" cy="737810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Past Simple (</a:t>
            </a:r>
            <a:r>
              <a:rPr lang="ru-RU" sz="3100" dirty="0"/>
              <a:t>Простое прошедшее) образование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AF4C638D-ACB1-4D91-81F4-77AE58ED31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74361200"/>
              </p:ext>
            </p:extLst>
          </p:nvPr>
        </p:nvGraphicFramePr>
        <p:xfrm>
          <a:off x="143035" y="914400"/>
          <a:ext cx="11389601" cy="1615440"/>
        </p:xfrm>
        <a:graphic>
          <a:graphicData uri="http://schemas.openxmlformats.org/drawingml/2006/table">
            <a:tbl>
              <a:tblPr/>
              <a:tblGrid>
                <a:gridCol w="6000315">
                  <a:extLst>
                    <a:ext uri="{9D8B030D-6E8A-4147-A177-3AD203B41FA5}">
                      <a16:colId xmlns:a16="http://schemas.microsoft.com/office/drawing/2014/main" xmlns="" val="3388595567"/>
                    </a:ext>
                  </a:extLst>
                </a:gridCol>
                <a:gridCol w="5389286">
                  <a:extLst>
                    <a:ext uri="{9D8B030D-6E8A-4147-A177-3AD203B41FA5}">
                      <a16:colId xmlns:a16="http://schemas.microsoft.com/office/drawing/2014/main" xmlns="" val="549605314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 + 2-я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  <a:effectLst/>
                        </a:rPr>
                        <a:t>форма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  <a:effectLst/>
                        </a:rPr>
                        <a:t>глагола</a:t>
                      </a:r>
                      <a:endParaRPr lang="en-US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5200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 play</a:t>
                      </a:r>
                      <a:r>
                        <a:rPr lang="ru-RU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. – Я играл.</a:t>
                      </a:r>
                    </a:p>
                    <a:p>
                      <a:pPr fontAlgn="base"/>
                      <a:r>
                        <a:rPr lang="ru-RU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 </a:t>
                      </a:r>
                      <a:r>
                        <a:rPr lang="ru-RU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told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. – Он говорил.</a:t>
                      </a:r>
                    </a:p>
                    <a:p>
                      <a:pPr fontAlgn="base"/>
                      <a:r>
                        <a:rPr lang="ru-RU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 stopp</a:t>
                      </a:r>
                      <a:r>
                        <a:rPr lang="ru-RU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. – Она остановилась.</a:t>
                      </a:r>
                    </a:p>
                    <a:p>
                      <a:pPr fontAlgn="base"/>
                      <a:r>
                        <a:rPr lang="ru-RU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 work</a:t>
                      </a:r>
                      <a:r>
                        <a:rPr lang="ru-RU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. – Оно работало.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b="0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ru-RU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ru-RU" b="0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discuss</a:t>
                      </a:r>
                      <a:r>
                        <a:rPr lang="ru-RU" b="1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. – Мы обсудили.</a:t>
                      </a:r>
                    </a:p>
                    <a:p>
                      <a:pPr fontAlgn="base"/>
                      <a:r>
                        <a:rPr lang="ru-RU" b="0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ru-RU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r>
                        <a:rPr lang="ru-RU" b="1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did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. – Вы сделали.</a:t>
                      </a:r>
                    </a:p>
                    <a:p>
                      <a:pPr fontAlgn="base"/>
                      <a:r>
                        <a:rPr lang="ru-RU" b="0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ru-RU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r>
                        <a:rPr lang="ru-RU" b="1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forgot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. – Они забыли.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4626047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C87EF416-04F1-4B43-8923-AF9B059F29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37783722"/>
              </p:ext>
            </p:extLst>
          </p:nvPr>
        </p:nvGraphicFramePr>
        <p:xfrm>
          <a:off x="143034" y="2712721"/>
          <a:ext cx="11389602" cy="1615440"/>
        </p:xfrm>
        <a:graphic>
          <a:graphicData uri="http://schemas.openxmlformats.org/drawingml/2006/table">
            <a:tbl>
              <a:tblPr/>
              <a:tblGrid>
                <a:gridCol w="5694801">
                  <a:extLst>
                    <a:ext uri="{9D8B030D-6E8A-4147-A177-3AD203B41FA5}">
                      <a16:colId xmlns:a16="http://schemas.microsoft.com/office/drawing/2014/main" xmlns="" val="237877638"/>
                    </a:ext>
                  </a:extLst>
                </a:gridCol>
                <a:gridCol w="5694801">
                  <a:extLst>
                    <a:ext uri="{9D8B030D-6E8A-4147-A177-3AD203B41FA5}">
                      <a16:colId xmlns:a16="http://schemas.microsoft.com/office/drawing/2014/main" xmlns="" val="765231223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did not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инфинитив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008957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did not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play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Я не играл.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did not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tell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 не говорил.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did not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stop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Она не остановилась.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did not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work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Оно не работало.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did not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discuss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Мы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обсудили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did not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do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Вы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сделали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did not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forget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забыли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9571622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2455CB22-5A03-4F15-B068-D3B5C59379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36571629"/>
              </p:ext>
            </p:extLst>
          </p:nvPr>
        </p:nvGraphicFramePr>
        <p:xfrm>
          <a:off x="143034" y="4623658"/>
          <a:ext cx="11389602" cy="1615440"/>
        </p:xfrm>
        <a:graphic>
          <a:graphicData uri="http://schemas.openxmlformats.org/drawingml/2006/table">
            <a:tbl>
              <a:tblPr/>
              <a:tblGrid>
                <a:gridCol w="5694801">
                  <a:extLst>
                    <a:ext uri="{9D8B030D-6E8A-4147-A177-3AD203B41FA5}">
                      <a16:colId xmlns:a16="http://schemas.microsoft.com/office/drawing/2014/main" xmlns="" val="644552710"/>
                    </a:ext>
                  </a:extLst>
                </a:gridCol>
                <a:gridCol w="5694801">
                  <a:extLst>
                    <a:ext uri="{9D8B030D-6E8A-4147-A177-3AD203B41FA5}">
                      <a16:colId xmlns:a16="http://schemas.microsoft.com/office/drawing/2014/main" xmlns="" val="792835939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Did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инфинитив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14505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Did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I play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Я играл?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Did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he tell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 говорил?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Did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she stop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Она остановилась?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Did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it work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Оно работало?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Did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we discuss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Мы обсудили?</a:t>
                      </a:r>
                      <a:b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/>
                      </a:r>
                      <a:br>
                        <a:rPr lang="ru-RU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</a:b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Did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you do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Вы сделали?</a:t>
                      </a:r>
                    </a:p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Did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they forget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Они забыли?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2361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419066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670CA3-1B06-4F0D-82BD-6B233D067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232" y="139268"/>
            <a:ext cx="11286964" cy="616858"/>
          </a:xfrm>
        </p:spPr>
        <p:txBody>
          <a:bodyPr>
            <a:normAutofit/>
          </a:bodyPr>
          <a:lstStyle/>
          <a:p>
            <a:r>
              <a:rPr lang="ru-RU" sz="3200" dirty="0"/>
              <a:t>Употребление </a:t>
            </a:r>
            <a:r>
              <a:rPr lang="en-US" sz="3200" dirty="0"/>
              <a:t>Past Simple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3CB7017-7C86-4F6D-8750-5E38D239B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16" y="971076"/>
            <a:ext cx="11958768" cy="5962606"/>
          </a:xfrm>
        </p:spPr>
        <p:txBody>
          <a:bodyPr/>
          <a:lstStyle/>
          <a:p>
            <a:r>
              <a:rPr lang="ru-RU" dirty="0"/>
              <a:t>Указание на простое действие в прошлом.                                                                                                        I </a:t>
            </a:r>
            <a:r>
              <a:rPr lang="ru-RU" dirty="0" err="1"/>
              <a:t>saw</a:t>
            </a:r>
            <a:r>
              <a:rPr lang="ru-RU" dirty="0"/>
              <a:t> </a:t>
            </a:r>
            <a:r>
              <a:rPr lang="ru-RU" dirty="0" err="1"/>
              <a:t>Jeremy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bank</a:t>
            </a:r>
            <a:r>
              <a:rPr lang="ru-RU" dirty="0"/>
              <a:t>. - Я видел Джереми в банке.</a:t>
            </a:r>
          </a:p>
          <a:p>
            <a:r>
              <a:rPr lang="ru-RU" dirty="0"/>
              <a:t>Регулярные, повторяющиеся действия в прошлом.                                                                                                       </a:t>
            </a:r>
            <a:r>
              <a:rPr lang="en-US" dirty="0"/>
              <a:t>The old man often visited</a:t>
            </a:r>
            <a:r>
              <a:rPr lang="en-US" b="1" dirty="0"/>
              <a:t> </a:t>
            </a:r>
            <a:r>
              <a:rPr lang="en-US" dirty="0"/>
              <a:t>me.</a:t>
            </a:r>
            <a:r>
              <a:rPr lang="ru-RU" dirty="0"/>
              <a:t> - Старик часто меня навещал.</a:t>
            </a:r>
          </a:p>
          <a:p>
            <a:r>
              <a:rPr lang="ru-RU" dirty="0"/>
              <a:t>Перечисление последовательности действий в прошлом.                                                                                       </a:t>
            </a:r>
            <a:r>
              <a:rPr lang="en-US" dirty="0"/>
              <a:t>I heard a strange sound, looked back, and saw a huge cat sitting on the table.</a:t>
            </a:r>
            <a:r>
              <a:rPr lang="ru-RU" dirty="0"/>
              <a:t> - Я услышал странный звук, обернулся и увидел здоровенного кота, сидящего на столе.</a:t>
            </a:r>
          </a:p>
          <a:p>
            <a:r>
              <a:rPr lang="ru-RU" dirty="0"/>
              <a:t>Действия, которые не могут повториться.                                                                                                                </a:t>
            </a:r>
            <a:r>
              <a:rPr lang="ru-RU" i="1" dirty="0" err="1"/>
              <a:t>Mary</a:t>
            </a:r>
            <a:r>
              <a:rPr lang="ru-RU" i="1" dirty="0"/>
              <a:t> </a:t>
            </a:r>
            <a:r>
              <a:rPr lang="ru-RU" i="1" dirty="0" err="1"/>
              <a:t>won</a:t>
            </a:r>
            <a:r>
              <a:rPr lang="ru-RU" i="1" dirty="0"/>
              <a:t> a </a:t>
            </a:r>
            <a:r>
              <a:rPr lang="ru-RU" i="1" dirty="0" err="1"/>
              <a:t>Math</a:t>
            </a:r>
            <a:r>
              <a:rPr lang="ru-RU" i="1" dirty="0"/>
              <a:t> </a:t>
            </a:r>
            <a:r>
              <a:rPr lang="ru-RU" i="1" dirty="0" err="1"/>
              <a:t>medal</a:t>
            </a:r>
            <a:r>
              <a:rPr lang="ru-RU" i="1" dirty="0"/>
              <a:t> </a:t>
            </a:r>
            <a:r>
              <a:rPr lang="ru-RU" i="1" dirty="0" err="1"/>
              <a:t>when</a:t>
            </a:r>
            <a:r>
              <a:rPr lang="ru-RU" i="1" dirty="0"/>
              <a:t> </a:t>
            </a:r>
            <a:r>
              <a:rPr lang="ru-RU" i="1" dirty="0" err="1"/>
              <a:t>she</a:t>
            </a:r>
            <a:r>
              <a:rPr lang="ru-RU" i="1" dirty="0"/>
              <a:t> </a:t>
            </a:r>
            <a:r>
              <a:rPr lang="ru-RU" i="1" dirty="0" err="1"/>
              <a:t>was</a:t>
            </a:r>
            <a:r>
              <a:rPr lang="ru-RU" i="1" dirty="0"/>
              <a:t> a </a:t>
            </a:r>
            <a:r>
              <a:rPr lang="ru-RU" i="1" dirty="0" err="1"/>
              <a:t>schoolgirl</a:t>
            </a:r>
            <a:r>
              <a:rPr lang="ru-RU" i="1" dirty="0"/>
              <a:t>. – Мэри выиграла медаль по математике, когда была школьницей. </a:t>
            </a:r>
          </a:p>
          <a:p>
            <a:pPr marL="0" indent="0">
              <a:buNone/>
            </a:pPr>
            <a:endParaRPr lang="ru-RU" i="1" dirty="0"/>
          </a:p>
          <a:p>
            <a:endParaRPr lang="ru-RU" i="1" dirty="0"/>
          </a:p>
          <a:p>
            <a:endParaRPr lang="ru-RU" i="1" dirty="0"/>
          </a:p>
          <a:p>
            <a:endParaRPr lang="ru-RU" i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525129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35CB363-280D-4146-9C30-A3C006A3F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105" y="185919"/>
            <a:ext cx="11507789" cy="691158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Past Progressive (</a:t>
            </a:r>
            <a:r>
              <a:rPr lang="ru-RU" sz="3100" dirty="0"/>
              <a:t>Прошедшее длительное) образование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2C763412-3656-4DC2-84BB-11A4E9E12F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54455864"/>
              </p:ext>
            </p:extLst>
          </p:nvPr>
        </p:nvGraphicFramePr>
        <p:xfrm>
          <a:off x="342105" y="877077"/>
          <a:ext cx="11234058" cy="1615440"/>
        </p:xfrm>
        <a:graphic>
          <a:graphicData uri="http://schemas.openxmlformats.org/drawingml/2006/table">
            <a:tbl>
              <a:tblPr/>
              <a:tblGrid>
                <a:gridCol w="5617029">
                  <a:extLst>
                    <a:ext uri="{9D8B030D-6E8A-4147-A177-3AD203B41FA5}">
                      <a16:colId xmlns:a16="http://schemas.microsoft.com/office/drawing/2014/main" xmlns="" val="568816312"/>
                    </a:ext>
                  </a:extLst>
                </a:gridCol>
                <a:gridCol w="5617029">
                  <a:extLst>
                    <a:ext uri="{9D8B030D-6E8A-4147-A177-3AD203B41FA5}">
                      <a16:colId xmlns:a16="http://schemas.microsoft.com/office/drawing/2014/main" xmlns="" val="37561005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was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глагол-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were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глагол-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0636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was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sing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Я пел.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was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walk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Он гулял.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was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writ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Она писала.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was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fall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Оно падало.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were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read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Мы читали.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were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talk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Вы разговаривали.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were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runn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Они бежали.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6807198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4530547D-C516-4D3C-BE42-A34163BF58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02802255"/>
              </p:ext>
            </p:extLst>
          </p:nvPr>
        </p:nvGraphicFramePr>
        <p:xfrm>
          <a:off x="342105" y="2709951"/>
          <a:ext cx="11234058" cy="1889760"/>
        </p:xfrm>
        <a:graphic>
          <a:graphicData uri="http://schemas.openxmlformats.org/drawingml/2006/table">
            <a:tbl>
              <a:tblPr/>
              <a:tblGrid>
                <a:gridCol w="5617029">
                  <a:extLst>
                    <a:ext uri="{9D8B030D-6E8A-4147-A177-3AD203B41FA5}">
                      <a16:colId xmlns:a16="http://schemas.microsoft.com/office/drawing/2014/main" xmlns="" val="3565232421"/>
                    </a:ext>
                  </a:extLst>
                </a:gridCol>
                <a:gridCol w="5617029">
                  <a:extLst>
                    <a:ext uri="{9D8B030D-6E8A-4147-A177-3AD203B41FA5}">
                      <a16:colId xmlns:a16="http://schemas.microsoft.com/office/drawing/2014/main" xmlns="" val="3190342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was not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глагол-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were not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глагол-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60212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was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not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sing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Я не пел.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was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not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walk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Он не гулял.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was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not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writ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Она не писала.</a:t>
                      </a:r>
                      <a:br>
                        <a:rPr lang="en-US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/>
                      </a:r>
                      <a:b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</a:b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was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not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fall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Оно не падало.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were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not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read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Мы не читали.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were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not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talk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Вы не разговаривали.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were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not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runn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Они не бежали.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0016535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34225F51-9401-4B82-A370-C91A3DBB23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42429689"/>
              </p:ext>
            </p:extLst>
          </p:nvPr>
        </p:nvGraphicFramePr>
        <p:xfrm>
          <a:off x="342105" y="5045785"/>
          <a:ext cx="11234058" cy="1615440"/>
        </p:xfrm>
        <a:graphic>
          <a:graphicData uri="http://schemas.openxmlformats.org/drawingml/2006/table">
            <a:tbl>
              <a:tblPr/>
              <a:tblGrid>
                <a:gridCol w="5617029">
                  <a:extLst>
                    <a:ext uri="{9D8B030D-6E8A-4147-A177-3AD203B41FA5}">
                      <a16:colId xmlns:a16="http://schemas.microsoft.com/office/drawing/2014/main" xmlns="" val="3428037703"/>
                    </a:ext>
                  </a:extLst>
                </a:gridCol>
                <a:gridCol w="5617029">
                  <a:extLst>
                    <a:ext uri="{9D8B030D-6E8A-4147-A177-3AD203B41FA5}">
                      <a16:colId xmlns:a16="http://schemas.microsoft.com/office/drawing/2014/main" xmlns="" val="7593544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Was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глагол-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Were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глагол-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72686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Was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I sing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Я пел?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Was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he walk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Он гулял?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Was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she writ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Она писала?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Was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it fall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Оно падало?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Were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we read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Мы читали?</a:t>
                      </a:r>
                    </a:p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Were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you talk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Вы разговаривали?</a:t>
                      </a:r>
                    </a:p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Were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they runn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Они бежали?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1202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194618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75C760E-4D5E-4FE5-975B-D3F5DCB67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85" y="111620"/>
            <a:ext cx="11364685" cy="1083044"/>
          </a:xfrm>
        </p:spPr>
        <p:txBody>
          <a:bodyPr>
            <a:normAutofit/>
          </a:bodyPr>
          <a:lstStyle/>
          <a:p>
            <a:r>
              <a:rPr lang="ru-RU" sz="3200" dirty="0"/>
              <a:t>Использование </a:t>
            </a:r>
            <a:r>
              <a:rPr lang="en-US" sz="3200" dirty="0"/>
              <a:t>Past Progressive </a:t>
            </a:r>
            <a:endParaRPr lang="ru-RU" sz="3200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36D05E2-E24B-48C7-ADE7-B3A303514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020" y="1292290"/>
            <a:ext cx="11781486" cy="5351106"/>
          </a:xfrm>
        </p:spPr>
        <p:txBody>
          <a:bodyPr/>
          <a:lstStyle/>
          <a:p>
            <a:r>
              <a:rPr lang="ru-RU" dirty="0"/>
              <a:t>Указание на процесс, происходивший  в конкретный момент времени в прошлом.</a:t>
            </a:r>
            <a:r>
              <a:rPr lang="en-US" dirty="0"/>
              <a:t> </a:t>
            </a:r>
            <a:r>
              <a:rPr lang="ru-RU" dirty="0"/>
              <a:t>                                          </a:t>
            </a:r>
            <a:r>
              <a:rPr lang="en-US" i="1" dirty="0"/>
              <a:t>I was sleeping when someone knocked at the door.</a:t>
            </a:r>
            <a:r>
              <a:rPr lang="ru-RU" i="1" dirty="0"/>
              <a:t> - Когда я спал, кто-то постучал в дверь. </a:t>
            </a:r>
          </a:p>
          <a:p>
            <a:r>
              <a:rPr lang="ru-RU" dirty="0"/>
              <a:t>Одновременные действия в прошлом.</a:t>
            </a:r>
            <a:r>
              <a:rPr lang="en-US" i="1" dirty="0"/>
              <a:t> </a:t>
            </a:r>
            <a:r>
              <a:rPr lang="ru-RU" i="1" dirty="0"/>
              <a:t>                                                                                                            </a:t>
            </a:r>
            <a:r>
              <a:rPr lang="en-US" i="1" dirty="0"/>
              <a:t>They were drinking a cup of coffee while they were sitting at that restaurant. – </a:t>
            </a:r>
            <a:r>
              <a:rPr lang="ru-RU" i="1" dirty="0"/>
              <a:t>Они пили кофе, когда сидели в том ресторане.</a:t>
            </a:r>
          </a:p>
          <a:p>
            <a:r>
              <a:rPr lang="ru-RU" dirty="0"/>
              <a:t>Запланированные действия, которые не произошли.                                                                                              </a:t>
            </a:r>
            <a:r>
              <a:rPr lang="en-US" i="1" dirty="0"/>
              <a:t>Tom was planning to buy these tickets for the concert but forgot his wallet at home. – </a:t>
            </a:r>
            <a:r>
              <a:rPr lang="ru-RU" i="1" dirty="0"/>
              <a:t>Том собирался купить эти билеты на концерт, но забыл свой кошелек дома.</a:t>
            </a:r>
            <a:endParaRPr lang="ru-RU" dirty="0"/>
          </a:p>
          <a:p>
            <a:r>
              <a:rPr lang="ru-RU" dirty="0"/>
              <a:t>Выражение неодобрения.                                                                                                                             </a:t>
            </a:r>
            <a:r>
              <a:rPr lang="ru-RU" i="1" dirty="0" err="1"/>
              <a:t>He</a:t>
            </a:r>
            <a:r>
              <a:rPr lang="ru-RU" i="1" dirty="0"/>
              <a:t> </a:t>
            </a:r>
            <a:r>
              <a:rPr lang="ru-RU" i="1" dirty="0" err="1"/>
              <a:t>was</a:t>
            </a:r>
            <a:r>
              <a:rPr lang="ru-RU" i="1" dirty="0"/>
              <a:t> </a:t>
            </a:r>
            <a:r>
              <a:rPr lang="ru-RU" i="1" dirty="0" err="1"/>
              <a:t>always</a:t>
            </a:r>
            <a:r>
              <a:rPr lang="ru-RU" i="1" dirty="0"/>
              <a:t> </a:t>
            </a:r>
            <a:r>
              <a:rPr lang="ru-RU" i="1" dirty="0" err="1"/>
              <a:t>interrupting</a:t>
            </a:r>
            <a:r>
              <a:rPr lang="ru-RU" i="1" dirty="0"/>
              <a:t> </a:t>
            </a:r>
            <a:r>
              <a:rPr lang="ru-RU" i="1" dirty="0" err="1"/>
              <a:t>me</a:t>
            </a:r>
            <a:r>
              <a:rPr lang="ru-RU" i="1" dirty="0"/>
              <a:t> </a:t>
            </a:r>
            <a:r>
              <a:rPr lang="ru-RU" i="1" dirty="0" err="1"/>
              <a:t>when</a:t>
            </a:r>
            <a:r>
              <a:rPr lang="ru-RU" i="1" dirty="0"/>
              <a:t> I </a:t>
            </a:r>
            <a:r>
              <a:rPr lang="ru-RU" i="1" dirty="0" err="1"/>
              <a:t>was</a:t>
            </a:r>
            <a:r>
              <a:rPr lang="ru-RU" i="1" dirty="0"/>
              <a:t> </a:t>
            </a:r>
            <a:r>
              <a:rPr lang="ru-RU" i="1" dirty="0" err="1"/>
              <a:t>talking</a:t>
            </a:r>
            <a:r>
              <a:rPr lang="ru-RU" i="1" dirty="0"/>
              <a:t>. – Он постоянно меня перебивал, когда я говорил.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16637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78A98DB-6E7C-4C56-8DA9-FBEF52F78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431" y="156238"/>
            <a:ext cx="11536437" cy="1320800"/>
          </a:xfrm>
        </p:spPr>
        <p:txBody>
          <a:bodyPr/>
          <a:lstStyle/>
          <a:p>
            <a:r>
              <a:rPr lang="ru-RU" dirty="0"/>
              <a:t>Ведение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D7C47E7-FA91-43C0-A1A4-E1E2DB743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877" y="849087"/>
            <a:ext cx="11262050" cy="5719664"/>
          </a:xfrm>
        </p:spPr>
        <p:txBody>
          <a:bodyPr>
            <a:normAutofit/>
          </a:bodyPr>
          <a:lstStyle/>
          <a:p>
            <a:r>
              <a:rPr lang="ru-RU" sz="2400" dirty="0"/>
              <a:t>Объект исследования: времена активного залога в английском языке.</a:t>
            </a:r>
          </a:p>
          <a:p>
            <a:r>
              <a:rPr lang="ru-RU" sz="2400" dirty="0"/>
              <a:t>Цель работы: собрать полную информацию об образовании форм времён, рассмотреть случаи их употребления.</a:t>
            </a:r>
          </a:p>
          <a:p>
            <a:r>
              <a:rPr lang="ru-RU" sz="2400" dirty="0"/>
              <a:t>Задачи: проверить уровень знаний учащихся по данной теме, расширить и углубить знания по английскому языку, закрепить изученный материал.</a:t>
            </a:r>
          </a:p>
          <a:p>
            <a:r>
              <a:rPr lang="ru-RU" sz="2400" dirty="0"/>
              <a:t>Методы исследования: обработка теоретического материала, классификация и анализ времён активного залога, работа со словарём.</a:t>
            </a:r>
          </a:p>
          <a:p>
            <a:r>
              <a:rPr lang="ru-RU" sz="2400" dirty="0"/>
              <a:t>Актуальность: недостаточность информации по теме времена активного залога в рамках школьной программы. </a:t>
            </a:r>
          </a:p>
          <a:p>
            <a:r>
              <a:rPr lang="ru-RU" sz="2400" dirty="0"/>
              <a:t>Практическая значимость: возможность применения полученных знаний в жизни, приобщение к культуре изучаемого языка.</a:t>
            </a:r>
          </a:p>
          <a:p>
            <a:r>
              <a:rPr lang="ru-RU" sz="2400" dirty="0"/>
              <a:t>Апробация:  работа была продемонстрирована ученикам 11 класса.</a:t>
            </a:r>
          </a:p>
        </p:txBody>
      </p:sp>
    </p:spTree>
    <p:extLst>
      <p:ext uri="{BB962C8B-B14F-4D97-AF65-F5344CB8AC3E}">
        <p14:creationId xmlns:p14="http://schemas.microsoft.com/office/powerpoint/2010/main" xmlns="" val="30359646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C87565-A85D-423B-AB84-7CE1B3DC3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681" y="64967"/>
            <a:ext cx="11081690" cy="924423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Past Perfect (</a:t>
            </a:r>
            <a:r>
              <a:rPr lang="ru-RU" sz="3100" dirty="0"/>
              <a:t>Прошедшее завершённое) образование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2271C5E6-FF4B-4B2B-93E6-D14BB431B2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032900"/>
              </p:ext>
            </p:extLst>
          </p:nvPr>
        </p:nvGraphicFramePr>
        <p:xfrm>
          <a:off x="217681" y="795422"/>
          <a:ext cx="11495314" cy="1615440"/>
        </p:xfrm>
        <a:graphic>
          <a:graphicData uri="http://schemas.openxmlformats.org/drawingml/2006/table">
            <a:tbl>
              <a:tblPr/>
              <a:tblGrid>
                <a:gridCol w="5747657">
                  <a:extLst>
                    <a:ext uri="{9D8B030D-6E8A-4147-A177-3AD203B41FA5}">
                      <a16:colId xmlns:a16="http://schemas.microsoft.com/office/drawing/2014/main" xmlns="" val="435843880"/>
                    </a:ext>
                  </a:extLst>
                </a:gridCol>
                <a:gridCol w="5747657">
                  <a:extLst>
                    <a:ext uri="{9D8B030D-6E8A-4147-A177-3AD203B41FA5}">
                      <a16:colId xmlns:a16="http://schemas.microsoft.com/office/drawing/2014/main" xmlns="" val="3812402160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+ 3-я форма глагола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89945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done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Я сделал.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seen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Он увидел.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found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Она нашла.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fallen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Оно упало.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learn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Мы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выучили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decid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Вы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решили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gone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ушли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67279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68D33F10-3B98-4832-85C5-723971170A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36625528"/>
              </p:ext>
            </p:extLst>
          </p:nvPr>
        </p:nvGraphicFramePr>
        <p:xfrm>
          <a:off x="217681" y="2697820"/>
          <a:ext cx="11495314" cy="1615440"/>
        </p:xfrm>
        <a:graphic>
          <a:graphicData uri="http://schemas.openxmlformats.org/drawingml/2006/table">
            <a:tbl>
              <a:tblPr/>
              <a:tblGrid>
                <a:gridCol w="5747657">
                  <a:extLst>
                    <a:ext uri="{9D8B030D-6E8A-4147-A177-3AD203B41FA5}">
                      <a16:colId xmlns:a16="http://schemas.microsoft.com/office/drawing/2014/main" xmlns="" val="2810318030"/>
                    </a:ext>
                  </a:extLst>
                </a:gridCol>
                <a:gridCol w="5747657">
                  <a:extLst>
                    <a:ext uri="{9D8B030D-6E8A-4147-A177-3AD203B41FA5}">
                      <a16:colId xmlns:a16="http://schemas.microsoft.com/office/drawing/2014/main" xmlns="" val="4163783140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not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+ 3-я форма глагола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688774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not done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Я не сделал.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not seen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 не увидел.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not found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Она не нашла.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not fallen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Оно не упало.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not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learn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Мы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выучили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not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decid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Вы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решили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not gone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ушли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8707544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8F4CACD2-A1FF-4D7C-B053-7C111A2AD4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84889067"/>
              </p:ext>
            </p:extLst>
          </p:nvPr>
        </p:nvGraphicFramePr>
        <p:xfrm>
          <a:off x="217681" y="4408324"/>
          <a:ext cx="11495314" cy="1615440"/>
        </p:xfrm>
        <a:graphic>
          <a:graphicData uri="http://schemas.openxmlformats.org/drawingml/2006/table">
            <a:tbl>
              <a:tblPr/>
              <a:tblGrid>
                <a:gridCol w="5747657">
                  <a:extLst>
                    <a:ext uri="{9D8B030D-6E8A-4147-A177-3AD203B41FA5}">
                      <a16:colId xmlns:a16="http://schemas.microsoft.com/office/drawing/2014/main" xmlns="" val="3644101586"/>
                    </a:ext>
                  </a:extLst>
                </a:gridCol>
                <a:gridCol w="5747657">
                  <a:extLst>
                    <a:ext uri="{9D8B030D-6E8A-4147-A177-3AD203B41FA5}">
                      <a16:colId xmlns:a16="http://schemas.microsoft.com/office/drawing/2014/main" xmlns="" val="1769006400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+ 3-я форма глагола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480354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I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done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Я сделал?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seen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Он увидел?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found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Она нашла?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it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fallen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Оно упало?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we learn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Мы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выучили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</a:p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you decid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Вы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решили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</a:p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they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gone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ушли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7095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580038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9A82B2F-5547-4A53-8D4B-B331A3A89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93" y="0"/>
            <a:ext cx="11513974" cy="840447"/>
          </a:xfrm>
        </p:spPr>
        <p:txBody>
          <a:bodyPr>
            <a:normAutofit/>
          </a:bodyPr>
          <a:lstStyle/>
          <a:p>
            <a:r>
              <a:rPr lang="ru-RU" sz="3200" dirty="0"/>
              <a:t>Употребление </a:t>
            </a:r>
            <a:r>
              <a:rPr lang="en-US" sz="3200" dirty="0"/>
              <a:t>Past Perfect 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549E1A6-6DC6-4B6C-B84F-438CE6D00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6" y="1138337"/>
            <a:ext cx="11852987" cy="5794308"/>
          </a:xfrm>
        </p:spPr>
        <p:txBody>
          <a:bodyPr>
            <a:normAutofit/>
          </a:bodyPr>
          <a:lstStyle/>
          <a:p>
            <a:r>
              <a:rPr lang="ru-RU" dirty="0"/>
              <a:t>Действие, закончившееся до определенного момента в прошлом, на которое может указывать точная дата или час, начало другого действия или контекст.                                                                                        </a:t>
            </a:r>
            <a:r>
              <a:rPr lang="en-US" dirty="0"/>
              <a:t>After the Sun had set, we saw thousands of fireflies.</a:t>
            </a:r>
            <a:r>
              <a:rPr lang="ru-RU" dirty="0"/>
              <a:t> - После того, как зашло солнце, мы увидели тысячи светлячков.  </a:t>
            </a:r>
          </a:p>
          <a:p>
            <a:r>
              <a:rPr lang="ru-RU" dirty="0"/>
              <a:t>Перечисление действий в прошлом, произошедших до времени повествования в целом.                                                                                                                                                     </a:t>
            </a:r>
            <a:r>
              <a:rPr lang="en-US" dirty="0"/>
              <a:t>I finally caught Lucky and looked around. The nasty dog had scratched the furniture, had torn the wallpapers and had eaten</a:t>
            </a:r>
            <a:r>
              <a:rPr lang="en-US" b="1" dirty="0"/>
              <a:t> </a:t>
            </a:r>
            <a:r>
              <a:rPr lang="en-US" dirty="0"/>
              <a:t>my lunch on the table.</a:t>
            </a:r>
            <a:r>
              <a:rPr lang="ru-RU" dirty="0"/>
              <a:t> - Я наконец поймал Лаки и осмотрелся вокруг. Мерзкая собака исцарапала мебель, порвала обои и съела мой обед на столе.</a:t>
            </a:r>
          </a:p>
          <a:p>
            <a:r>
              <a:rPr lang="ru-RU" dirty="0"/>
              <a:t>Видимый результат в прошлом.</a:t>
            </a:r>
            <a:r>
              <a:rPr lang="ru-RU" i="1" dirty="0"/>
              <a:t>                                                                                                                                </a:t>
            </a:r>
            <a:r>
              <a:rPr lang="ru-RU" i="1" dirty="0" err="1"/>
              <a:t>She</a:t>
            </a:r>
            <a:r>
              <a:rPr lang="ru-RU" i="1" dirty="0"/>
              <a:t> </a:t>
            </a:r>
            <a:r>
              <a:rPr lang="ru-RU" i="1" dirty="0" err="1"/>
              <a:t>was</a:t>
            </a:r>
            <a:r>
              <a:rPr lang="ru-RU" i="1" dirty="0"/>
              <a:t> </a:t>
            </a:r>
            <a:r>
              <a:rPr lang="ru-RU" i="1" dirty="0" err="1"/>
              <a:t>upset</a:t>
            </a:r>
            <a:r>
              <a:rPr lang="ru-RU" i="1" dirty="0"/>
              <a:t>. </a:t>
            </a:r>
            <a:r>
              <a:rPr lang="ru-RU" i="1" dirty="0" err="1"/>
              <a:t>She</a:t>
            </a:r>
            <a:r>
              <a:rPr lang="ru-RU" i="1" dirty="0"/>
              <a:t> </a:t>
            </a:r>
            <a:r>
              <a:rPr lang="ru-RU" i="1" dirty="0" err="1"/>
              <a:t>had</a:t>
            </a:r>
            <a:r>
              <a:rPr lang="ru-RU" i="1" dirty="0"/>
              <a:t> </a:t>
            </a:r>
            <a:r>
              <a:rPr lang="ru-RU" i="1" dirty="0" err="1"/>
              <a:t>torn</a:t>
            </a:r>
            <a:r>
              <a:rPr lang="ru-RU" i="1" dirty="0"/>
              <a:t> </a:t>
            </a:r>
            <a:r>
              <a:rPr lang="ru-RU" i="1" dirty="0" err="1"/>
              <a:t>her</a:t>
            </a:r>
            <a:r>
              <a:rPr lang="ru-RU" i="1" dirty="0"/>
              <a:t> </a:t>
            </a:r>
            <a:r>
              <a:rPr lang="ru-RU" i="1" dirty="0" err="1"/>
              <a:t>favorite</a:t>
            </a:r>
            <a:r>
              <a:rPr lang="ru-RU" i="1" dirty="0"/>
              <a:t> </a:t>
            </a:r>
            <a:r>
              <a:rPr lang="ru-RU" i="1" dirty="0" err="1"/>
              <a:t>dress</a:t>
            </a:r>
            <a:r>
              <a:rPr lang="ru-RU" i="1" dirty="0"/>
              <a:t>. – Она была расстроена. Она порвала свое любимое платье.</a:t>
            </a:r>
          </a:p>
          <a:p>
            <a:r>
              <a:rPr lang="ru-RU" dirty="0"/>
              <a:t>Действия, предшествующие другим действиям в прошлом.                                                                                 </a:t>
            </a:r>
            <a:r>
              <a:rPr lang="en-US" i="1" dirty="0"/>
              <a:t>Tom had drunk a cup of coffee before going to work. – </a:t>
            </a:r>
            <a:r>
              <a:rPr lang="ru-RU" i="1" dirty="0"/>
              <a:t>Том допил чашку кофе перед тем, как пойти на работу.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898343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69482C8-2FAD-4BD1-9C99-11B3FAE1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604" y="329089"/>
            <a:ext cx="11977396" cy="793795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Past Perfect Progressive (</a:t>
            </a:r>
            <a:r>
              <a:rPr lang="ru-RU" sz="3100" dirty="0"/>
              <a:t>Прошедшее </a:t>
            </a:r>
            <a:r>
              <a:rPr lang="ru-RU" sz="3100" dirty="0" err="1"/>
              <a:t>завершённо</a:t>
            </a:r>
            <a:r>
              <a:rPr lang="ru-RU" sz="3100" dirty="0"/>
              <a:t>-длительное) образование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7870F273-FB5B-486A-AE91-B58F96E651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46091962"/>
              </p:ext>
            </p:extLst>
          </p:nvPr>
        </p:nvGraphicFramePr>
        <p:xfrm>
          <a:off x="261257" y="1136809"/>
          <a:ext cx="11644604" cy="1615440"/>
        </p:xfrm>
        <a:graphic>
          <a:graphicData uri="http://schemas.openxmlformats.org/drawingml/2006/table">
            <a:tbl>
              <a:tblPr/>
              <a:tblGrid>
                <a:gridCol w="5822302">
                  <a:extLst>
                    <a:ext uri="{9D8B030D-6E8A-4147-A177-3AD203B41FA5}">
                      <a16:colId xmlns:a16="http://schemas.microsoft.com/office/drawing/2014/main" xmlns="" val="3198584307"/>
                    </a:ext>
                  </a:extLst>
                </a:gridCol>
                <a:gridCol w="5822302">
                  <a:extLst>
                    <a:ext uri="{9D8B030D-6E8A-4147-A177-3AD203B41FA5}">
                      <a16:colId xmlns:a16="http://schemas.microsoft.com/office/drawing/2014/main" xmlns="" val="3920860229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been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глагол-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62813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been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wait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Я ждал.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been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sing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Он пел.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been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walk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Она гуляла.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been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ring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Оно звенело.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been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learn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Мы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учили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been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build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Вы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строили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been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swimm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плавали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45517571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D9B4B1DA-DC7B-4097-B0B9-5586EBDD75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27809811"/>
              </p:ext>
            </p:extLst>
          </p:nvPr>
        </p:nvGraphicFramePr>
        <p:xfrm>
          <a:off x="261257" y="2915816"/>
          <a:ext cx="11644604" cy="1762774"/>
        </p:xfrm>
        <a:graphic>
          <a:graphicData uri="http://schemas.openxmlformats.org/drawingml/2006/table">
            <a:tbl>
              <a:tblPr/>
              <a:tblGrid>
                <a:gridCol w="5822302">
                  <a:extLst>
                    <a:ext uri="{9D8B030D-6E8A-4147-A177-3AD203B41FA5}">
                      <a16:colId xmlns:a16="http://schemas.microsoft.com/office/drawing/2014/main" xmlns="" val="2201502535"/>
                    </a:ext>
                  </a:extLst>
                </a:gridCol>
                <a:gridCol w="5822302">
                  <a:extLst>
                    <a:ext uri="{9D8B030D-6E8A-4147-A177-3AD203B41FA5}">
                      <a16:colId xmlns:a16="http://schemas.microsoft.com/office/drawing/2014/main" xmlns="" val="3796341086"/>
                    </a:ext>
                  </a:extLst>
                </a:gridCol>
              </a:tblGrid>
              <a:tr h="305484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sz="17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sz="17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sz="17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sz="17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sz="17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sz="1700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sz="1700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not been</a:t>
                      </a:r>
                      <a:r>
                        <a:rPr lang="en-US" sz="1700" b="0">
                          <a:solidFill>
                            <a:schemeClr val="tx1"/>
                          </a:solidFill>
                          <a:effectLst/>
                        </a:rPr>
                        <a:t> + глагол-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sz="1700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836" marR="57836" marT="57836" marB="57836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7888453"/>
                  </a:ext>
                </a:extLst>
              </a:tr>
              <a:tr h="1388022">
                <a:tc>
                  <a:txBody>
                    <a:bodyPr/>
                    <a:lstStyle/>
                    <a:p>
                      <a:pPr fontAlgn="base"/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 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not been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wait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</a:rPr>
                        <a:t>. – Я не ждал.</a:t>
                      </a:r>
                    </a:p>
                    <a:p>
                      <a:pPr fontAlgn="base"/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 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not been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sing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</a:rPr>
                        <a:t>. – Он не пел.</a:t>
                      </a:r>
                    </a:p>
                    <a:p>
                      <a:pPr fontAlgn="base"/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 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not been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walk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</a:rPr>
                        <a:t>. – Она не гуляла.</a:t>
                      </a:r>
                    </a:p>
                    <a:p>
                      <a:pPr fontAlgn="base"/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 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not been</a:t>
                      </a:r>
                      <a:r>
                        <a:rPr lang="en-US" sz="1700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ring</a:t>
                      </a:r>
                      <a:r>
                        <a:rPr lang="en-US" sz="1700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</a:rPr>
                        <a:t>. – Оно не звенело.</a:t>
                      </a:r>
                    </a:p>
                  </a:txBody>
                  <a:tcPr marL="57836" marR="57836" marT="57836" marB="57836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7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 </a:t>
                      </a:r>
                      <a:r>
                        <a:rPr lang="en-US" sz="17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not been</a:t>
                      </a:r>
                      <a:r>
                        <a:rPr lang="en-US" sz="17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learn</a:t>
                      </a:r>
                      <a:r>
                        <a:rPr lang="en-US" sz="17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</a:rPr>
                        <a:t>Мы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</a:rPr>
                        <a:t>учили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sz="17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 </a:t>
                      </a:r>
                      <a:r>
                        <a:rPr lang="en-US" sz="17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not been</a:t>
                      </a:r>
                      <a:r>
                        <a:rPr lang="en-US" sz="17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build</a:t>
                      </a:r>
                      <a:r>
                        <a:rPr lang="en-US" sz="17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</a:rPr>
                        <a:t>Вы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</a:rPr>
                        <a:t>строили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fontAlgn="base"/>
                      <a:r>
                        <a:rPr lang="en-US" sz="17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 </a:t>
                      </a:r>
                      <a:r>
                        <a:rPr lang="en-US" sz="17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 not been</a:t>
                      </a:r>
                      <a:r>
                        <a:rPr lang="en-US" sz="1700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swimm</a:t>
                      </a:r>
                      <a:r>
                        <a:rPr lang="en-US" sz="1700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</a:rPr>
                        <a:t>Они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</a:rPr>
                        <a:t>не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700" dirty="0" err="1">
                          <a:solidFill>
                            <a:schemeClr val="tx1"/>
                          </a:solidFill>
                          <a:effectLst/>
                        </a:rPr>
                        <a:t>плавали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</a:txBody>
                  <a:tcPr marL="57836" marR="57836" marT="57836" marB="57836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41677595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B54841CA-C2D4-4A5F-B6D9-2BEC217C88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0945781"/>
              </p:ext>
            </p:extLst>
          </p:nvPr>
        </p:nvGraphicFramePr>
        <p:xfrm>
          <a:off x="261255" y="4913471"/>
          <a:ext cx="11644606" cy="1615440"/>
        </p:xfrm>
        <a:graphic>
          <a:graphicData uri="http://schemas.openxmlformats.org/drawingml/2006/table">
            <a:tbl>
              <a:tblPr/>
              <a:tblGrid>
                <a:gridCol w="5822303">
                  <a:extLst>
                    <a:ext uri="{9D8B030D-6E8A-4147-A177-3AD203B41FA5}">
                      <a16:colId xmlns:a16="http://schemas.microsoft.com/office/drawing/2014/main" xmlns="" val="2336380283"/>
                    </a:ext>
                  </a:extLst>
                </a:gridCol>
                <a:gridCol w="5822303">
                  <a:extLst>
                    <a:ext uri="{9D8B030D-6E8A-4147-A177-3AD203B41FA5}">
                      <a16:colId xmlns:a16="http://schemas.microsoft.com/office/drawing/2014/main" xmlns="" val="2570979688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been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глагол-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endParaRPr lang="en-US" b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911350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I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been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wait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Я ждал?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been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sing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Он пел?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she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been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walk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Она гуляла?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it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been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ring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Оно звенело?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we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been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learn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Мы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учили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</a:p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you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been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build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Вы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строили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</a:p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Had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they 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been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swimm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Они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effectLst/>
                        </a:rPr>
                        <a:t>плавали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5950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083350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CFB30F-C154-4625-A649-2202BF82B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139" y="148597"/>
            <a:ext cx="11221649" cy="747141"/>
          </a:xfrm>
        </p:spPr>
        <p:txBody>
          <a:bodyPr>
            <a:normAutofit/>
          </a:bodyPr>
          <a:lstStyle/>
          <a:p>
            <a:r>
              <a:rPr lang="ru-RU" sz="3200" dirty="0"/>
              <a:t>Употребление </a:t>
            </a:r>
            <a:r>
              <a:rPr lang="en-US" sz="3200" dirty="0"/>
              <a:t>Past Perfect Progressive 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258A9C8-9CB4-4664-9E99-0B072BF32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14" y="895738"/>
            <a:ext cx="11703698" cy="2864498"/>
          </a:xfrm>
        </p:spPr>
        <p:txBody>
          <a:bodyPr/>
          <a:lstStyle/>
          <a:p>
            <a:pPr fontAlgn="base"/>
            <a:r>
              <a:rPr lang="ru-RU" dirty="0"/>
              <a:t>Продолжительные действия, завершенные до определенного момента в прошлом.                                         </a:t>
            </a:r>
            <a:r>
              <a:rPr lang="en-US" i="1" dirty="0"/>
              <a:t>They had been sitting here since last evening before they bought the tickets. – </a:t>
            </a:r>
            <a:r>
              <a:rPr lang="en-US" i="1" dirty="0" err="1"/>
              <a:t>Они</a:t>
            </a:r>
            <a:r>
              <a:rPr lang="en-US" i="1" dirty="0"/>
              <a:t> </a:t>
            </a:r>
            <a:r>
              <a:rPr lang="en-US" i="1" dirty="0" err="1"/>
              <a:t>сидели</a:t>
            </a:r>
            <a:r>
              <a:rPr lang="en-US" i="1" dirty="0"/>
              <a:t> </a:t>
            </a:r>
            <a:r>
              <a:rPr lang="en-US" i="1" dirty="0" err="1"/>
              <a:t>здесь</a:t>
            </a:r>
            <a:r>
              <a:rPr lang="en-US" i="1" dirty="0"/>
              <a:t> с </a:t>
            </a:r>
            <a:r>
              <a:rPr lang="en-US" i="1" dirty="0" err="1"/>
              <a:t>прошлого</a:t>
            </a:r>
            <a:r>
              <a:rPr lang="en-US" i="1" dirty="0"/>
              <a:t> </a:t>
            </a:r>
            <a:r>
              <a:rPr lang="en-US" i="1" dirty="0" err="1"/>
              <a:t>вечера</a:t>
            </a:r>
            <a:r>
              <a:rPr lang="en-US" i="1" dirty="0"/>
              <a:t>, </a:t>
            </a:r>
            <a:r>
              <a:rPr lang="en-US" i="1" dirty="0" err="1"/>
              <a:t>пока</a:t>
            </a:r>
            <a:r>
              <a:rPr lang="en-US" i="1" dirty="0"/>
              <a:t> </a:t>
            </a:r>
            <a:r>
              <a:rPr lang="en-US" i="1" dirty="0" err="1"/>
              <a:t>не</a:t>
            </a:r>
            <a:r>
              <a:rPr lang="en-US" i="1" dirty="0"/>
              <a:t> </a:t>
            </a:r>
            <a:r>
              <a:rPr lang="en-US" i="1" dirty="0" err="1"/>
              <a:t>купили</a:t>
            </a:r>
            <a:r>
              <a:rPr lang="en-US" i="1" dirty="0"/>
              <a:t> </a:t>
            </a:r>
            <a:r>
              <a:rPr lang="en-US" i="1" dirty="0" err="1"/>
              <a:t>билеты</a:t>
            </a:r>
            <a:r>
              <a:rPr lang="en-US" i="1" dirty="0"/>
              <a:t>.</a:t>
            </a:r>
            <a:endParaRPr lang="en-US" dirty="0"/>
          </a:p>
          <a:p>
            <a:pPr fontAlgn="base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722711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>
            <a:extLst>
              <a:ext uri="{FF2B5EF4-FFF2-40B4-BE49-F238E27FC236}">
                <a16:creationId xmlns:a16="http://schemas.microsoft.com/office/drawing/2014/main" xmlns="" id="{665D8F11-4ED7-4829-9487-1A88B01D86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25463" y="2722627"/>
            <a:ext cx="8596312" cy="3879850"/>
          </a:xfrm>
          <a:prstGeom prst="rect">
            <a:avLst/>
          </a:prstGeom>
          <a:solidFill>
            <a:srgbClr val="F8FA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xmlns="" id="{B578BBDC-042A-465E-89EC-494266A1E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000" y="353731"/>
            <a:ext cx="8770775" cy="1264429"/>
          </a:xfrm>
          <a:prstGeom prst="rect">
            <a:avLst/>
          </a:prstGeom>
          <a:solidFill>
            <a:srgbClr val="F8FA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1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)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We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…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along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the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forest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road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when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it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started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snowing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.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1.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was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walking</a:t>
            </a:r>
            <a:endParaRPr lang="ru-RU" altLang="ru-RU" sz="1200" dirty="0">
              <a:solidFill>
                <a:srgbClr val="000000"/>
              </a:solidFill>
              <a:latin typeface="PT Serif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2. 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had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walked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PT Serif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3.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were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walking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PT Serif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4. 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had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been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walking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PT Serif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xmlns="" id="{BD065279-1B52-44C6-BFE8-534D49E3D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01" y="1327654"/>
            <a:ext cx="8770775" cy="1264429"/>
          </a:xfrm>
          <a:prstGeom prst="rect">
            <a:avLst/>
          </a:prstGeom>
          <a:solidFill>
            <a:srgbClr val="F8FA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2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)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By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the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time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he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retires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Professor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Baker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...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more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than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 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twenty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different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courses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.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1.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will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teach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PT Serif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2. 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has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taught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PT Serif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3.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will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has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taught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PT Serif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4.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will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have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taught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PT Serif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xmlns="" id="{88CDFA45-C3E7-4783-8352-DA3D14DFA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01" y="2319013"/>
            <a:ext cx="8785874" cy="1264429"/>
          </a:xfrm>
          <a:prstGeom prst="rect">
            <a:avLst/>
          </a:prstGeom>
          <a:solidFill>
            <a:srgbClr val="F8FA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3)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Steve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...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me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at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9.30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last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night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.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1.called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2.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used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to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called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PT Serif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2.calls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4.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calling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3">
            <a:extLst>
              <a:ext uri="{FF2B5EF4-FFF2-40B4-BE49-F238E27FC236}">
                <a16:creationId xmlns:a16="http://schemas.microsoft.com/office/drawing/2014/main" xmlns="" id="{E6089B05-31CA-4D8E-B390-ADF91316C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099" y="3305417"/>
            <a:ext cx="8785874" cy="1264429"/>
          </a:xfrm>
          <a:prstGeom prst="rect">
            <a:avLst/>
          </a:prstGeom>
          <a:solidFill>
            <a:srgbClr val="F8FA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4)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When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are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you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going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to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finish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this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test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? I ...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it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already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.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1.finished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2.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finish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3.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am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finishing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PT Serif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4.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have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finished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PT Serif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8">
            <a:extLst>
              <a:ext uri="{FF2B5EF4-FFF2-40B4-BE49-F238E27FC236}">
                <a16:creationId xmlns:a16="http://schemas.microsoft.com/office/drawing/2014/main" xmlns="" id="{E51550AD-C90D-48AC-A8DD-45B261A1C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01" y="4305640"/>
            <a:ext cx="8800973" cy="1264429"/>
          </a:xfrm>
          <a:prstGeom prst="rect">
            <a:avLst/>
          </a:prstGeom>
          <a:solidFill>
            <a:srgbClr val="F8FA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5)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James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Watt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...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the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steam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engine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.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1.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invented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2.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had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invented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PT Serif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3.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invents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4.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has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invented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PT Serif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3">
            <a:extLst>
              <a:ext uri="{FF2B5EF4-FFF2-40B4-BE49-F238E27FC236}">
                <a16:creationId xmlns:a16="http://schemas.microsoft.com/office/drawing/2014/main" xmlns="" id="{EBA8E0BA-2F2E-4648-AA5A-805AC0B38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802" y="5386373"/>
            <a:ext cx="8785874" cy="1264429"/>
          </a:xfrm>
          <a:prstGeom prst="rect">
            <a:avLst/>
          </a:prstGeom>
          <a:solidFill>
            <a:srgbClr val="F8FA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6)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In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the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future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,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people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...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their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holiday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in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space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.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1.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spend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2.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will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spend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PT Serif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3.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will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be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spending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PT Serif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4.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are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going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to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spend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PT Serif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44">
            <a:extLst>
              <a:ext uri="{FF2B5EF4-FFF2-40B4-BE49-F238E27FC236}">
                <a16:creationId xmlns:a16="http://schemas.microsoft.com/office/drawing/2014/main" xmlns="" id="{09ECD34A-7833-434B-A8C2-375DD0A5E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8717" y="514217"/>
            <a:ext cx="3561183" cy="1264429"/>
          </a:xfrm>
          <a:prstGeom prst="rect">
            <a:avLst/>
          </a:prstGeom>
          <a:solidFill>
            <a:srgbClr val="F8FA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7)I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wonder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if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Wayne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is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ill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–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he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…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thinner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and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thinner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.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1.got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2.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is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getting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PT Serif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3.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gets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4.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will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get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PT Serif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49">
            <a:extLst>
              <a:ext uri="{FF2B5EF4-FFF2-40B4-BE49-F238E27FC236}">
                <a16:creationId xmlns:a16="http://schemas.microsoft.com/office/drawing/2014/main" xmlns="" id="{752B5EFD-4480-4F70-8B01-2CAA521C9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8717" y="1707050"/>
            <a:ext cx="3738467" cy="1449094"/>
          </a:xfrm>
          <a:prstGeom prst="rect">
            <a:avLst/>
          </a:prstGeom>
          <a:solidFill>
            <a:srgbClr val="F8FA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8)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It’s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nearly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twenty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years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since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my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father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…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his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brother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.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1.saw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2.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sees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3.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has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seen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PT Serif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200" dirty="0">
                <a:solidFill>
                  <a:srgbClr val="000000"/>
                </a:solidFill>
                <a:latin typeface="PT Serif"/>
              </a:rPr>
              <a:t>4.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had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/>
              </a:rPr>
              <a:t>seen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PT Serif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889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B8AB59-E725-4C1F-9C11-A3734534D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101" y="156238"/>
            <a:ext cx="9623662" cy="6580464"/>
          </a:xfrm>
        </p:spPr>
        <p:txBody>
          <a:bodyPr>
            <a:normAutofit/>
          </a:bodyPr>
          <a:lstStyle/>
          <a:p>
            <a:r>
              <a:rPr lang="ru-RU" sz="2800" dirty="0"/>
              <a:t>Ключи к тесту №2</a:t>
            </a:r>
            <a:br>
              <a:rPr lang="ru-RU" sz="2800" dirty="0"/>
            </a:br>
            <a:r>
              <a:rPr lang="ru-RU" sz="2800" dirty="0"/>
              <a:t>  </a:t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1)3</a:t>
            </a:r>
            <a:br>
              <a:rPr lang="ru-RU" sz="2800" dirty="0"/>
            </a:br>
            <a:r>
              <a:rPr lang="ru-RU" sz="2800" dirty="0"/>
              <a:t>2)4</a:t>
            </a:r>
            <a:br>
              <a:rPr lang="ru-RU" sz="2800" dirty="0"/>
            </a:br>
            <a:r>
              <a:rPr lang="ru-RU" sz="2800" dirty="0"/>
              <a:t>3)1</a:t>
            </a:r>
            <a:br>
              <a:rPr lang="ru-RU" sz="2800" dirty="0"/>
            </a:br>
            <a:r>
              <a:rPr lang="ru-RU" sz="2800" dirty="0"/>
              <a:t>4)4</a:t>
            </a:r>
            <a:br>
              <a:rPr lang="ru-RU" sz="2800" dirty="0"/>
            </a:br>
            <a:r>
              <a:rPr lang="ru-RU" sz="2800" dirty="0"/>
              <a:t>5)1</a:t>
            </a:r>
            <a:br>
              <a:rPr lang="ru-RU" sz="2800" dirty="0"/>
            </a:br>
            <a:r>
              <a:rPr lang="ru-RU" sz="2800" dirty="0"/>
              <a:t>6)3</a:t>
            </a:r>
            <a:br>
              <a:rPr lang="ru-RU" sz="2800" dirty="0"/>
            </a:br>
            <a:r>
              <a:rPr lang="ru-RU" sz="2800" dirty="0"/>
              <a:t>7)2</a:t>
            </a:r>
            <a:br>
              <a:rPr lang="ru-RU" sz="2800" dirty="0"/>
            </a:br>
            <a:r>
              <a:rPr lang="ru-RU" sz="2800" dirty="0"/>
              <a:t>8)1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4170711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052B436-BFF4-402B-905B-104129D4A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34" y="156238"/>
            <a:ext cx="8596668" cy="1320800"/>
          </a:xfrm>
        </p:spPr>
        <p:txBody>
          <a:bodyPr>
            <a:normAutofit/>
          </a:bodyPr>
          <a:lstStyle/>
          <a:p>
            <a:r>
              <a:rPr lang="ru-RU" dirty="0"/>
              <a:t>Заключение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B6294AE-C720-44B6-BDE0-F0B254F80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658" y="942680"/>
            <a:ext cx="9982985" cy="5665510"/>
          </a:xfrm>
        </p:spPr>
        <p:txBody>
          <a:bodyPr/>
          <a:lstStyle/>
          <a:p>
            <a:r>
              <a:rPr lang="ru-RU" sz="2000" dirty="0"/>
              <a:t>Времена активного залога – одна из основных грамматических тем в английском языке.</a:t>
            </a:r>
          </a:p>
          <a:p>
            <a:r>
              <a:rPr lang="ru-RU" sz="2000" dirty="0"/>
              <a:t>Простые времена имеют больше всего случаев употребления.</a:t>
            </a:r>
          </a:p>
          <a:p>
            <a:r>
              <a:rPr lang="ru-RU" sz="2000" dirty="0"/>
              <a:t>Использование завершённых и длительных времен сложно осознается учащимися.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712975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3071DD6-4280-47D0-9480-2FD1CC2BC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175" y="685800"/>
            <a:ext cx="11221649" cy="868439"/>
          </a:xfrm>
        </p:spPr>
        <p:txBody>
          <a:bodyPr>
            <a:normAutofit fontScale="90000"/>
          </a:bodyPr>
          <a:lstStyle/>
          <a:p>
            <a:r>
              <a:rPr lang="ru-RU" dirty="0"/>
              <a:t>Источники информации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9A6BFF8-AA3E-42E3-84AD-350DCCB26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335" y="1474237"/>
            <a:ext cx="11305624" cy="4926563"/>
          </a:xfrm>
        </p:spPr>
        <p:txBody>
          <a:bodyPr/>
          <a:lstStyle/>
          <a:p>
            <a:r>
              <a:rPr lang="ru-RU" dirty="0"/>
              <a:t>Таблицы  по образованию форм </a:t>
            </a:r>
            <a:r>
              <a:rPr lang="en-US" dirty="0">
                <a:hlinkClick r:id="rId2"/>
              </a:rPr>
              <a:t>http://engblog.ru/category/grammar</a:t>
            </a:r>
            <a:endParaRPr lang="ru-RU" dirty="0"/>
          </a:p>
          <a:p>
            <a:r>
              <a:rPr lang="en-US" dirty="0">
                <a:hlinkClick r:id="rId3"/>
              </a:rPr>
              <a:t>http://english99.ru/present-simple/</a:t>
            </a:r>
            <a:endParaRPr lang="ru-RU" dirty="0"/>
          </a:p>
          <a:p>
            <a:r>
              <a:rPr lang="en-US" dirty="0">
                <a:hlinkClick r:id="rId4"/>
              </a:rPr>
              <a:t>https://skyeng.ru/articles/7-osobennostej-upotrebleniya-vremeni-present-continuous</a:t>
            </a:r>
            <a:endParaRPr lang="ru-RU" dirty="0"/>
          </a:p>
          <a:p>
            <a:r>
              <a:rPr lang="en-US" dirty="0">
                <a:hlinkClick r:id="rId5"/>
              </a:rPr>
              <a:t>https://preply.com/ru/</a:t>
            </a:r>
            <a:endParaRPr lang="ru-RU" dirty="0"/>
          </a:p>
          <a:p>
            <a:r>
              <a:rPr lang="en-US" dirty="0">
                <a:hlinkClick r:id="rId6"/>
              </a:rPr>
              <a:t>http://grammar-tei.com/category/</a:t>
            </a:r>
            <a:r>
              <a:rPr lang="ru-RU" dirty="0">
                <a:hlinkClick r:id="rId6"/>
              </a:rPr>
              <a:t>грамматика/</a:t>
            </a:r>
            <a:endParaRPr lang="ru-RU" dirty="0"/>
          </a:p>
          <a:p>
            <a:r>
              <a:rPr lang="en-US" dirty="0">
                <a:hlinkClick r:id="rId7"/>
              </a:rPr>
              <a:t>https://grammarway.com/ru</a:t>
            </a:r>
            <a:endParaRPr lang="ru-RU" dirty="0"/>
          </a:p>
          <a:p>
            <a:r>
              <a:rPr lang="ru-RU" dirty="0"/>
              <a:t>Вопросы для теста №1 </a:t>
            </a:r>
            <a:r>
              <a:rPr lang="en-US" dirty="0">
                <a:hlinkClick r:id="rId8"/>
              </a:rPr>
              <a:t>https://lingua-airlines.ru/articles/testy-po-vremenam-anglijskogo</a:t>
            </a:r>
            <a:endParaRPr lang="ru-RU" dirty="0"/>
          </a:p>
          <a:p>
            <a:r>
              <a:rPr lang="ru-RU" dirty="0"/>
              <a:t>Вопросы для теста №2 </a:t>
            </a:r>
            <a:r>
              <a:rPr lang="en-US" dirty="0">
                <a:hlinkClick r:id="rId9"/>
              </a:rPr>
              <a:t>http://grammar-tei.com/future-continuous/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38507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EAFE730-5AE9-481F-B492-2D5E7A3D2BB2}"/>
              </a:ext>
            </a:extLst>
          </p:cNvPr>
          <p:cNvSpPr/>
          <p:nvPr/>
        </p:nvSpPr>
        <p:spPr>
          <a:xfrm>
            <a:off x="258144" y="372105"/>
            <a:ext cx="10518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indent="-180340" algn="just">
              <a:spcAft>
                <a:spcPts val="0"/>
              </a:spcAft>
            </a:pPr>
            <a:r>
              <a:rPr lang="en-US" b="1" dirty="0">
                <a:solidFill>
                  <a:srgbClr val="333333"/>
                </a:solidFill>
                <a:latin typeface="Verdana" panose="020B0604030504040204" pitchFamily="34" charset="0"/>
              </a:rPr>
              <a:t>1.</a:t>
            </a:r>
            <a:r>
              <a:rPr lang="en-US" dirty="0">
                <a:solidFill>
                  <a:srgbClr val="333333"/>
                </a:solidFill>
                <a:latin typeface="Verdana" panose="020B0604030504040204" pitchFamily="34" charset="0"/>
              </a:rPr>
              <a:t>    </a:t>
            </a:r>
            <a:r>
              <a:rPr lang="en-US" b="1" dirty="0">
                <a:solidFill>
                  <a:srgbClr val="333333"/>
                </a:solidFill>
                <a:latin typeface="Verdana" panose="020B0604030504040204" pitchFamily="34" charset="0"/>
              </a:rPr>
              <a:t>Maria__________ German at evening classes this term.</a:t>
            </a:r>
            <a:endParaRPr lang="en-US" dirty="0">
              <a:solidFill>
                <a:srgbClr val="333333"/>
              </a:solidFill>
              <a:latin typeface="Tahoma" panose="020B0604030504040204" pitchFamily="34" charset="0"/>
            </a:endParaRPr>
          </a:p>
          <a:p>
            <a:pPr marL="180340" indent="-180340" algn="just">
              <a:spcAft>
                <a:spcPts val="0"/>
              </a:spcAft>
            </a:pPr>
            <a:r>
              <a:rPr lang="en-US" i="1" dirty="0">
                <a:solidFill>
                  <a:srgbClr val="333333"/>
                </a:solidFill>
                <a:latin typeface="Verdana" panose="020B0604030504040204" pitchFamily="34" charset="0"/>
              </a:rPr>
              <a:t>a. Is studying                   b. studies                c. study      d. does study</a:t>
            </a:r>
            <a:endParaRPr lang="en-US" b="0" i="0" dirty="0">
              <a:solidFill>
                <a:srgbClr val="333333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8029C35B-5265-4E62-999F-8178A194D592}"/>
              </a:ext>
            </a:extLst>
          </p:cNvPr>
          <p:cNvSpPr/>
          <p:nvPr/>
        </p:nvSpPr>
        <p:spPr>
          <a:xfrm>
            <a:off x="258144" y="1038010"/>
            <a:ext cx="118623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indent="-180340" algn="just">
              <a:spcAft>
                <a:spcPts val="0"/>
              </a:spcAft>
            </a:pPr>
            <a:r>
              <a:rPr lang="en-US" b="1" dirty="0">
                <a:solidFill>
                  <a:srgbClr val="333333"/>
                </a:solidFill>
                <a:latin typeface="Verdana" panose="020B0604030504040204" pitchFamily="34" charset="0"/>
              </a:rPr>
              <a:t>2.</a:t>
            </a:r>
            <a:r>
              <a:rPr lang="en-US" dirty="0">
                <a:solidFill>
                  <a:srgbClr val="333333"/>
                </a:solidFill>
                <a:latin typeface="Verdana" panose="020B0604030504040204" pitchFamily="34" charset="0"/>
              </a:rPr>
              <a:t>    </a:t>
            </a:r>
            <a:r>
              <a:rPr lang="en-US" b="1" dirty="0">
                <a:solidFill>
                  <a:srgbClr val="333333"/>
                </a:solidFill>
                <a:latin typeface="Verdana" panose="020B0604030504040204" pitchFamily="34" charset="0"/>
              </a:rPr>
              <a:t>I __________ out last night. I was too tired.</a:t>
            </a:r>
            <a:endParaRPr lang="en-US" dirty="0">
              <a:solidFill>
                <a:srgbClr val="333333"/>
              </a:solidFill>
              <a:latin typeface="Tahoma" panose="020B0604030504040204" pitchFamily="34" charset="0"/>
            </a:endParaRPr>
          </a:p>
          <a:p>
            <a:pPr marL="180340" indent="-180340" algn="just">
              <a:spcAft>
                <a:spcPts val="0"/>
              </a:spcAft>
            </a:pPr>
            <a:r>
              <a:rPr lang="en-US" i="1" dirty="0">
                <a:solidFill>
                  <a:srgbClr val="333333"/>
                </a:solidFill>
                <a:latin typeface="Verdana" panose="020B0604030504040204" pitchFamily="34" charset="0"/>
              </a:rPr>
              <a:t>a. didn’t go   b. wasn’t going   c. didn’t went    d. haven’t gone.</a:t>
            </a:r>
            <a:endParaRPr lang="en-US" b="0" i="0" dirty="0">
              <a:solidFill>
                <a:srgbClr val="333333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491F17F-B257-4C51-A681-E9F24A8EC127}"/>
              </a:ext>
            </a:extLst>
          </p:cNvPr>
          <p:cNvSpPr/>
          <p:nvPr/>
        </p:nvSpPr>
        <p:spPr>
          <a:xfrm>
            <a:off x="258144" y="1716245"/>
            <a:ext cx="118623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indent="-180340" algn="just">
              <a:spcAft>
                <a:spcPts val="0"/>
              </a:spcAft>
            </a:pPr>
            <a:r>
              <a:rPr lang="en-US" b="1" dirty="0">
                <a:solidFill>
                  <a:srgbClr val="333333"/>
                </a:solidFill>
                <a:latin typeface="Verdana" panose="020B0604030504040204" pitchFamily="34" charset="0"/>
              </a:rPr>
              <a:t>3.</a:t>
            </a:r>
            <a:r>
              <a:rPr lang="en-US" dirty="0">
                <a:solidFill>
                  <a:srgbClr val="333333"/>
                </a:solidFill>
                <a:latin typeface="Verdana" panose="020B0604030504040204" pitchFamily="34" charset="0"/>
              </a:rPr>
              <a:t>    </a:t>
            </a:r>
            <a:r>
              <a:rPr lang="en-US" b="1" dirty="0">
                <a:solidFill>
                  <a:srgbClr val="333333"/>
                </a:solidFill>
                <a:latin typeface="Verdana" panose="020B0604030504040204" pitchFamily="34" charset="0"/>
              </a:rPr>
              <a:t>__________ my </a:t>
            </a:r>
            <a:r>
              <a:rPr lang="en-US" b="1" dirty="0" err="1">
                <a:solidFill>
                  <a:srgbClr val="333333"/>
                </a:solidFill>
                <a:latin typeface="Verdana" panose="020B0604030504040204" pitchFamily="34" charset="0"/>
              </a:rPr>
              <a:t>cousine</a:t>
            </a:r>
            <a:r>
              <a:rPr lang="en-US" b="1" dirty="0">
                <a:solidFill>
                  <a:srgbClr val="333333"/>
                </a:solidFill>
                <a:latin typeface="Verdana" panose="020B0604030504040204" pitchFamily="34" charset="0"/>
              </a:rPr>
              <a:t> 4 times today but her number’s always engaged.</a:t>
            </a:r>
            <a:endParaRPr lang="en-US" dirty="0">
              <a:solidFill>
                <a:srgbClr val="333333"/>
              </a:solidFill>
              <a:latin typeface="Tahoma" panose="020B0604030504040204" pitchFamily="34" charset="0"/>
            </a:endParaRPr>
          </a:p>
          <a:p>
            <a:pPr marL="180340" indent="-180340" algn="just">
              <a:spcAft>
                <a:spcPts val="0"/>
              </a:spcAft>
            </a:pPr>
            <a:r>
              <a:rPr lang="en-US" i="1" dirty="0">
                <a:solidFill>
                  <a:srgbClr val="333333"/>
                </a:solidFill>
                <a:latin typeface="Verdana" panose="020B0604030504040204" pitchFamily="34" charset="0"/>
              </a:rPr>
              <a:t>a. phoned      b. I’d phoned      c. I’ve phoned       d. I’ve been phoning</a:t>
            </a:r>
            <a:endParaRPr lang="en-US" b="0" i="0" dirty="0">
              <a:solidFill>
                <a:srgbClr val="333333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6AC7B88F-8743-407B-B2EB-3C33E723A444}"/>
              </a:ext>
            </a:extLst>
          </p:cNvPr>
          <p:cNvSpPr/>
          <p:nvPr/>
        </p:nvSpPr>
        <p:spPr>
          <a:xfrm>
            <a:off x="258144" y="2394480"/>
            <a:ext cx="116757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indent="-180340" algn="just">
              <a:spcAft>
                <a:spcPts val="0"/>
              </a:spcAft>
            </a:pPr>
            <a:r>
              <a:rPr lang="en-US" b="1" dirty="0">
                <a:solidFill>
                  <a:srgbClr val="333333"/>
                </a:solidFill>
                <a:latin typeface="Verdana" panose="020B0604030504040204" pitchFamily="34" charset="0"/>
              </a:rPr>
              <a:t>4.</a:t>
            </a:r>
            <a:r>
              <a:rPr lang="en-US" dirty="0">
                <a:solidFill>
                  <a:srgbClr val="333333"/>
                </a:solidFill>
                <a:latin typeface="Verdana" panose="020B0604030504040204" pitchFamily="34" charset="0"/>
              </a:rPr>
              <a:t>    </a:t>
            </a:r>
            <a:r>
              <a:rPr lang="en-US" b="1" dirty="0">
                <a:solidFill>
                  <a:srgbClr val="333333"/>
                </a:solidFill>
                <a:latin typeface="Verdana" panose="020B0604030504040204" pitchFamily="34" charset="0"/>
              </a:rPr>
              <a:t>__________ the dentist after school so I can’t play tennis with you</a:t>
            </a:r>
            <a:endParaRPr lang="en-US" dirty="0">
              <a:solidFill>
                <a:srgbClr val="333333"/>
              </a:solidFill>
              <a:latin typeface="Tahoma" panose="020B0604030504040204" pitchFamily="34" charset="0"/>
            </a:endParaRPr>
          </a:p>
          <a:p>
            <a:pPr marL="180340" indent="-180340" algn="just">
              <a:spcAft>
                <a:spcPts val="0"/>
              </a:spcAft>
            </a:pPr>
            <a:r>
              <a:rPr lang="en-US" i="1" dirty="0">
                <a:solidFill>
                  <a:srgbClr val="333333"/>
                </a:solidFill>
                <a:latin typeface="Verdana" panose="020B0604030504040204" pitchFamily="34" charset="0"/>
              </a:rPr>
              <a:t>a. I’ll visit     b. I’m going to visit    c. I’m visiting     d. I visit</a:t>
            </a:r>
            <a:endParaRPr lang="en-US" b="0" i="0" dirty="0">
              <a:solidFill>
                <a:srgbClr val="333333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FBA1FA9F-A234-42B9-A168-438FEA222E90}"/>
              </a:ext>
            </a:extLst>
          </p:cNvPr>
          <p:cNvSpPr/>
          <p:nvPr/>
        </p:nvSpPr>
        <p:spPr>
          <a:xfrm>
            <a:off x="258145" y="3104618"/>
            <a:ext cx="116757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indent="-180340" algn="just">
              <a:spcAft>
                <a:spcPts val="0"/>
              </a:spcAft>
            </a:pPr>
            <a:r>
              <a:rPr lang="en-US" b="1" dirty="0">
                <a:solidFill>
                  <a:srgbClr val="333333"/>
                </a:solidFill>
                <a:latin typeface="Verdana" panose="020B0604030504040204" pitchFamily="34" charset="0"/>
              </a:rPr>
              <a:t>5.</a:t>
            </a:r>
            <a:r>
              <a:rPr lang="en-US" dirty="0">
                <a:solidFill>
                  <a:srgbClr val="333333"/>
                </a:solidFill>
                <a:latin typeface="Verdana" panose="020B0604030504040204" pitchFamily="34" charset="0"/>
              </a:rPr>
              <a:t>    </a:t>
            </a:r>
            <a:r>
              <a:rPr lang="en-US" b="1" dirty="0">
                <a:solidFill>
                  <a:srgbClr val="333333"/>
                </a:solidFill>
                <a:latin typeface="Verdana" panose="020B0604030504040204" pitchFamily="34" charset="0"/>
              </a:rPr>
              <a:t>Where __________?” “In a village near London.</a:t>
            </a:r>
            <a:endParaRPr lang="en-US" dirty="0">
              <a:solidFill>
                <a:srgbClr val="333333"/>
              </a:solidFill>
              <a:latin typeface="Tahoma" panose="020B0604030504040204" pitchFamily="34" charset="0"/>
            </a:endParaRPr>
          </a:p>
          <a:p>
            <a:pPr marL="180340" indent="-180340" algn="just">
              <a:spcAft>
                <a:spcPts val="0"/>
              </a:spcAft>
            </a:pPr>
            <a:r>
              <a:rPr lang="en-US" i="1" dirty="0">
                <a:solidFill>
                  <a:srgbClr val="333333"/>
                </a:solidFill>
                <a:latin typeface="Verdana" panose="020B0604030504040204" pitchFamily="34" charset="0"/>
              </a:rPr>
              <a:t>a. lives your uncle b. have your uncle lived   c. does your uncle live   d. is your uncle living</a:t>
            </a:r>
            <a:endParaRPr lang="en-US" b="0" i="0" dirty="0">
              <a:solidFill>
                <a:srgbClr val="333333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7C07A21-2CE5-4DE4-91F3-0353C697D27E}"/>
              </a:ext>
            </a:extLst>
          </p:cNvPr>
          <p:cNvSpPr/>
          <p:nvPr/>
        </p:nvSpPr>
        <p:spPr>
          <a:xfrm>
            <a:off x="258146" y="3862603"/>
            <a:ext cx="113304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indent="-180340" algn="just">
              <a:spcAft>
                <a:spcPts val="0"/>
              </a:spcAft>
            </a:pPr>
            <a:r>
              <a:rPr lang="en-US" b="1" dirty="0">
                <a:solidFill>
                  <a:srgbClr val="333333"/>
                </a:solidFill>
                <a:latin typeface="Verdana" panose="020B0604030504040204" pitchFamily="34" charset="0"/>
              </a:rPr>
              <a:t>6.</a:t>
            </a:r>
            <a:r>
              <a:rPr lang="en-US" dirty="0">
                <a:solidFill>
                  <a:srgbClr val="333333"/>
                </a:solidFill>
                <a:latin typeface="Verdana" panose="020B0604030504040204" pitchFamily="34" charset="0"/>
              </a:rPr>
              <a:t>    </a:t>
            </a:r>
            <a:r>
              <a:rPr lang="en-US" b="1" dirty="0">
                <a:solidFill>
                  <a:srgbClr val="333333"/>
                </a:solidFill>
                <a:latin typeface="Verdana" panose="020B0604030504040204" pitchFamily="34" charset="0"/>
              </a:rPr>
              <a:t>Lisa was driving into town when she__________ out of petrol</a:t>
            </a:r>
            <a:endParaRPr lang="en-US" dirty="0">
              <a:solidFill>
                <a:srgbClr val="333333"/>
              </a:solidFill>
              <a:latin typeface="Tahoma" panose="020B0604030504040204" pitchFamily="34" charset="0"/>
            </a:endParaRPr>
          </a:p>
          <a:p>
            <a:pPr marL="180340" indent="-180340" algn="just">
              <a:spcAft>
                <a:spcPts val="0"/>
              </a:spcAft>
            </a:pPr>
            <a:r>
              <a:rPr lang="en-US" i="1" dirty="0">
                <a:solidFill>
                  <a:srgbClr val="333333"/>
                </a:solidFill>
                <a:latin typeface="Verdana" panose="020B0604030504040204" pitchFamily="34" charset="0"/>
              </a:rPr>
              <a:t>a. Was running            b. run    c ran            d. had run</a:t>
            </a:r>
            <a:endParaRPr lang="en-US" b="0" i="0" dirty="0">
              <a:solidFill>
                <a:srgbClr val="333333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05CE8C22-3FD0-48C5-B9EB-DA12E2FA007C}"/>
              </a:ext>
            </a:extLst>
          </p:cNvPr>
          <p:cNvSpPr/>
          <p:nvPr/>
        </p:nvSpPr>
        <p:spPr>
          <a:xfrm>
            <a:off x="258146" y="4621921"/>
            <a:ext cx="115637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indent="-180340" algn="just">
              <a:spcAft>
                <a:spcPts val="0"/>
              </a:spcAft>
            </a:pPr>
            <a:r>
              <a:rPr lang="en-US" b="1" dirty="0">
                <a:solidFill>
                  <a:srgbClr val="333333"/>
                </a:solidFill>
                <a:latin typeface="Verdana" panose="020B0604030504040204" pitchFamily="34" charset="0"/>
              </a:rPr>
              <a:t>7.</a:t>
            </a:r>
            <a:r>
              <a:rPr lang="en-US" dirty="0">
                <a:solidFill>
                  <a:srgbClr val="333333"/>
                </a:solidFill>
                <a:latin typeface="Verdana" panose="020B0604030504040204" pitchFamily="34" charset="0"/>
              </a:rPr>
              <a:t>    </a:t>
            </a:r>
            <a:r>
              <a:rPr lang="en-US" b="1" dirty="0">
                <a:solidFill>
                  <a:srgbClr val="333333"/>
                </a:solidFill>
                <a:latin typeface="Verdana" panose="020B0604030504040204" pitchFamily="34" charset="0"/>
              </a:rPr>
              <a:t>I’ll write to you as soon as __________ my exam results</a:t>
            </a:r>
            <a:endParaRPr lang="en-US" dirty="0">
              <a:solidFill>
                <a:srgbClr val="333333"/>
              </a:solidFill>
              <a:latin typeface="Tahoma" panose="020B0604030504040204" pitchFamily="34" charset="0"/>
            </a:endParaRPr>
          </a:p>
          <a:p>
            <a:pPr marL="180340" indent="-180340" algn="just">
              <a:spcAft>
                <a:spcPts val="0"/>
              </a:spcAft>
            </a:pPr>
            <a:r>
              <a:rPr lang="en-US" i="1" dirty="0">
                <a:solidFill>
                  <a:srgbClr val="333333"/>
                </a:solidFill>
                <a:latin typeface="Verdana" panose="020B0604030504040204" pitchFamily="34" charset="0"/>
              </a:rPr>
              <a:t>a. I know   b. I’ll know C I’m going to know    d. I’ve known my exams</a:t>
            </a:r>
            <a:endParaRPr lang="en-US" b="0" i="0" dirty="0">
              <a:solidFill>
                <a:srgbClr val="333333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F867440B-AE2A-4478-8E3F-74ADC64691DD}"/>
              </a:ext>
            </a:extLst>
          </p:cNvPr>
          <p:cNvSpPr/>
          <p:nvPr/>
        </p:nvSpPr>
        <p:spPr>
          <a:xfrm>
            <a:off x="258146" y="5376573"/>
            <a:ext cx="113304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indent="-180340" algn="just">
              <a:spcAft>
                <a:spcPts val="0"/>
              </a:spcAft>
            </a:pPr>
            <a:r>
              <a:rPr lang="en-US" b="1" dirty="0">
                <a:solidFill>
                  <a:srgbClr val="333333"/>
                </a:solidFill>
                <a:latin typeface="Verdana" panose="020B0604030504040204" pitchFamily="34" charset="0"/>
              </a:rPr>
              <a:t>8.</a:t>
            </a:r>
            <a:r>
              <a:rPr lang="en-US" dirty="0">
                <a:solidFill>
                  <a:srgbClr val="333333"/>
                </a:solidFill>
                <a:latin typeface="Verdana" panose="020B0604030504040204" pitchFamily="34" charset="0"/>
              </a:rPr>
              <a:t>    </a:t>
            </a:r>
            <a:r>
              <a:rPr lang="en-US" b="1" dirty="0">
                <a:solidFill>
                  <a:srgbClr val="333333"/>
                </a:solidFill>
                <a:latin typeface="Verdana" panose="020B0604030504040204" pitchFamily="34" charset="0"/>
              </a:rPr>
              <a:t>The builders __________ the house by the end of this week</a:t>
            </a:r>
            <a:endParaRPr lang="en-US" dirty="0">
              <a:solidFill>
                <a:srgbClr val="333333"/>
              </a:solidFill>
              <a:latin typeface="Tahoma" panose="020B0604030504040204" pitchFamily="34" charset="0"/>
            </a:endParaRPr>
          </a:p>
          <a:p>
            <a:pPr marL="180340" indent="-180340" algn="just">
              <a:spcAft>
                <a:spcPts val="0"/>
              </a:spcAft>
            </a:pPr>
            <a:r>
              <a:rPr lang="en-US" i="1" dirty="0">
                <a:solidFill>
                  <a:srgbClr val="333333"/>
                </a:solidFill>
                <a:latin typeface="Verdana" panose="020B0604030504040204" pitchFamily="34" charset="0"/>
              </a:rPr>
              <a:t>a. have finished            b. will have finished     c. will have been finishing    d are finishing</a:t>
            </a:r>
            <a:endParaRPr lang="en-US" b="0" i="0" dirty="0">
              <a:solidFill>
                <a:srgbClr val="333333"/>
              </a:solidFill>
              <a:effectLst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9442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59EB10-D7B1-4B4F-B408-E877D053B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431" y="320351"/>
            <a:ext cx="11069907" cy="5828522"/>
          </a:xfrm>
        </p:spPr>
        <p:txBody>
          <a:bodyPr>
            <a:normAutofit/>
          </a:bodyPr>
          <a:lstStyle/>
          <a:p>
            <a:r>
              <a:rPr lang="ru-RU" sz="2800" dirty="0"/>
              <a:t>Ключи к тесту №1</a:t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1)</a:t>
            </a:r>
            <a:r>
              <a:rPr lang="en-US" sz="2800" dirty="0"/>
              <a:t>a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2)</a:t>
            </a:r>
            <a:r>
              <a:rPr lang="en-US" sz="2800" dirty="0"/>
              <a:t>a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3)</a:t>
            </a:r>
            <a:r>
              <a:rPr lang="en-US" sz="2800" dirty="0"/>
              <a:t>c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4)</a:t>
            </a:r>
            <a:r>
              <a:rPr lang="en-US" sz="2800" dirty="0"/>
              <a:t>c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5)</a:t>
            </a:r>
            <a:r>
              <a:rPr lang="en-US" sz="2800" dirty="0"/>
              <a:t>c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6)</a:t>
            </a:r>
            <a:r>
              <a:rPr lang="en-US" sz="2800" dirty="0"/>
              <a:t>c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7)</a:t>
            </a:r>
            <a:r>
              <a:rPr lang="en-US" sz="2800" dirty="0"/>
              <a:t>a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8)</a:t>
            </a:r>
            <a:r>
              <a:rPr lang="en-US" sz="2800" dirty="0"/>
              <a:t>b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936950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B5556DB-7A6C-4D93-BBFB-048375C9B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621411" y="690949"/>
            <a:ext cx="11378153" cy="1646302"/>
          </a:xfrm>
        </p:spPr>
        <p:txBody>
          <a:bodyPr/>
          <a:lstStyle/>
          <a:p>
            <a:r>
              <a:rPr lang="ru-RU" dirty="0"/>
              <a:t>Времена активного залога в английском языке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AF9225C-2359-4A1C-B356-0B0237EA97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C7A755B-8AA1-4428-8254-84FC9E3092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33341" y="2545927"/>
            <a:ext cx="4662659" cy="3459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49851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89B5E9-D59E-442C-AA28-F0371339A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58" y="261258"/>
            <a:ext cx="11314955" cy="699796"/>
          </a:xfrm>
        </p:spPr>
        <p:txBody>
          <a:bodyPr>
            <a:normAutofit fontScale="90000"/>
          </a:bodyPr>
          <a:lstStyle/>
          <a:p>
            <a:r>
              <a:rPr lang="en-US" dirty="0"/>
              <a:t>Present tenses </a:t>
            </a:r>
            <a:r>
              <a:rPr lang="ru-RU" dirty="0"/>
              <a:t>(настоящие времена)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E02545E-CE4D-4635-AFED-69A616F1A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358" y="905071"/>
            <a:ext cx="10979053" cy="4021492"/>
          </a:xfrm>
        </p:spPr>
        <p:txBody>
          <a:bodyPr>
            <a:noAutofit/>
          </a:bodyPr>
          <a:lstStyle/>
          <a:p>
            <a:r>
              <a:rPr lang="en-US" sz="2400" dirty="0"/>
              <a:t>Present Simple (</a:t>
            </a:r>
            <a:r>
              <a:rPr lang="ru-RU" sz="2400" dirty="0"/>
              <a:t>Настоящее простое)</a:t>
            </a:r>
          </a:p>
          <a:p>
            <a:r>
              <a:rPr lang="en-US" sz="2400" dirty="0"/>
              <a:t>Present Progressive</a:t>
            </a:r>
            <a:r>
              <a:rPr lang="ru-RU" sz="2400" dirty="0"/>
              <a:t> (Настоящее длительное)</a:t>
            </a:r>
            <a:endParaRPr lang="en-US" sz="2400" dirty="0"/>
          </a:p>
          <a:p>
            <a:r>
              <a:rPr lang="en-US" sz="2400" dirty="0"/>
              <a:t>Present Perfect</a:t>
            </a:r>
            <a:r>
              <a:rPr lang="ru-RU" sz="2400" dirty="0"/>
              <a:t> (Настоящее завершённое)</a:t>
            </a:r>
            <a:endParaRPr lang="en-US" sz="2400" dirty="0"/>
          </a:p>
          <a:p>
            <a:r>
              <a:rPr lang="en-US" sz="2400" dirty="0"/>
              <a:t>Present Perfect Progressive</a:t>
            </a:r>
            <a:r>
              <a:rPr lang="ru-RU" sz="2400" dirty="0"/>
              <a:t> (Настоящее </a:t>
            </a:r>
            <a:r>
              <a:rPr lang="ru-RU" sz="2400" dirty="0" err="1"/>
              <a:t>завершённо</a:t>
            </a:r>
            <a:r>
              <a:rPr lang="ru-RU" sz="2400" dirty="0"/>
              <a:t>-длительное)</a:t>
            </a:r>
            <a:endParaRPr lang="en-US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466430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FA1C9B3-5B11-4E1E-9EC1-9E047419E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83" y="0"/>
            <a:ext cx="11482906" cy="625843"/>
          </a:xfrm>
        </p:spPr>
        <p:txBody>
          <a:bodyPr>
            <a:normAutofit/>
          </a:bodyPr>
          <a:lstStyle/>
          <a:p>
            <a:r>
              <a:rPr lang="en-US" sz="2800" dirty="0"/>
              <a:t>Present simple (</a:t>
            </a:r>
            <a:r>
              <a:rPr lang="ru-RU" sz="2800" dirty="0"/>
              <a:t>настоящее простое) образование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CE2F8DD-1BF8-4F63-9BDF-294DB30EF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262" y="1492898"/>
            <a:ext cx="11809476" cy="767909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b="1" dirty="0"/>
          </a:p>
          <a:p>
            <a:endParaRPr lang="ru-RU" sz="1800" b="1" dirty="0"/>
          </a:p>
          <a:p>
            <a:endParaRPr lang="ru-RU" sz="1800" b="1" dirty="0"/>
          </a:p>
          <a:p>
            <a:endParaRPr lang="ru-RU" sz="1800" b="1" dirty="0"/>
          </a:p>
          <a:p>
            <a:endParaRPr lang="ru-RU" sz="1800" b="1" dirty="0"/>
          </a:p>
          <a:p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ru-RU" b="1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638D6AD6-9862-4C4E-A706-1DC49678AD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95852381"/>
              </p:ext>
            </p:extLst>
          </p:nvPr>
        </p:nvGraphicFramePr>
        <p:xfrm>
          <a:off x="191262" y="625843"/>
          <a:ext cx="11619720" cy="2203551"/>
        </p:xfrm>
        <a:graphic>
          <a:graphicData uri="http://schemas.openxmlformats.org/drawingml/2006/table">
            <a:tbl>
              <a:tblPr/>
              <a:tblGrid>
                <a:gridCol w="5809860">
                  <a:extLst>
                    <a:ext uri="{9D8B030D-6E8A-4147-A177-3AD203B41FA5}">
                      <a16:colId xmlns:a16="http://schemas.microsoft.com/office/drawing/2014/main" xmlns="" val="1769050475"/>
                    </a:ext>
                  </a:extLst>
                </a:gridCol>
                <a:gridCol w="5809860">
                  <a:extLst>
                    <a:ext uri="{9D8B030D-6E8A-4147-A177-3AD203B41FA5}">
                      <a16:colId xmlns:a16="http://schemas.microsoft.com/office/drawing/2014/main" xmlns="" val="2342172083"/>
                    </a:ext>
                  </a:extLst>
                </a:gridCol>
              </a:tblGrid>
              <a:tr h="540494"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b="0" u="none" dirty="0">
                          <a:solidFill>
                            <a:schemeClr val="tx1"/>
                          </a:solidFill>
                          <a:effectLst/>
                        </a:rPr>
                        <a:t>+ </a:t>
                      </a:r>
                      <a:r>
                        <a:rPr lang="en-US" b="0" u="none" dirty="0" err="1">
                          <a:solidFill>
                            <a:schemeClr val="tx1"/>
                          </a:solidFill>
                          <a:effectLst/>
                        </a:rPr>
                        <a:t>глагол</a:t>
                      </a:r>
                      <a:endParaRPr lang="en-US" b="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 +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  <a:effectLst/>
                        </a:rPr>
                        <a:t>глагол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 + —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 (-</a:t>
                      </a:r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es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9180250"/>
                  </a:ext>
                </a:extLst>
              </a:tr>
              <a:tr h="1663057">
                <a:tc>
                  <a:txBody>
                    <a:bodyPr/>
                    <a:lstStyle/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 think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Я думаю.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 smile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Мы улыбаемся.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 know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Вы (ты) знаете (-ешь).</a:t>
                      </a:r>
                    </a:p>
                    <a:p>
                      <a:pPr fontAlgn="base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Boys jump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Мальчики прыгают.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b="0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ru-RU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ru-RU" b="0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go</a:t>
                      </a:r>
                      <a:r>
                        <a:rPr lang="ru-RU" b="1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es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. – Он ходит.</a:t>
                      </a:r>
                    </a:p>
                    <a:p>
                      <a:pPr fontAlgn="base"/>
                      <a:r>
                        <a:rPr lang="ru-RU" b="0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ru-RU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ru-RU" b="0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speak</a:t>
                      </a:r>
                      <a:r>
                        <a:rPr lang="ru-RU" b="1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. – Она разговаривает.</a:t>
                      </a:r>
                    </a:p>
                    <a:p>
                      <a:pPr fontAlgn="base"/>
                      <a:r>
                        <a:rPr lang="ru-RU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A </a:t>
                      </a:r>
                      <a:r>
                        <a:rPr lang="ru-RU" b="0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boy</a:t>
                      </a:r>
                      <a:r>
                        <a:rPr lang="ru-RU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ru-RU" b="0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jump</a:t>
                      </a:r>
                      <a:r>
                        <a:rPr lang="ru-RU" b="1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. – Мальчик прыгает.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34646860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53E210C5-31FD-4220-B439-F743A7AECE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69261233"/>
              </p:ext>
            </p:extLst>
          </p:nvPr>
        </p:nvGraphicFramePr>
        <p:xfrm>
          <a:off x="191262" y="2989422"/>
          <a:ext cx="11619720" cy="1615440"/>
        </p:xfrm>
        <a:graphic>
          <a:graphicData uri="http://schemas.openxmlformats.org/drawingml/2006/table">
            <a:tbl>
              <a:tblPr/>
              <a:tblGrid>
                <a:gridCol w="5809860">
                  <a:extLst>
                    <a:ext uri="{9D8B030D-6E8A-4147-A177-3AD203B41FA5}">
                      <a16:colId xmlns:a16="http://schemas.microsoft.com/office/drawing/2014/main" xmlns="" val="1240361596"/>
                    </a:ext>
                  </a:extLst>
                </a:gridCol>
                <a:gridCol w="5809860">
                  <a:extLst>
                    <a:ext uri="{9D8B030D-6E8A-4147-A177-3AD203B41FA5}">
                      <a16:colId xmlns:a16="http://schemas.microsoft.com/office/drawing/2014/main" xmlns="" val="15275793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do not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глагол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does not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глагол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0378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do not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think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Я не думаю.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do not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smile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Мы не улыбаемся.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do not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know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Вы (ты) не знаете (-ешь).</a:t>
                      </a:r>
                    </a:p>
                    <a:p>
                      <a:pPr fontAlgn="base"/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Boys </a:t>
                      </a:r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do not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jump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.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Мальчики не прыгают.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b="0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ru-RU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r>
                        <a:rPr lang="ru-RU" b="1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does</a:t>
                      </a:r>
                      <a:r>
                        <a:rPr lang="ru-RU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ru-RU" b="1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not</a:t>
                      </a:r>
                      <a:r>
                        <a:rPr lang="ru-RU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r>
                        <a:rPr lang="ru-RU" b="0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go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. – Он не ходит.</a:t>
                      </a:r>
                    </a:p>
                    <a:p>
                      <a:pPr fontAlgn="base"/>
                      <a:r>
                        <a:rPr lang="ru-RU" b="0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ru-RU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r>
                        <a:rPr lang="ru-RU" b="1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does</a:t>
                      </a:r>
                      <a:r>
                        <a:rPr lang="ru-RU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ru-RU" b="1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not</a:t>
                      </a:r>
                      <a:r>
                        <a:rPr lang="ru-RU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r>
                        <a:rPr lang="ru-RU" b="0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speak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. – Она не разговаривает.</a:t>
                      </a:r>
                    </a:p>
                    <a:p>
                      <a:pPr fontAlgn="base"/>
                      <a:r>
                        <a:rPr lang="ru-RU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A </a:t>
                      </a:r>
                      <a:r>
                        <a:rPr lang="ru-RU" b="0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boy</a:t>
                      </a:r>
                      <a:r>
                        <a:rPr lang="ru-RU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r>
                        <a:rPr lang="ru-RU" b="1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does</a:t>
                      </a:r>
                      <a:r>
                        <a:rPr lang="ru-RU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ru-RU" b="1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not</a:t>
                      </a:r>
                      <a:r>
                        <a:rPr lang="ru-RU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  <a:r>
                        <a:rPr lang="ru-RU" b="0" i="0" dirty="0" err="1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jump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. – Мальчик не прыгает.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56465507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BDF695CD-BF61-4B24-BB16-6910CC3F6D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29859505"/>
              </p:ext>
            </p:extLst>
          </p:nvPr>
        </p:nvGraphicFramePr>
        <p:xfrm>
          <a:off x="191262" y="4869054"/>
          <a:ext cx="11619720" cy="1615440"/>
        </p:xfrm>
        <a:graphic>
          <a:graphicData uri="http://schemas.openxmlformats.org/drawingml/2006/table">
            <a:tbl>
              <a:tblPr/>
              <a:tblGrid>
                <a:gridCol w="5809860">
                  <a:extLst>
                    <a:ext uri="{9D8B030D-6E8A-4147-A177-3AD203B41FA5}">
                      <a16:colId xmlns:a16="http://schemas.microsoft.com/office/drawing/2014/main" xmlns="" val="211607218"/>
                    </a:ext>
                  </a:extLst>
                </a:gridCol>
                <a:gridCol w="5809860">
                  <a:extLst>
                    <a:ext uri="{9D8B030D-6E8A-4147-A177-3AD203B41FA5}">
                      <a16:colId xmlns:a16="http://schemas.microsoft.com/office/drawing/2014/main" xmlns="" val="96756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Do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we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you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they</a:t>
                      </a:r>
                      <a:r>
                        <a:rPr lang="en-US" b="0">
                          <a:solidFill>
                            <a:schemeClr val="tx1"/>
                          </a:solidFill>
                          <a:effectLst/>
                        </a:rPr>
                        <a:t> + глагол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Does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 + 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he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she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 +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  <a:effectLst/>
                        </a:rPr>
                        <a:t>глагол</a:t>
                      </a:r>
                      <a:endParaRPr lang="en-US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27459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Do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I think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Я думаю?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Do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we smile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Мы улыбаемся?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Do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you know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Вы (ты) знаете (-ешь)?</a:t>
                      </a:r>
                    </a:p>
                    <a:p>
                      <a:pPr fontAlgn="base"/>
                      <a:r>
                        <a:rPr lang="en-US" b="1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Do</a:t>
                      </a:r>
                      <a:r>
                        <a:rPr lang="en-US" b="0" i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boys jump</a:t>
                      </a:r>
                      <a:r>
                        <a:rPr lang="en-US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>
                          <a:solidFill>
                            <a:schemeClr val="tx1"/>
                          </a:solidFill>
                          <a:effectLst/>
                        </a:rPr>
                        <a:t>Мальчики прыгают?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Does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he go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Он ходит?</a:t>
                      </a:r>
                    </a:p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Does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she speak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Она разговаривает?</a:t>
                      </a:r>
                    </a:p>
                    <a:p>
                      <a:pPr fontAlgn="base"/>
                      <a:r>
                        <a:rPr lang="en-US" b="1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Does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 a boy jump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effectLst/>
                        </a:rPr>
                        <a:t>? –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effectLst/>
                        </a:rPr>
                        <a:t>Мальчик прыгает?</a:t>
                      </a:r>
                    </a:p>
                  </a:txBody>
                  <a:tcPr marL="60960" marR="60960" marT="60960" marB="60960" anchor="ctr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5523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89996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6AD298C-1041-4D00-8449-84D399602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870" y="279227"/>
            <a:ext cx="11495314" cy="672496"/>
          </a:xfrm>
        </p:spPr>
        <p:txBody>
          <a:bodyPr>
            <a:normAutofit/>
          </a:bodyPr>
          <a:lstStyle/>
          <a:p>
            <a:r>
              <a:rPr lang="ru-RU" sz="3200" dirty="0"/>
              <a:t>Употребление </a:t>
            </a:r>
            <a:r>
              <a:rPr lang="en-US" sz="3200" dirty="0"/>
              <a:t>Present simple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8D421C-6A4B-4A22-95A4-1B0356A8F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4" y="615475"/>
            <a:ext cx="11663266" cy="6595354"/>
          </a:xfrm>
        </p:spPr>
        <p:txBody>
          <a:bodyPr>
            <a:normAutofit/>
          </a:bodyPr>
          <a:lstStyle/>
          <a:p>
            <a:endParaRPr lang="ru-RU" b="1" dirty="0"/>
          </a:p>
          <a:p>
            <a:endParaRPr lang="en-US" b="1" dirty="0"/>
          </a:p>
          <a:p>
            <a:r>
              <a:rPr lang="ru-RU" dirty="0"/>
              <a:t>Общие факты. </a:t>
            </a:r>
            <a:r>
              <a:rPr lang="ru-RU" dirty="0" err="1"/>
              <a:t>Present</a:t>
            </a:r>
            <a:r>
              <a:rPr lang="ru-RU" dirty="0"/>
              <a:t> </a:t>
            </a:r>
            <a:r>
              <a:rPr lang="ru-RU" dirty="0" err="1"/>
              <a:t>Simple</a:t>
            </a:r>
            <a:r>
              <a:rPr lang="ru-RU" dirty="0"/>
              <a:t> нужно использовать для общих фактов о жизни, которые верны всегда.                                                                                                                                          </a:t>
            </a:r>
            <a:r>
              <a:rPr lang="ru-RU" i="1" dirty="0" err="1"/>
              <a:t>Ice</a:t>
            </a:r>
            <a:r>
              <a:rPr lang="ru-RU" i="1" dirty="0"/>
              <a:t> </a:t>
            </a:r>
            <a:r>
              <a:rPr lang="ru-RU" i="1" dirty="0" err="1"/>
              <a:t>melts</a:t>
            </a:r>
            <a:r>
              <a:rPr lang="ru-RU" i="1" dirty="0"/>
              <a:t> </a:t>
            </a:r>
            <a:r>
              <a:rPr lang="ru-RU" i="1" dirty="0" err="1"/>
              <a:t>at</a:t>
            </a:r>
            <a:r>
              <a:rPr lang="ru-RU" i="1" dirty="0"/>
              <a:t> 0 </a:t>
            </a:r>
            <a:r>
              <a:rPr lang="ru-RU" i="1" dirty="0" err="1"/>
              <a:t>degrees</a:t>
            </a:r>
            <a:r>
              <a:rPr lang="en-US" i="1" dirty="0"/>
              <a:t> (</a:t>
            </a:r>
            <a:r>
              <a:rPr lang="ru-RU" i="1" dirty="0"/>
              <a:t>Лед тает при 0 градусов</a:t>
            </a:r>
            <a:r>
              <a:rPr lang="en-US" i="1" dirty="0"/>
              <a:t>).</a:t>
            </a:r>
          </a:p>
          <a:p>
            <a:r>
              <a:rPr lang="ru-RU" dirty="0"/>
              <a:t>Вещи и явления, которые более или менее постоянны.                                                                                       </a:t>
            </a:r>
            <a:r>
              <a:rPr lang="en-US" i="1" dirty="0"/>
              <a:t>They live in Kongo. – O</a:t>
            </a:r>
            <a:r>
              <a:rPr lang="ru-RU" i="1" dirty="0"/>
              <a:t>ни живут в Конго.</a:t>
            </a:r>
          </a:p>
          <a:p>
            <a:r>
              <a:rPr lang="ru-RU" dirty="0"/>
              <a:t>Регулярные события. </a:t>
            </a:r>
            <a:r>
              <a:rPr lang="ru-RU" dirty="0" err="1"/>
              <a:t>Present</a:t>
            </a:r>
            <a:r>
              <a:rPr lang="ru-RU" dirty="0"/>
              <a:t> </a:t>
            </a:r>
            <a:r>
              <a:rPr lang="ru-RU" dirty="0" err="1"/>
              <a:t>Simple</a:t>
            </a:r>
            <a:r>
              <a:rPr lang="ru-RU" dirty="0"/>
              <a:t> стоит использовать для всего, что происходит с какой-либо регулярностью – будь это хоть раз в минуту, раз в год или раз в тысячу лет.                                                            </a:t>
            </a:r>
            <a:r>
              <a:rPr lang="en-US" dirty="0"/>
              <a:t>I get up at seven o’clock. Я </a:t>
            </a:r>
            <a:r>
              <a:rPr lang="en-US" dirty="0" err="1"/>
              <a:t>встаю</a:t>
            </a:r>
            <a:r>
              <a:rPr lang="en-US" dirty="0"/>
              <a:t> в 7 </a:t>
            </a:r>
            <a:r>
              <a:rPr lang="en-US" dirty="0" err="1"/>
              <a:t>часов</a:t>
            </a:r>
            <a:r>
              <a:rPr lang="en-US" dirty="0"/>
              <a:t>.</a:t>
            </a:r>
            <a:endParaRPr lang="ru-RU" dirty="0"/>
          </a:p>
          <a:p>
            <a:r>
              <a:rPr lang="ru-RU" dirty="0"/>
              <a:t>События в будущем. Если добавить в предложение какое-то указание на будущее (</a:t>
            </a:r>
            <a:r>
              <a:rPr lang="ru-RU" i="1" dirty="0" err="1"/>
              <a:t>Tomorrow</a:t>
            </a:r>
            <a:r>
              <a:rPr lang="ru-RU" i="1" dirty="0"/>
              <a:t>, </a:t>
            </a:r>
            <a:r>
              <a:rPr lang="ru-RU" i="1" dirty="0" err="1"/>
              <a:t>in</a:t>
            </a:r>
            <a:r>
              <a:rPr lang="ru-RU" i="1" dirty="0"/>
              <a:t> a </a:t>
            </a:r>
            <a:r>
              <a:rPr lang="ru-RU" i="1" dirty="0" err="1"/>
              <a:t>week</a:t>
            </a:r>
            <a:r>
              <a:rPr lang="ru-RU" i="1" dirty="0"/>
              <a:t>, </a:t>
            </a:r>
            <a:r>
              <a:rPr lang="ru-RU" i="1" dirty="0" err="1"/>
              <a:t>next</a:t>
            </a:r>
            <a:r>
              <a:rPr lang="ru-RU" i="1" dirty="0"/>
              <a:t> </a:t>
            </a:r>
            <a:r>
              <a:rPr lang="ru-RU" i="1" dirty="0" err="1"/>
              <a:t>year</a:t>
            </a:r>
            <a:r>
              <a:rPr lang="ru-RU" dirty="0"/>
              <a:t> и т.д.), то можно использовать </a:t>
            </a:r>
            <a:r>
              <a:rPr lang="ru-RU" dirty="0" err="1"/>
              <a:t>Present</a:t>
            </a:r>
            <a:r>
              <a:rPr lang="ru-RU" dirty="0"/>
              <a:t> </a:t>
            </a:r>
            <a:r>
              <a:rPr lang="ru-RU" dirty="0" err="1"/>
              <a:t>Simple</a:t>
            </a:r>
            <a:r>
              <a:rPr lang="ru-RU" dirty="0"/>
              <a:t>. Это используется для запланированных событий или событий, которые происходят регулярно, по расписанию.                                                                                                                                                </a:t>
            </a:r>
            <a:r>
              <a:rPr lang="en-US" dirty="0"/>
              <a:t>Tomorrow is Friday. Finally! </a:t>
            </a:r>
            <a:r>
              <a:rPr lang="ru-RU" dirty="0"/>
              <a:t>Завтра пятница. Наконец-то!</a:t>
            </a:r>
          </a:p>
          <a:p>
            <a:r>
              <a:rPr lang="ru-RU" dirty="0"/>
              <a:t>Пересказ книг, фильмов, историй. Если вы пересказываете книгу, рассказ, или, например, анекдот то это нужно делать в </a:t>
            </a:r>
            <a:r>
              <a:rPr lang="ru-RU" dirty="0" err="1"/>
              <a:t>Present</a:t>
            </a:r>
            <a:r>
              <a:rPr lang="ru-RU" dirty="0"/>
              <a:t> </a:t>
            </a:r>
            <a:r>
              <a:rPr lang="ru-RU" dirty="0" err="1"/>
              <a:t>Simple</a:t>
            </a:r>
            <a:r>
              <a:rPr lang="ru-RU" dirty="0"/>
              <a:t>.                                                                                                                  </a:t>
            </a:r>
            <a:r>
              <a:rPr lang="en-US" dirty="0"/>
              <a:t>Harry Potter saga in one sentence: A boy wizard learns magic and fights the Dark Lord. </a:t>
            </a:r>
            <a:r>
              <a:rPr lang="ru-RU" dirty="0"/>
              <a:t>Вся сага о Гарри Поттере в одной фразе: мальчик-волшебник учится магии и сражается с Темным Властелином.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6736392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478</TotalTime>
  <Words>1316</Words>
  <Application>Microsoft Office PowerPoint</Application>
  <PresentationFormat>Произвольный</PresentationFormat>
  <Paragraphs>538</Paragraphs>
  <Slides>37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Аспект</vt:lpstr>
      <vt:lpstr>Проект выполнил Ежов Д.В. МОУ СОШ №5 г. Коряжма Научный руководитель: Мартыненко В.Е. Тема: «Времена активного залога                   в английском языке»      Коряжма, 2018 </vt:lpstr>
      <vt:lpstr>Оглавление</vt:lpstr>
      <vt:lpstr>Ведение </vt:lpstr>
      <vt:lpstr>Слайд 4</vt:lpstr>
      <vt:lpstr>Ключи к тесту №1   1)a 2)a 3)c 4)c 5)c 6)c 7)a 8)b</vt:lpstr>
      <vt:lpstr>Времена активного залога в английском языке</vt:lpstr>
      <vt:lpstr>Present tenses (настоящие времена) </vt:lpstr>
      <vt:lpstr>Present simple (настоящее простое) образование</vt:lpstr>
      <vt:lpstr>Употребление Present simple</vt:lpstr>
      <vt:lpstr>Present Progressive (Настоящее длительное) образование </vt:lpstr>
      <vt:lpstr>Употребление Present Progressive </vt:lpstr>
      <vt:lpstr>Present Perfect (Настоящее завершённое) образование </vt:lpstr>
      <vt:lpstr>УПОТРЕБЛЕНИЕ Present Perfect </vt:lpstr>
      <vt:lpstr>Present Perfect Progressive (Настоящее завершённо-длительное) образование </vt:lpstr>
      <vt:lpstr>Употребление Present Perfect Progressive</vt:lpstr>
      <vt:lpstr>Future tenses</vt:lpstr>
      <vt:lpstr>Future simple (будущее простое) образование</vt:lpstr>
      <vt:lpstr>Употребление future simple</vt:lpstr>
      <vt:lpstr>Future Progressive (Будущее длительное) образование </vt:lpstr>
      <vt:lpstr>Употребление Future Progressive</vt:lpstr>
      <vt:lpstr>Future Perfect (Будущее завершённое) образование </vt:lpstr>
      <vt:lpstr>Употребление Future Perfect </vt:lpstr>
      <vt:lpstr>Future perfect Progressive (Будущее завершённо-длительное) образование </vt:lpstr>
      <vt:lpstr>Употребление Future perfect Progressive</vt:lpstr>
      <vt:lpstr>Past tenses</vt:lpstr>
      <vt:lpstr>Past Simple (Простое прошедшее) образование </vt:lpstr>
      <vt:lpstr>Употребление Past Simple</vt:lpstr>
      <vt:lpstr>Past Progressive (Прошедшее длительное) образование </vt:lpstr>
      <vt:lpstr>Использование Past Progressive </vt:lpstr>
      <vt:lpstr>Past Perfect (Прошедшее завершённое) образование </vt:lpstr>
      <vt:lpstr>Употребление Past Perfect </vt:lpstr>
      <vt:lpstr>Past Perfect Progressive (Прошедшее завершённо-длительное) образование </vt:lpstr>
      <vt:lpstr>Употребление Past Perfect Progressive </vt:lpstr>
      <vt:lpstr>Слайд 34</vt:lpstr>
      <vt:lpstr>Ключи к тесту №2     1)3 2)4 3)1 4)4 5)1 6)3 7)2 8)1 </vt:lpstr>
      <vt:lpstr>Заключение</vt:lpstr>
      <vt:lpstr>Источники информации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Времена в английСКом языке</dc:title>
  <dc:creator>Данила Ежов</dc:creator>
  <cp:lastModifiedBy>Учитель</cp:lastModifiedBy>
  <cp:revision>68</cp:revision>
  <dcterms:created xsi:type="dcterms:W3CDTF">2018-09-11T16:28:23Z</dcterms:created>
  <dcterms:modified xsi:type="dcterms:W3CDTF">2018-10-19T14:14:37Z</dcterms:modified>
</cp:coreProperties>
</file>