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5" r:id="rId4"/>
    <p:sldId id="263" r:id="rId5"/>
    <p:sldId id="266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2610F7-A4E6-4569-9577-43D8D92C3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94F837-B9A1-46CF-A224-806CB2D365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CA63CC-328A-4934-A326-5D88CB038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B0DF-8929-4D60-A372-F37276EE655C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B1CD3B-6D0F-420E-AF2C-C822CF846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592E75-4F8F-4A3C-B04E-D52581471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2999-9B8A-40E2-9899-F6DEF983E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526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CC872E-8F46-4362-B6CA-5D8F60A7B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B043861-284F-469B-8AE6-82211D92B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CE9C7D-3E09-4473-A0E1-97001139C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B0DF-8929-4D60-A372-F37276EE655C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3F729D-61C3-4128-85BD-1217E55C1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96995B-C2CB-49AB-91B7-FEC914F66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2999-9B8A-40E2-9899-F6DEF983E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72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CEA714A-BD9B-4FFB-BB1A-42A4C6A18D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9FE74C6-852C-4818-8225-44BE172EE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0EC56D-9048-4E37-AF8F-D4603401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B0DF-8929-4D60-A372-F37276EE655C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57D1E6-28B6-4208-A431-C210ED7BF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75072B-3AFA-4CDD-B3FC-8E79CF08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2999-9B8A-40E2-9899-F6DEF983E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949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23C32C-BD7A-4DEB-86EB-79B9C58B5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D73198-4153-42C2-84D0-952F2E4FB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31A9F8-1995-4CDC-A69C-108E3322E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B0DF-8929-4D60-A372-F37276EE655C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D4C45D-53A9-4C6A-95EC-9EAAE443C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B22DCE-34F8-43E5-B853-ED98A1E37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2999-9B8A-40E2-9899-F6DEF983E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531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9FD3BB-47DC-48AC-B9C4-30A2A990F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982FCD-F875-4EDE-9985-5AA6D6BFB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C7C354-66FE-4159-93C6-876155870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B0DF-8929-4D60-A372-F37276EE655C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9642C6-1CA8-4592-A73E-35BF63185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903CDF-1725-4A0F-B9A1-80235DB30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2999-9B8A-40E2-9899-F6DEF983E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015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1F743B-C8E9-4C4D-B9F8-35658AF40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6475A2-0533-4E0F-BB12-59228DB819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1089107-B893-4D20-B190-A05F9427B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687D693-E22D-4FC8-AF7E-2912DF887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B0DF-8929-4D60-A372-F37276EE655C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50D065E-AB33-4F10-B75C-62095C476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B16412-0C1D-462D-A172-0A152430C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2999-9B8A-40E2-9899-F6DEF983E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503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49DFAC-6FDB-4A81-96F1-743E46C1A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3A0A441-D86C-474A-B188-14022F773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02CC9E0-BB28-4939-8A21-318F79050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0DA289F-F718-458C-91D6-496226849B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DFD1AB6-05CD-4E12-8C41-7EDA39576E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2A17C9D-4637-4511-95F6-88240CCB0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B0DF-8929-4D60-A372-F37276EE655C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B43C2F9-E65F-4743-8316-380334F5E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A0961DD-2C20-4E55-8C2B-8792D563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2999-9B8A-40E2-9899-F6DEF983E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04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17D4D7-E30E-4FF1-A894-EB2E5E86D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4D102AD-366A-44EF-8F8D-A35A37D63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B0DF-8929-4D60-A372-F37276EE655C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CD4F0-FC2A-4FCE-8586-FD3AAF3F7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F44AC45-6AE6-46E2-B801-CB725C1DB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2999-9B8A-40E2-9899-F6DEF983E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874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F200C4-BC80-4DA6-BA70-4878DB5CF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B0DF-8929-4D60-A372-F37276EE655C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DD1E34B-C626-4019-846B-236D8D3AC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A8C8360-16AC-4006-B8CC-A902625D3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2999-9B8A-40E2-9899-F6DEF983E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609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1ADD96-1154-4631-9B04-DD10B3D48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DB9F6A-1CF4-4188-8478-925F9BD57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95EB84A-F88D-48D6-A09A-62468608C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852C871-DA7A-40A7-8AD0-21AB3633A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B0DF-8929-4D60-A372-F37276EE655C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AB3103D-D88A-4D58-BDB1-C439AC2DB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11CFC6-8E4A-479B-828E-813704A41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2999-9B8A-40E2-9899-F6DEF983E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19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E540D4-FBA6-4577-8819-DEF2E739B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8F12CB9-B138-446F-92D9-31B0494325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542638E-C8A8-407E-80EA-231A026E4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BAD58ED-D9ED-4D07-B93D-C25E4A605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B0DF-8929-4D60-A372-F37276EE655C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55A8F9F-4B88-4620-AFF2-035A130E6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44D8D43-8738-4DBB-976E-11B934049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2999-9B8A-40E2-9899-F6DEF983E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389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CE47DB-C310-4D4B-BA7F-9DD3F6DB9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485D4E-96B1-4824-91C2-3749DFA64C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B3106E-1071-49B7-8269-40735BC29F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2B0DF-8929-4D60-A372-F37276EE655C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8F0DF7-13CC-41A4-BB52-7EAE174FC2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8A24D1-9581-452D-A683-170AF50FE2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B2999-9B8A-40E2-9899-F6DEF983E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23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7.jpeg"/><Relationship Id="rId7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image" Target="../media/image12.jpeg"/><Relationship Id="rId5" Type="http://schemas.openxmlformats.org/officeDocument/2006/relationships/image" Target="../media/image2.jpeg"/><Relationship Id="rId10" Type="http://schemas.openxmlformats.org/officeDocument/2006/relationships/image" Target="../media/image11.jpeg"/><Relationship Id="rId4" Type="http://schemas.openxmlformats.org/officeDocument/2006/relationships/image" Target="../media/image8.jpeg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A348068D-A9F6-403E-BCE3-5DD385E651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41" t="9003" r="27957"/>
          <a:stretch/>
        </p:blipFill>
        <p:spPr>
          <a:xfrm rot="5400000" flipV="1">
            <a:off x="10315577" y="4982062"/>
            <a:ext cx="1062654" cy="271006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E45211-67EA-4819-A432-C80A2407B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3379" y="2806262"/>
            <a:ext cx="10506804" cy="1099913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Основные </a:t>
            </a:r>
            <a:r>
              <a:rPr lang="ru-RU" sz="4000" b="1" dirty="0">
                <a:solidFill>
                  <a:srgbClr val="7030A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технологии подготовки команды к участию во Всероссийском чемпионате по финансовой </a:t>
            </a:r>
            <a:r>
              <a:rPr lang="ru-RU" sz="4000" b="1" dirty="0" smtClean="0">
                <a:solidFill>
                  <a:srgbClr val="7030A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грамотности</a:t>
            </a:r>
            <a:endParaRPr lang="ru-RU" sz="4000" b="1" dirty="0">
              <a:solidFill>
                <a:srgbClr val="7030A0"/>
              </a:solidFill>
              <a:latin typeface="Helvetica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4254560-5D75-4545-8935-1FF3C2E7D5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228" y="4424855"/>
            <a:ext cx="10195033" cy="1380914"/>
          </a:xfrm>
        </p:spPr>
        <p:txBody>
          <a:bodyPr>
            <a:noAutofit/>
          </a:bodyPr>
          <a:lstStyle/>
          <a:p>
            <a:pPr algn="r"/>
            <a:r>
              <a:rPr lang="ru-RU" sz="2000" dirty="0">
                <a:solidFill>
                  <a:srgbClr val="7030A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Золотарев Андрей Анатольевич</a:t>
            </a:r>
            <a:r>
              <a:rPr lang="ru-RU" sz="2000" b="1" dirty="0">
                <a:solidFill>
                  <a:srgbClr val="7030A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endParaRPr lang="ru-RU" sz="2000" b="1" dirty="0" smtClean="0">
              <a:solidFill>
                <a:srgbClr val="7030A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r"/>
            <a:r>
              <a:rPr lang="ru-RU" sz="1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учитель</a:t>
            </a:r>
            <a:r>
              <a:rPr lang="ru-RU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, методист ГБОУ гимназии №278 имени Б.Б. Голицына </a:t>
            </a:r>
            <a:endParaRPr lang="ru-RU" sz="1400" b="1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r"/>
            <a:r>
              <a:rPr lang="ru-RU" sz="1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Адмиралтейского </a:t>
            </a:r>
            <a:r>
              <a:rPr lang="ru-RU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района Санкт-Петербурга</a:t>
            </a:r>
            <a:r>
              <a:rPr lang="ru-RU" sz="1600" dirty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endParaRPr lang="ru-RU" sz="16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r"/>
            <a:r>
              <a:rPr lang="ru-RU" sz="2000" dirty="0" smtClean="0">
                <a:solidFill>
                  <a:srgbClr val="7030A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Чернова </a:t>
            </a:r>
            <a:r>
              <a:rPr lang="ru-RU" sz="2000" dirty="0">
                <a:solidFill>
                  <a:srgbClr val="7030A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Марина Владимировна</a:t>
            </a:r>
            <a:r>
              <a:rPr lang="ru-RU" sz="2000" dirty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endParaRPr lang="ru-RU" sz="2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r"/>
            <a:r>
              <a:rPr lang="ru-RU" sz="1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финансовый консультант Проекта </a:t>
            </a:r>
            <a:r>
              <a:rPr lang="ru-RU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Министерства финансов РФ </a:t>
            </a:r>
            <a:endParaRPr lang="ru-RU" sz="1400" b="1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r"/>
            <a:r>
              <a:rPr lang="ru-RU" sz="1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по </a:t>
            </a:r>
            <a:r>
              <a:rPr lang="ru-RU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обучению </a:t>
            </a:r>
            <a:r>
              <a:rPr lang="ru-RU" sz="1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населения финансовой грамотности</a:t>
            </a:r>
            <a:endParaRPr lang="ru-RU" sz="1400" b="1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95EA761E-DB66-4643-B405-D847A3CDBE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223196" y="-230675"/>
            <a:ext cx="696612" cy="1143003"/>
          </a:xfrm>
          <a:prstGeom prst="rect">
            <a:avLst/>
          </a:prstGeom>
        </p:spPr>
      </p:pic>
      <p:pic>
        <p:nvPicPr>
          <p:cNvPr id="14" name="Рисунок 13" descr="Чемпионат по финансовой грамотности | ВКонтакте"/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538" y="0"/>
            <a:ext cx="3804744" cy="1032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Рисунок 16" descr="Дружи с финансами»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6689" y="74126"/>
            <a:ext cx="2914650" cy="9728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0246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A348068D-A9F6-403E-BCE3-5DD385E651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41" t="9003" r="27957"/>
          <a:stretch/>
        </p:blipFill>
        <p:spPr>
          <a:xfrm rot="5400000" flipV="1">
            <a:off x="9314555" y="3981037"/>
            <a:ext cx="1707842" cy="4066931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E45211-67EA-4819-A432-C80A2407B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3697" y="1278174"/>
            <a:ext cx="9592404" cy="1099913"/>
          </a:xfrm>
        </p:spPr>
        <p:txBody>
          <a:bodyPr>
            <a:noAutofit/>
          </a:bodyPr>
          <a:lstStyle/>
          <a:p>
            <a:pPr algn="l"/>
            <a:r>
              <a:rPr lang="ru-RU" sz="4000" b="1" dirty="0" smtClean="0">
                <a:solidFill>
                  <a:srgbClr val="7030A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ЦЕЛИ:</a:t>
            </a:r>
            <a:endParaRPr lang="ru-RU" sz="4000" b="1" dirty="0">
              <a:solidFill>
                <a:srgbClr val="7030A0"/>
              </a:solidFill>
              <a:latin typeface="Helvetica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4254560-5D75-4545-8935-1FF3C2E7D5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3697" y="2743200"/>
            <a:ext cx="10226565" cy="3062569"/>
          </a:xfrm>
        </p:spPr>
        <p:txBody>
          <a:bodyPr>
            <a:noAutofit/>
          </a:bodyPr>
          <a:lstStyle/>
          <a:p>
            <a:pPr algn="l"/>
            <a:endParaRPr lang="ru-RU" sz="3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l"/>
            <a:r>
              <a:rPr lang="ru-RU" sz="3200" dirty="0">
                <a:latin typeface="Helvetica" panose="020B0604020202020204" pitchFamily="34" charset="0"/>
                <a:cs typeface="Helvetica" panose="020B0604020202020204" pitchFamily="34" charset="0"/>
              </a:rPr>
              <a:t>Всероссийский чемпионат по финансовой грамотности проводится с целью популяризации среди детей и подростков финансово грамотного поведения и повышения их уровня финансовой грамотности.</a:t>
            </a:r>
          </a:p>
          <a:p>
            <a:pPr algn="l"/>
            <a:endParaRPr lang="ru-RU" sz="1600" b="1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95EA761E-DB66-4643-B405-D847A3CDBE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223196" y="-230675"/>
            <a:ext cx="696612" cy="1143003"/>
          </a:xfrm>
          <a:prstGeom prst="rect">
            <a:avLst/>
          </a:prstGeom>
        </p:spPr>
      </p:pic>
      <p:pic>
        <p:nvPicPr>
          <p:cNvPr id="14" name="Рисунок 13" descr="Чемпионат по финансовой грамотности | ВКонтакте"/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538" y="0"/>
            <a:ext cx="3804744" cy="1032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Рисунок 16" descr="Дружи с финансами»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6689" y="74126"/>
            <a:ext cx="2914650" cy="972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Всероссийский чемпионат по финансовой грамотности 2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869" y="1398061"/>
            <a:ext cx="3025600" cy="171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9455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A348068D-A9F6-403E-BCE3-5DD385E651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41" t="9003" r="27957"/>
          <a:stretch/>
        </p:blipFill>
        <p:spPr>
          <a:xfrm rot="5400000" flipV="1">
            <a:off x="10315577" y="4982062"/>
            <a:ext cx="1062654" cy="271006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E45211-67EA-4819-A432-C80A2407B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9297" y="1278174"/>
            <a:ext cx="10506804" cy="1099913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МЕТОДИКА ОБУЧЕНИЯ</a:t>
            </a:r>
            <a:endParaRPr lang="ru-RU" sz="4000" b="1" dirty="0">
              <a:solidFill>
                <a:srgbClr val="7030A0"/>
              </a:solidFill>
              <a:latin typeface="Helvetica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4254560-5D75-4545-8935-1FF3C2E7D5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59724" y="2743200"/>
            <a:ext cx="9690538" cy="3062569"/>
          </a:xfrm>
        </p:spPr>
        <p:txBody>
          <a:bodyPr>
            <a:noAutofit/>
          </a:bodyPr>
          <a:lstStyle/>
          <a:p>
            <a:pPr marL="285750" lvl="0" indent="-285750" algn="l" fontAlgn="base">
              <a:spcAft>
                <a:spcPct val="0"/>
              </a:spcAft>
              <a:buClr>
                <a:srgbClr val="7030A0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ru-RU" altLang="ru-RU" sz="2800" b="1" kern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ru-RU" altLang="ru-RU" sz="2800" b="1" kern="0" dirty="0">
                <a:latin typeface="Helvetica" panose="020B0604020202020204" pitchFamily="34" charset="0"/>
                <a:cs typeface="Helvetica" panose="020B0604020202020204" pitchFamily="34" charset="0"/>
              </a:rPr>
              <a:t>Предъявление практической задачи.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7030A0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ru-RU" altLang="ru-RU" sz="2800" b="1" kern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ru-RU" altLang="ru-RU" sz="2800" b="1" kern="0" dirty="0">
                <a:latin typeface="Helvetica" panose="020B0604020202020204" pitchFamily="34" charset="0"/>
                <a:cs typeface="Helvetica" panose="020B0604020202020204" pitchFamily="34" charset="0"/>
              </a:rPr>
              <a:t>Анализ практической задачи.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7030A0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ru-RU" altLang="ru-RU" sz="2800" b="1" kern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ru-RU" altLang="ru-RU" sz="2800" b="1" kern="0" dirty="0">
                <a:latin typeface="Helvetica" panose="020B0604020202020204" pitchFamily="34" charset="0"/>
                <a:cs typeface="Helvetica" panose="020B0604020202020204" pitchFamily="34" charset="0"/>
              </a:rPr>
              <a:t>Постановка учебной задачи.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7030A0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ru-RU" altLang="ru-RU" sz="2800" b="1" kern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Освоение </a:t>
            </a:r>
            <a:r>
              <a:rPr lang="ru-RU" altLang="ru-RU" sz="2800" b="1" kern="0" dirty="0">
                <a:latin typeface="Helvetica" panose="020B0604020202020204" pitchFamily="34" charset="0"/>
                <a:cs typeface="Helvetica" panose="020B0604020202020204" pitchFamily="34" charset="0"/>
              </a:rPr>
              <a:t>учебного материала </a:t>
            </a:r>
            <a:endParaRPr lang="ru-RU" altLang="ru-RU" sz="2800" b="1" kern="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0" algn="l" fontAlgn="base">
              <a:spcAft>
                <a:spcPct val="0"/>
              </a:spcAft>
              <a:buClr>
                <a:srgbClr val="7030A0"/>
              </a:buClr>
              <a:buSzPct val="70000"/>
              <a:defRPr/>
            </a:pPr>
            <a:r>
              <a:rPr lang="ru-RU" altLang="ru-RU" sz="2800" b="1" kern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(</a:t>
            </a:r>
            <a:r>
              <a:rPr lang="ru-RU" altLang="ru-RU" sz="2800" b="1" kern="0" dirty="0">
                <a:latin typeface="Helvetica" panose="020B0604020202020204" pitchFamily="34" charset="0"/>
                <a:cs typeface="Helvetica" panose="020B0604020202020204" pitchFamily="34" charset="0"/>
              </a:rPr>
              <a:t>решение учебной задачи).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7030A0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ru-RU" altLang="ru-RU" sz="2800" b="1" kern="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ru-RU" altLang="ru-RU" sz="2800" b="1" kern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Решение </a:t>
            </a:r>
            <a:r>
              <a:rPr lang="ru-RU" altLang="ru-RU" sz="2800" b="1" kern="0" dirty="0">
                <a:latin typeface="Helvetica" panose="020B0604020202020204" pitchFamily="34" charset="0"/>
                <a:cs typeface="Helvetica" panose="020B0604020202020204" pitchFamily="34" charset="0"/>
              </a:rPr>
              <a:t>практической задачи.</a:t>
            </a:r>
          </a:p>
          <a:p>
            <a:pPr marL="285750" lvl="0" indent="-285750" algn="l" fontAlgn="base">
              <a:spcAft>
                <a:spcPct val="0"/>
              </a:spcAft>
              <a:buClr>
                <a:srgbClr val="7030A0"/>
              </a:buClr>
              <a:buSzPct val="70000"/>
              <a:buFont typeface="Wingdings" panose="05000000000000000000" pitchFamily="2" charset="2"/>
              <a:buChar char="q"/>
              <a:defRPr/>
            </a:pPr>
            <a:r>
              <a:rPr lang="ru-RU" altLang="ru-RU" sz="2800" b="1" kern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ru-RU" altLang="ru-RU" sz="2800" b="1" kern="0" dirty="0">
                <a:latin typeface="Helvetica" panose="020B0604020202020204" pitchFamily="34" charset="0"/>
                <a:cs typeface="Helvetica" panose="020B0604020202020204" pitchFamily="34" charset="0"/>
              </a:rPr>
              <a:t>Рефлексия.</a:t>
            </a:r>
          </a:p>
          <a:p>
            <a:pPr algn="l"/>
            <a:endParaRPr lang="ru-RU" sz="1600" b="1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95EA761E-DB66-4643-B405-D847A3CDBE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223196" y="-230675"/>
            <a:ext cx="696612" cy="1143003"/>
          </a:xfrm>
          <a:prstGeom prst="rect">
            <a:avLst/>
          </a:prstGeom>
        </p:spPr>
      </p:pic>
      <p:pic>
        <p:nvPicPr>
          <p:cNvPr id="14" name="Рисунок 13" descr="Чемпионат по финансовой грамотности | ВКонтакте"/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538" y="0"/>
            <a:ext cx="3804744" cy="1032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Рисунок 16" descr="Дружи с финансами»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6689" y="74126"/>
            <a:ext cx="2914650" cy="9728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407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F:\DCIM\102MSDCF\IMG_712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270" y="4714475"/>
            <a:ext cx="2852044" cy="19427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 descr="https://www.gov.spb.ru/static/writable/mediact/photo/2020/02/27/IMG_871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620" y="3811284"/>
            <a:ext cx="2848303" cy="178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F:\DCIM\102MSDCF\IMG_7145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6641" y="3499599"/>
            <a:ext cx="2985359" cy="19323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95EA761E-DB66-4643-B405-D847A3CDBED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223196" y="-230675"/>
            <a:ext cx="696612" cy="1143003"/>
          </a:xfrm>
          <a:prstGeom prst="rect">
            <a:avLst/>
          </a:prstGeom>
        </p:spPr>
      </p:pic>
      <p:pic>
        <p:nvPicPr>
          <p:cNvPr id="14" name="Рисунок 13" descr="Чемпионат по финансовой грамотности | ВКонтакте"/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538" y="0"/>
            <a:ext cx="3804744" cy="1032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Рисунок 16" descr="Дружи с финансами»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6689" y="74126"/>
            <a:ext cx="2914650" cy="972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Содержимое 4" descr="F:\DCIM\102MSDCF\IMG_7152.JPG"/>
          <p:cNvPicPr>
            <a:picLocks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20" y="1032948"/>
            <a:ext cx="2848303" cy="18679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Финал чемпионата по финансовой грамотности среди школьников пройдет в  августе - Администрация Санкт-Петербурга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401" y="1046946"/>
            <a:ext cx="5940425" cy="33381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Рисунок 17" descr="F:\DCIM\102MSDCF\IMG_7154.JP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655" y="1297466"/>
            <a:ext cx="2614848" cy="16033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Содержимое 8" descr="https://sun9-16.userapi.com/c857636/v857636007/192af8/aUIx6RC_MRo.jpg"/>
          <p:cNvPicPr>
            <a:picLocks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10704" y="4546421"/>
            <a:ext cx="3037490" cy="2110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3224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A348068D-A9F6-403E-BCE3-5DD385E651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41" t="9003" r="27957"/>
          <a:stretch/>
        </p:blipFill>
        <p:spPr>
          <a:xfrm rot="5400000" flipV="1">
            <a:off x="10315577" y="4982062"/>
            <a:ext cx="1062654" cy="271006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E45211-67EA-4819-A432-C80A2407B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9297" y="1278174"/>
            <a:ext cx="10506804" cy="742099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АНАЛИЗ</a:t>
            </a:r>
            <a:endParaRPr lang="ru-RU" sz="4000" b="1" dirty="0">
              <a:solidFill>
                <a:srgbClr val="7030A0"/>
              </a:solidFill>
              <a:latin typeface="Helvetica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4254560-5D75-4545-8935-1FF3C2E7D5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59724" y="2743200"/>
            <a:ext cx="9690538" cy="3062569"/>
          </a:xfrm>
        </p:spPr>
        <p:txBody>
          <a:bodyPr>
            <a:noAutofit/>
          </a:bodyPr>
          <a:lstStyle/>
          <a:p>
            <a:pPr lvl="0" algn="l" fontAlgn="base">
              <a:spcAft>
                <a:spcPct val="0"/>
              </a:spcAft>
              <a:buClr>
                <a:srgbClr val="7030A0"/>
              </a:buClr>
              <a:buSzPct val="70000"/>
              <a:defRPr/>
            </a:pPr>
            <a:r>
              <a:rPr lang="ru-RU" altLang="ru-RU" sz="2800" b="1" kern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endParaRPr lang="ru-RU" sz="1600" b="1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95EA761E-DB66-4643-B405-D847A3CDBE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223196" y="-230675"/>
            <a:ext cx="696612" cy="1143003"/>
          </a:xfrm>
          <a:prstGeom prst="rect">
            <a:avLst/>
          </a:prstGeom>
        </p:spPr>
      </p:pic>
      <p:pic>
        <p:nvPicPr>
          <p:cNvPr id="14" name="Рисунок 13" descr="Чемпионат по финансовой грамотности | ВКонтакте"/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538" y="0"/>
            <a:ext cx="3804744" cy="1032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Рисунок 16" descr="Дружи с финансами»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6689" y="74126"/>
            <a:ext cx="2914650" cy="9728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Блок-схема: узел 3"/>
          <p:cNvSpPr/>
          <p:nvPr/>
        </p:nvSpPr>
        <p:spPr>
          <a:xfrm>
            <a:off x="1529773" y="2118379"/>
            <a:ext cx="602629" cy="589041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+</a:t>
            </a:r>
            <a:endParaRPr lang="ru-RU" sz="4000" b="1" dirty="0"/>
          </a:p>
        </p:txBody>
      </p:sp>
      <p:sp>
        <p:nvSpPr>
          <p:cNvPr id="9" name="Блок-схема: узел 8"/>
          <p:cNvSpPr/>
          <p:nvPr/>
        </p:nvSpPr>
        <p:spPr>
          <a:xfrm>
            <a:off x="1529773" y="3758215"/>
            <a:ext cx="623191" cy="572048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-</a:t>
            </a:r>
            <a:endParaRPr lang="ru-RU" sz="6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64524" y="2020273"/>
            <a:ext cx="829266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Пробудили у </a:t>
            </a:r>
            <a:r>
              <a:rPr lang="ru-RU" b="1" dirty="0">
                <a:latin typeface="Helvetica" panose="020B0604020202020204" pitchFamily="34" charset="0"/>
                <a:cs typeface="Helvetica" panose="020B0604020202020204" pitchFamily="34" charset="0"/>
              </a:rPr>
              <a:t>детей интерес и желание грамотно использовать и познавать финансовые продукты</a:t>
            </a:r>
            <a:r>
              <a:rPr lang="ru-RU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b="1" dirty="0" smtClean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Развить устойчивое понимание, </a:t>
            </a:r>
            <a:r>
              <a:rPr lang="ru-RU" b="1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что данный проект даст им новые знания, </a:t>
            </a:r>
            <a:r>
              <a:rPr lang="ru-RU" b="1" dirty="0" smtClean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а в </a:t>
            </a:r>
            <a:r>
              <a:rPr lang="ru-RU" b="1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будущем преимущество в разных жизненных </a:t>
            </a:r>
            <a:r>
              <a:rPr lang="ru-RU" b="1" dirty="0" smtClean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ситуациях.</a:t>
            </a:r>
            <a:endParaRPr lang="ru-RU" b="1" dirty="0"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 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ru-RU" b="1" dirty="0" smtClean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Отсутствие фокусировки на проекте ВЧФГ.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ru-RU" b="1" dirty="0" smtClean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Отсутствие системного обучения финансовой грамотности.</a:t>
            </a:r>
          </a:p>
          <a:p>
            <a:pPr>
              <a:spcAft>
                <a:spcPts val="0"/>
              </a:spcAft>
            </a:pPr>
            <a:endParaRPr lang="ru-RU" b="1" dirty="0" smtClean="0"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ru-RU" b="1" dirty="0"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ВЫВОД: Необходимо систематизировать обучение на регулярной основе.</a:t>
            </a:r>
          </a:p>
          <a:p>
            <a:pPr>
              <a:spcAft>
                <a:spcPts val="0"/>
              </a:spcAft>
            </a:pPr>
            <a:r>
              <a:rPr lang="ru-RU" b="1" dirty="0" smtClean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Сегментировано привлекать детей в проект.</a:t>
            </a:r>
          </a:p>
          <a:p>
            <a:pPr>
              <a:spcAft>
                <a:spcPts val="0"/>
              </a:spcAft>
            </a:pPr>
            <a:r>
              <a:rPr lang="ru-RU" b="1" dirty="0" smtClean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Формирование команды на базе Образовательных учреждений, Учреждений дополнительного образования, на базе Высших учебных заведений.</a:t>
            </a:r>
          </a:p>
        </p:txBody>
      </p:sp>
    </p:spTree>
    <p:extLst>
      <p:ext uri="{BB962C8B-B14F-4D97-AF65-F5344CB8AC3E}">
        <p14:creationId xmlns:p14="http://schemas.microsoft.com/office/powerpoint/2010/main" val="16999450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144</Words>
  <Application>Microsoft Office PowerPoint</Application>
  <PresentationFormat>Широкоэкранный</PresentationFormat>
  <Paragraphs>32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Wingdings</vt:lpstr>
      <vt:lpstr>Тема Office</vt:lpstr>
      <vt:lpstr>Основные технологии подготовки команды к участию во Всероссийском чемпионате по финансовой грамотности</vt:lpstr>
      <vt:lpstr>ЦЕЛИ:</vt:lpstr>
      <vt:lpstr>МЕТОДИКА ОБУЧЕНИЯ</vt:lpstr>
      <vt:lpstr>Презентация PowerPoint</vt:lpstr>
      <vt:lpstr>АНАЛИЗ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</dc:title>
  <dc:creator>Роман Тимошенко</dc:creator>
  <cp:lastModifiedBy>Марина Чернова</cp:lastModifiedBy>
  <cp:revision>80</cp:revision>
  <dcterms:created xsi:type="dcterms:W3CDTF">2020-02-14T01:42:02Z</dcterms:created>
  <dcterms:modified xsi:type="dcterms:W3CDTF">2020-09-10T09:53:38Z</dcterms:modified>
</cp:coreProperties>
</file>