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7" r:id="rId4"/>
    <p:sldId id="263" r:id="rId5"/>
    <p:sldId id="264" r:id="rId6"/>
    <p:sldId id="285" r:id="rId7"/>
    <p:sldId id="274" r:id="rId8"/>
    <p:sldId id="259" r:id="rId9"/>
    <p:sldId id="261" r:id="rId10"/>
    <p:sldId id="262" r:id="rId11"/>
    <p:sldId id="268" r:id="rId12"/>
    <p:sldId id="286" r:id="rId13"/>
    <p:sldId id="265" r:id="rId14"/>
    <p:sldId id="260" r:id="rId15"/>
    <p:sldId id="266" r:id="rId16"/>
    <p:sldId id="269" r:id="rId17"/>
    <p:sldId id="280" r:id="rId18"/>
    <p:sldId id="277" r:id="rId19"/>
    <p:sldId id="278" r:id="rId20"/>
    <p:sldId id="279" r:id="rId21"/>
    <p:sldId id="288" r:id="rId22"/>
    <p:sldId id="289" r:id="rId23"/>
    <p:sldId id="29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1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06C15-6153-489D-8F4F-D09904CC3FE4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7464A-C4F3-46BE-B4A4-28F7587C1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0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464A-C4F3-46BE-B4A4-28F7587C149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9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46CA-A4C9-4B38-AFD3-FF251ABCD3B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18B0-A40B-48F9-82BC-09DA75AEC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4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46CA-A4C9-4B38-AFD3-FF251ABCD3B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18B0-A40B-48F9-82BC-09DA75AEC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6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46CA-A4C9-4B38-AFD3-FF251ABCD3B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18B0-A40B-48F9-82BC-09DA75AEC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9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46CA-A4C9-4B38-AFD3-FF251ABCD3B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18B0-A40B-48F9-82BC-09DA75AEC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6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46CA-A4C9-4B38-AFD3-FF251ABCD3B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18B0-A40B-48F9-82BC-09DA75AEC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0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46CA-A4C9-4B38-AFD3-FF251ABCD3B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18B0-A40B-48F9-82BC-09DA75AEC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8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46CA-A4C9-4B38-AFD3-FF251ABCD3B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18B0-A40B-48F9-82BC-09DA75AEC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46CA-A4C9-4B38-AFD3-FF251ABCD3B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18B0-A40B-48F9-82BC-09DA75AEC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0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46CA-A4C9-4B38-AFD3-FF251ABCD3B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18B0-A40B-48F9-82BC-09DA75AEC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4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46CA-A4C9-4B38-AFD3-FF251ABCD3B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18B0-A40B-48F9-82BC-09DA75AEC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7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46CA-A4C9-4B38-AFD3-FF251ABCD3B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18B0-A40B-48F9-82BC-09DA75AEC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9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046CA-A4C9-4B38-AFD3-FF251ABCD3B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018B0-A40B-48F9-82BC-09DA75AEC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2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1818" y="371372"/>
            <a:ext cx="852054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i="1" dirty="0"/>
              <a:t>Ф</a:t>
            </a:r>
            <a:r>
              <a:rPr lang="ru-RU" sz="4000" b="1" i="1" dirty="0" smtClean="0"/>
              <a:t>ормирования </a:t>
            </a:r>
            <a:r>
              <a:rPr lang="ru-RU" sz="4000" b="1" i="1" dirty="0"/>
              <a:t>синтаксической стороны </a:t>
            </a:r>
            <a:r>
              <a:rPr lang="ru-RU" sz="4000" b="1" i="1" dirty="0" smtClean="0"/>
              <a:t>речи </a:t>
            </a:r>
            <a:r>
              <a:rPr lang="ru-RU" sz="4000" b="1" i="1" smtClean="0"/>
              <a:t>у дошкольников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302327"/>
            <a:ext cx="1995055" cy="78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://212d.ru/site_ds/files/99/images/211-99ad6b425ca6dc0f18e592d5caf439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7" y="2066183"/>
            <a:ext cx="6172134" cy="41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745" y="412592"/>
            <a:ext cx="469958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К пяти годам ребенок может употреблять предложения из 12— 15 слов, но по сравнению с младшим возрастом количество синтаксических ошибок возрастает, так как ему трудно следить одновременно за содержанием и формой выражения мысли.</a:t>
            </a:r>
          </a:p>
          <a:p>
            <a:r>
              <a:rPr lang="ru-RU" sz="2400" dirty="0"/>
              <a:t>В старших группах у детей формируют умение противопоставлять однородные члены предложения, пользоваться противительными союзами </a:t>
            </a:r>
            <a:endParaRPr lang="ru-RU" sz="3200" dirty="0"/>
          </a:p>
        </p:txBody>
      </p:sp>
      <p:pic>
        <p:nvPicPr>
          <p:cNvPr id="16386" name="Picture 2" descr="http://belosnejka.ucoz.ru/FGOS_DOO/63136665_5f8350820dd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30" y="1967790"/>
            <a:ext cx="66579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798" y="571138"/>
            <a:ext cx="11384404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В старшем дошкольном возрасте значительно совершенствуется синтаксическая сторона речи. Ребенок овладевает многообразием простых и сложных синтаксических конструкций в связи с развитием диалогической и монологической форм речи.</a:t>
            </a:r>
          </a:p>
        </p:txBody>
      </p:sp>
      <p:pic>
        <p:nvPicPr>
          <p:cNvPr id="5" name="Picture 2" descr="Картинки по запросу дошкольное образование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85" y="2739614"/>
            <a:ext cx="4283630" cy="400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1852" y="458664"/>
            <a:ext cx="65682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Синтаксические ошибки в речи </a:t>
            </a:r>
            <a:r>
              <a:rPr lang="ru-RU" sz="2800" dirty="0" smtClean="0"/>
              <a:t>детей: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87104" y="1088202"/>
            <a:ext cx="10485616" cy="53027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Синтаксические ошибки наблюдаются в нарушении порядка слов в предложении: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первое место ставится наиболее важное для ребёнка слово: «Куклу мама купила»;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вопросительное предложение начинается с того, что для ребёнка важнее: «Заплакала Маша почему?»;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часто начинают свой ответ с вопросительного слова, поэтому на вопрос «почему?» отвечают: «Почему что …»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Неправильно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иногда оформляется союзная связь: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опускается союз или часть союза: «Вот ещё лопнул шар у дяди, потому … нажал сильно»;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 союз заменяется другим «Как мы пришли домой, мы играли с мячом»; «Я надел тёплую шубу, почему что на улице холодно»;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союз ставится не на том месте, где обычно употребляется: «Мы шли, вот, когда от 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тёти Тамары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смотрим – салют».</a:t>
            </a:r>
          </a:p>
        </p:txBody>
      </p:sp>
    </p:spTree>
    <p:extLst>
      <p:ext uri="{BB962C8B-B14F-4D97-AF65-F5344CB8AC3E}">
        <p14:creationId xmlns:p14="http://schemas.microsoft.com/office/powerpoint/2010/main" val="11097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194" y="551092"/>
            <a:ext cx="5841242" cy="5201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r>
              <a:rPr lang="ru-RU" sz="2400" dirty="0"/>
              <a:t>Работа над предложением начинается с работы над простым нераспространенным предложением. На этом этапе дети учатся чувствовать синтаксическую основу предложения, т.е. подлежащее и сказуемое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 Дальнейшая работа направлена на распространение и грамматическое оформление предложений. Развивая у ребенка умение полно и грамматически правильно выражать свои мысли, мы подводим его к овладению связной речью</a:t>
            </a:r>
            <a:endParaRPr lang="ru-RU" sz="2400" dirty="0"/>
          </a:p>
        </p:txBody>
      </p:sp>
      <p:pic>
        <p:nvPicPr>
          <p:cNvPr id="13314" name="Picture 2" descr="http://xn---46-5cduyo6c.xn--p1ai/public/users/994/img/1912201522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61" y="956191"/>
            <a:ext cx="8173675" cy="55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kazancip.bget.ru/pluginfile.php/1088/course/overviewfiles/469-b9c62e9c289cec24e45ed0b838d0d2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51" y="2690114"/>
            <a:ext cx="5264727" cy="39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376" y="443345"/>
            <a:ext cx="11145879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Формирование грамматического строя речи, прежде всего структуры предложений, осуществляется через игры, имеющие не узкую дидактическую направленность, а широкий общеразвивающий эффект. Это совместные со взрослым инсценированные представления и игры-драматизации.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08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252" y="409434"/>
            <a:ext cx="1121845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Продуктивным </a:t>
            </a:r>
            <a:r>
              <a:rPr lang="ru-RU" sz="2400" dirty="0"/>
              <a:t>является такой прием обучения детей навыкам составления предложений, как создание коммуникативной ситуации, в которой встречаются игровые персонажи и ведут между собой диалог</a:t>
            </a:r>
            <a:endParaRPr lang="ru-RU" sz="3200" dirty="0"/>
          </a:p>
        </p:txBody>
      </p:sp>
      <p:pic>
        <p:nvPicPr>
          <p:cNvPr id="12290" name="Picture 2" descr="http://img-fotki.yandex.ru/get/5810/47407354.293/0_8f58c_3f3427fb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57" y="2074976"/>
            <a:ext cx="4153770" cy="451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472" y="304801"/>
            <a:ext cx="1133301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Начиная со средней группы рекомендуется вводить разработанную еще Е.И. Тихеевой «ситуацию письменной речи» (ребенок диктует, а взрослый записывает).</a:t>
            </a:r>
          </a:p>
          <a:p>
            <a:r>
              <a:rPr lang="ru-RU" sz="2400" dirty="0"/>
              <a:t>Этот прием активизирует употребление сложных предложений, способствует совершенствованию синтаксической структуры предложения.</a:t>
            </a:r>
          </a:p>
        </p:txBody>
      </p:sp>
      <p:pic>
        <p:nvPicPr>
          <p:cNvPr id="9220" name="Picture 4" descr="Картинки по запросу дошкольное образование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50" y="2166549"/>
            <a:ext cx="6272520" cy="41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472" y="304801"/>
            <a:ext cx="11333019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/>
              <a:t>В подготовительной к школе группе больше внимания нужно уделять обучению детей разным способам выражения одной и той же мысли. Педагог приводит несколько вариантов высказывания по одной и той же картинке, затем дети сами пробуют по-разному сочетать слова в предложении: «Девочка села на стул и надевает валенки. Девочка, которая сидит на стуле, надевает валенки. Девочка, сидящая на стуле, обувается. Сидящая на стуле девочка наклонилась к своему валенку и натягивает его на ногу».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374" y="3413414"/>
            <a:ext cx="52387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4944"/>
            <a:ext cx="12193057" cy="6828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6" y="414498"/>
            <a:ext cx="11559018" cy="17436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181" y="2409825"/>
            <a:ext cx="5143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4944"/>
            <a:ext cx="12193057" cy="6828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81" y="222226"/>
            <a:ext cx="11455377" cy="3206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207" y="3081961"/>
            <a:ext cx="2517583" cy="37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</p:pic>
      <p:sp>
        <p:nvSpPr>
          <p:cNvPr id="4" name="TextBox 3"/>
          <p:cNvSpPr txBox="1"/>
          <p:nvPr/>
        </p:nvSpPr>
        <p:spPr>
          <a:xfrm>
            <a:off x="464023" y="552936"/>
            <a:ext cx="11118583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sz="2800" b="1" dirty="0" smtClean="0"/>
              <a:t>Синтаксис</a:t>
            </a:r>
            <a:r>
              <a:rPr lang="ru-RU" sz="2800" dirty="0" smtClean="0"/>
              <a:t> - многообразие способов построения простых и сложных предложений.</a:t>
            </a:r>
          </a:p>
          <a:p>
            <a:r>
              <a:rPr lang="ru-RU" sz="2800" b="1" dirty="0" smtClean="0"/>
              <a:t>Синтаксический компонент речи </a:t>
            </a:r>
            <a:r>
              <a:rPr lang="ru-RU" sz="2800" dirty="0" smtClean="0"/>
              <a:t>– умение составлять предложения, грамматически правильно сочетать слова в предложении.</a:t>
            </a:r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840" y="2900352"/>
            <a:ext cx="3778319" cy="36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1896"/>
            <a:ext cx="12193057" cy="68342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10" y="469089"/>
            <a:ext cx="11455377" cy="17436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872" y="2212696"/>
            <a:ext cx="6145756" cy="44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1896"/>
            <a:ext cx="12193057" cy="6834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447" y="402339"/>
            <a:ext cx="5364945" cy="755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151" y="1323832"/>
            <a:ext cx="1034955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Игра «Сосчитай воробьев»</a:t>
            </a:r>
          </a:p>
          <a:p>
            <a:endParaRPr lang="ru-RU" sz="2800" dirty="0"/>
          </a:p>
          <a:p>
            <a:r>
              <a:rPr lang="ru-RU" sz="2800" dirty="0"/>
              <a:t>Цель: учить согласованию существительного с числительным.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692" y="3429000"/>
            <a:ext cx="3701210" cy="2617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513" y="3429000"/>
            <a:ext cx="3969061" cy="26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1896"/>
            <a:ext cx="12193057" cy="6834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446" y="1578068"/>
            <a:ext cx="1034955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/>
              <a:t>Игра «Добавь слова»</a:t>
            </a:r>
          </a:p>
          <a:p>
            <a:r>
              <a:rPr lang="ru-RU" sz="2800"/>
              <a:t>Цель: научить составлять распространенные предложения.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16" y="416997"/>
            <a:ext cx="5364945" cy="755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498" y="2937276"/>
            <a:ext cx="4043860" cy="33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1896"/>
            <a:ext cx="12193057" cy="6834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665" y="1981440"/>
            <a:ext cx="1034955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Игра «Распутай слова»</a:t>
            </a:r>
          </a:p>
          <a:p>
            <a:r>
              <a:rPr lang="ru-RU" sz="2800" dirty="0" smtClean="0"/>
              <a:t>Цель</a:t>
            </a:r>
            <a:r>
              <a:rPr lang="ru-RU" sz="2800" dirty="0"/>
              <a:t>: учить составлять предложения, используя данные слова.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968" y="618683"/>
            <a:ext cx="5364945" cy="755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985" y="3183341"/>
            <a:ext cx="5040928" cy="31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4964" y="439611"/>
            <a:ext cx="1026456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Цель</a:t>
            </a:r>
            <a:r>
              <a:rPr lang="ru-RU" sz="4000" dirty="0" smtClean="0"/>
              <a:t>: научить ребенка способам сочетания слов внутри предложения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302327"/>
            <a:ext cx="1995055" cy="78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305" y="2202661"/>
            <a:ext cx="4790364" cy="402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71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534" y="305264"/>
            <a:ext cx="10896290" cy="6278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/>
              <a:t>В педагогике определены следующее задачи синтаксической стороны речи</a:t>
            </a:r>
            <a:r>
              <a:rPr lang="ru-RU" sz="3600" dirty="0" smtClean="0"/>
              <a:t>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/>
              <a:t>Младшая группа  - побуждать и помогать строить разные типы предложений </a:t>
            </a:r>
          </a:p>
          <a:p>
            <a:endParaRPr lang="ru-RU" sz="2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 smtClean="0"/>
              <a:t>Средняя </a:t>
            </a:r>
            <a:r>
              <a:rPr lang="ru-RU" sz="2600" dirty="0"/>
              <a:t>группа  - проявляет активность и самостоятельность в освоении языка: в основном овладевает фонетической стороной родного языка, его грамматическим </a:t>
            </a:r>
            <a:endParaRPr lang="ru-RU" sz="2600" dirty="0" smtClean="0"/>
          </a:p>
          <a:p>
            <a:endParaRPr lang="ru-RU" sz="2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 smtClean="0"/>
              <a:t>Старшая </a:t>
            </a:r>
            <a:r>
              <a:rPr lang="ru-RU" sz="2600" dirty="0"/>
              <a:t>группа - формировать у детей стремление использовать в высказываниях различные типы предложений </a:t>
            </a:r>
            <a:r>
              <a:rPr lang="ru-RU" sz="2600" dirty="0" smtClean="0"/>
              <a:t>подводить </a:t>
            </a:r>
            <a:r>
              <a:rPr lang="ru-RU" sz="2600" dirty="0"/>
              <a:t>к употреблению синонимических синтаксических, </a:t>
            </a:r>
            <a:r>
              <a:rPr lang="ru-RU" sz="2600" dirty="0" smtClean="0"/>
              <a:t>конструкций формировать </a:t>
            </a:r>
            <a:r>
              <a:rPr lang="ru-RU" sz="2600" dirty="0"/>
              <a:t>у них представления о слоговом строении слова, словесном составе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3081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aigyl.ucoz.ru/za_knig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26" y="1271155"/>
            <a:ext cx="5555674" cy="55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5018" y="429491"/>
            <a:ext cx="10654146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Учитывая особенности формирования синтаксической стороны речи дошкольников, можно выделить следующие задачи, которые должны решаться с помощью упражнений: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5018" y="1963768"/>
            <a:ext cx="5963038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за правильным построением предложения,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закрепление умения пользоваться распространенными предложениями с второстепенными и однородными членами (особенно следует обращать внимание на использование определений и обстоятельств),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умения выражать одну и ту же мысль в разной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37294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4944"/>
            <a:ext cx="12193057" cy="6828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63" y="2278825"/>
            <a:ext cx="11296867" cy="38834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47" y="272033"/>
            <a:ext cx="10717697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8481" y="630671"/>
            <a:ext cx="1005147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/>
              <a:t>Для речи трех-, четырехлетних детей характерна фразовая речь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состоящая из коротких простых предложений</a:t>
            </a:r>
          </a:p>
        </p:txBody>
      </p:sp>
      <p:pic>
        <p:nvPicPr>
          <p:cNvPr id="22530" name="Picture 2" descr="http://124-luchiki.caduk.ru/images/5a56436e202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41" y="851113"/>
            <a:ext cx="9703718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6636" y="595745"/>
            <a:ext cx="1059872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Речь </a:t>
            </a:r>
            <a:r>
              <a:rPr lang="ru-RU" sz="2400" dirty="0"/>
              <a:t>младшего дошкольника </a:t>
            </a:r>
            <a:r>
              <a:rPr lang="ru-RU" sz="2400" dirty="0" err="1"/>
              <a:t>ситуативна</a:t>
            </a:r>
            <a:r>
              <a:rPr lang="ru-RU" sz="2400" dirty="0"/>
              <a:t>, она вызывается впечатлениями от непосредственно воспринимаемого, ее понимание опирается не только на языковые средства, но и на ситуацию. Важная линия развития речи в этом возрасте — формирование ее </a:t>
            </a:r>
            <a:r>
              <a:rPr lang="ru-RU" sz="2400" dirty="0" err="1"/>
              <a:t>контекстности</a:t>
            </a:r>
            <a:r>
              <a:rPr lang="ru-RU" sz="2400" dirty="0"/>
              <a:t> в русле </a:t>
            </a:r>
            <a:r>
              <a:rPr lang="ru-RU" sz="2400" dirty="0" err="1"/>
              <a:t>внеситуативного</a:t>
            </a:r>
            <a:r>
              <a:rPr lang="ru-RU" sz="2400" dirty="0"/>
              <a:t> общения </a:t>
            </a:r>
            <a:endParaRPr lang="ru-RU" sz="2800" dirty="0"/>
          </a:p>
        </p:txBody>
      </p:sp>
      <p:pic>
        <p:nvPicPr>
          <p:cNvPr id="19458" name="Picture 2" descr="http://ds453.ru/attachments/Image/kanikulu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91017"/>
            <a:ext cx="7847463" cy="464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8/osennyaya-ramka-shabl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909" y="568036"/>
            <a:ext cx="1091738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В три-четыре года начинается активное формирование контекстной речи, использование простых предложений во </a:t>
            </a:r>
            <a:r>
              <a:rPr lang="ru-RU" sz="2400" dirty="0" err="1"/>
              <a:t>внеситуативном</a:t>
            </a:r>
            <a:r>
              <a:rPr lang="ru-RU" sz="2400" dirty="0"/>
              <a:t> общении. Такое общение занимает незначительный удельный вес во времени, но имеет очень важное значение для развития речи.</a:t>
            </a:r>
            <a:endParaRPr lang="ru-RU" sz="3200" dirty="0"/>
          </a:p>
        </p:txBody>
      </p:sp>
      <p:pic>
        <p:nvPicPr>
          <p:cNvPr id="17410" name="Picture 2" descr="http://dnz31.edu.vn.ua/uploads/tiger-14751196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82" y="2017883"/>
            <a:ext cx="7126611" cy="46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771</Words>
  <Application>Microsoft Office PowerPoint</Application>
  <PresentationFormat>Произвольный</PresentationFormat>
  <Paragraphs>49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Анастасия</cp:lastModifiedBy>
  <cp:revision>25</cp:revision>
  <dcterms:created xsi:type="dcterms:W3CDTF">2017-01-15T14:31:08Z</dcterms:created>
  <dcterms:modified xsi:type="dcterms:W3CDTF">2021-12-23T12:59:54Z</dcterms:modified>
</cp:coreProperties>
</file>