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xmlns="" val="42224826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14216985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9429906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6617600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xmlns="" val="23042543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4908020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6591804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33161065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45717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0136378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151216769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39820-4178-4835-833C-CFDA1C972D7D}" type="datetimeFigureOut">
              <a:rPr lang="ru-RU" smtClean="0"/>
              <a:pPr/>
              <a:t>25.01.2019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238C4-262C-49B8-9E09-19C2A6F74DE0}" type="slidenum">
              <a:rPr lang="ru-RU" smtClean="0"/>
              <a:pPr/>
              <a:t>‹#›</a:t>
            </a:fld>
            <a:endParaRPr lang="ru-RU"/>
          </a:p>
        </p:txBody>
      </p:sp>
    </p:spTree>
    <p:extLst>
      <p:ext uri="{BB962C8B-B14F-4D97-AF65-F5344CB8AC3E}">
        <p14:creationId xmlns:p14="http://schemas.microsoft.com/office/powerpoint/2010/main" xmlns="" val="250121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defTabSz="914400" rtl="0" eaLnBrk="1" latinLnBrk="0" hangingPunct="1">
        <a:spcBef>
          <a:spcPct val="0"/>
        </a:spcBef>
        <a:buNone/>
        <a:defRPr sz="4400" b="1" kern="1200" cap="none" spc="50">
          <a:ln w="11430"/>
          <a:solidFill>
            <a:schemeClr val="tx2">
              <a:lumMod val="75000"/>
              <a:lumOff val="25000"/>
            </a:schemeClr>
          </a:solidFill>
          <a:effectLst>
            <a:outerShdw blurRad="76200" dist="50800" dir="5400000" algn="tl" rotWithShape="0">
              <a:srgbClr val="000000">
                <a:alpha val="65000"/>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90000"/>
              <a:lumOff val="10000"/>
            </a:schemeClr>
          </a:solidFill>
          <a:effectLst>
            <a:outerShdw blurRad="38100" dist="38100" dir="2700000" algn="tl">
              <a:srgbClr val="000000">
                <a:alpha val="43137"/>
              </a:srgbClr>
            </a:outerShdw>
          </a:effectLst>
          <a:latin typeface="Arial Blac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90000"/>
              <a:lumOff val="10000"/>
            </a:schemeClr>
          </a:solidFill>
          <a:effectLst>
            <a:outerShdw blurRad="38100" dist="38100" dir="2700000" algn="tl">
              <a:srgbClr val="000000">
                <a:alpha val="43137"/>
              </a:srgbClr>
            </a:outerShdw>
          </a:effectLst>
          <a:latin typeface="Arial Blac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90000"/>
              <a:lumOff val="10000"/>
            </a:schemeClr>
          </a:solidFill>
          <a:effectLst>
            <a:outerShdw blurRad="38100" dist="38100" dir="2700000" algn="tl">
              <a:srgbClr val="000000">
                <a:alpha val="43137"/>
              </a:srgbClr>
            </a:outerShdw>
          </a:effectLst>
          <a:latin typeface="Arial Blac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90000"/>
              <a:lumOff val="10000"/>
            </a:schemeClr>
          </a:solidFill>
          <a:effectLst>
            <a:outerShdw blurRad="38100" dist="38100" dir="2700000" algn="tl">
              <a:srgbClr val="000000">
                <a:alpha val="43137"/>
              </a:srgbClr>
            </a:outerShdw>
          </a:effectLst>
          <a:latin typeface="Arial Blac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90000"/>
              <a:lumOff val="10000"/>
            </a:schemeClr>
          </a:solidFill>
          <a:effectLst>
            <a:outerShdw blurRad="38100" dist="38100" dir="2700000" algn="tl">
              <a:srgbClr val="000000">
                <a:alpha val="43137"/>
              </a:srgbClr>
            </a:outerShdw>
          </a:effectLst>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836712"/>
            <a:ext cx="8712968" cy="2907754"/>
          </a:xfrm>
        </p:spPr>
        <p:txBody>
          <a:bodyPr>
            <a:noAutofit/>
          </a:bodyPr>
          <a:lstStyle/>
          <a:p>
            <a:r>
              <a:rPr lang="ru-RU" sz="6600" dirty="0" smtClean="0">
                <a:solidFill>
                  <a:srgbClr val="FF0000"/>
                </a:solidFill>
              </a:rPr>
              <a:t>Как люди заселяли Землю</a:t>
            </a:r>
            <a:endParaRPr lang="ru-RU" sz="6600" dirty="0">
              <a:solidFill>
                <a:srgbClr val="FF0000"/>
              </a:solidFill>
            </a:endParaRPr>
          </a:p>
        </p:txBody>
      </p:sp>
    </p:spTree>
    <p:extLst>
      <p:ext uri="{BB962C8B-B14F-4D97-AF65-F5344CB8AC3E}">
        <p14:creationId xmlns:p14="http://schemas.microsoft.com/office/powerpoint/2010/main" xmlns="" val="18021419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Питекантроп</a:t>
            </a:r>
            <a:endParaRPr lang="ru-RU"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6146" name="Picture 2" descr="http://animalsfoto.com/photo/fe/fe1d2be065284573e375e6ed9191708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0" y="1340768"/>
            <a:ext cx="9134289" cy="5517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92056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http://personalityquiz.lol/media/can-you-guess-these-inventions-854d18f6-2b93-4b10-9ad7-7d5d429b58bb/451879b6-46b6-4dd8-83da-ed6d7e33216c_560_420.jpg_thum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254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120348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solidFill>
                  <a:srgbClr val="FF0000"/>
                </a:solidFill>
                <a:effectLst/>
              </a:rPr>
              <a:t>Палеоантроп (неандерталец</a:t>
            </a:r>
            <a:r>
              <a:rPr lang="ru-RU" sz="4000" dirty="0">
                <a:solidFill>
                  <a:srgbClr val="FF0000"/>
                </a:solidFill>
                <a:effectLst/>
              </a:rPr>
              <a:t>)</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endParaRPr lang="ru-RU"/>
          </a:p>
        </p:txBody>
      </p:sp>
      <p:pic>
        <p:nvPicPr>
          <p:cNvPr id="8194" name="Picture 2" descr="http://www.colors.life/upload/blogs/1a/b4/1ab449ca91d8968b0dcaa21f2b7b9b23_RSZ_69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80728"/>
            <a:ext cx="9144000" cy="5877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03301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ravda.ru/image/photo/6/4/1/23664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917"/>
            <a:ext cx="4932040" cy="4235752"/>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i.ytimg.com/vi/z2mErfQi1mA/hq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33814"/>
            <a:ext cx="4211960" cy="4241649"/>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diletant.media/upload/medialibrary/7e8/7e8d53c7d9d8171bc3cfa63dead72e6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78" y="3933056"/>
            <a:ext cx="4797202" cy="2924944"/>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s://biblebookends.files.wordpress.com/2014/08/neanderthal-bb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1888" y="3932286"/>
            <a:ext cx="4392112" cy="2925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65893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effectLst/>
              </a:rPr>
              <a:t>Неоантроп</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endParaRPr lang="ru-RU" dirty="0"/>
          </a:p>
        </p:txBody>
      </p:sp>
      <p:pic>
        <p:nvPicPr>
          <p:cNvPr id="10242" name="Picture 2" descr="http://husain-off.ru/hg7n/album/burian/burian1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67" y="980728"/>
            <a:ext cx="5476875" cy="587727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studfiles.ru/html/2706/1127/html_2PjWC0R6Pm.W6w0/htmlconvd-YXJ1nH_html_2362e0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9208" y="1012626"/>
            <a:ext cx="3694792" cy="58453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036531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descr="http://sobakino.com/uploads/images/00/00/07/2014/07/22/a9819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961"/>
            <a:ext cx="4716016" cy="3581977"/>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vzglyadzagran.ru/wp-content/uploads/2012/05/DM_10-low_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8962"/>
            <a:ext cx="4572000" cy="3653985"/>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fb.ru/misc/i/gallery/30592/81785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284985"/>
            <a:ext cx="9144000" cy="3549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51354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r>
              <a:rPr lang="ru-RU" i="1" dirty="0">
                <a:solidFill>
                  <a:srgbClr val="FF0000"/>
                </a:solidFill>
                <a:effectLst/>
              </a:rPr>
              <a:t>Теория творения (религиозная концепция)</a:t>
            </a:r>
            <a:r>
              <a:rPr lang="ru-RU" dirty="0">
                <a:effectLst/>
              </a:rPr>
              <a:t/>
            </a:r>
            <a:br>
              <a:rPr lang="ru-RU" dirty="0">
                <a:effectLst/>
              </a:rPr>
            </a:br>
            <a:endParaRPr lang="ru-RU" dirty="0"/>
          </a:p>
        </p:txBody>
      </p:sp>
      <p:sp>
        <p:nvSpPr>
          <p:cNvPr id="3" name="Объект 2"/>
          <p:cNvSpPr>
            <a:spLocks noGrp="1"/>
          </p:cNvSpPr>
          <p:nvPr>
            <p:ph idx="1"/>
          </p:nvPr>
        </p:nvSpPr>
        <p:spPr/>
        <p:txBody>
          <a:bodyPr/>
          <a:lstStyle/>
          <a:p>
            <a:endParaRPr lang="ru-RU"/>
          </a:p>
        </p:txBody>
      </p:sp>
      <p:pic>
        <p:nvPicPr>
          <p:cNvPr id="12290" name="Picture 2" descr="http://mtdata.ru/u24/photo4F09/20279548992-0/orig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1051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3314" name="Picture 2" descr="http://nashashcola.ru/wp-content/uploads/2013/07/proishozhdenie_cheloveka-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4053" y="-21288"/>
            <a:ext cx="4419600" cy="6879288"/>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www.gs.by/images/cms-image-00005021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5547" y="0"/>
            <a:ext cx="4767142" cy="6849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495049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r>
              <a:rPr lang="ru-RU" dirty="0">
                <a:solidFill>
                  <a:srgbClr val="FF0000"/>
                </a:solidFill>
                <a:effectLst/>
              </a:rPr>
              <a:t>Теория внешнего </a:t>
            </a:r>
            <a:r>
              <a:rPr lang="ru-RU" dirty="0" smtClean="0">
                <a:solidFill>
                  <a:srgbClr val="FF0000"/>
                </a:solidFill>
                <a:effectLst/>
              </a:rPr>
              <a:t>вмешательства</a:t>
            </a:r>
            <a:r>
              <a:rPr lang="ru-RU" dirty="0">
                <a:effectLst/>
              </a:rPr>
              <a:t/>
            </a:r>
            <a:br>
              <a:rPr lang="ru-RU" dirty="0">
                <a:effectLst/>
              </a:rPr>
            </a:br>
            <a:endParaRPr lang="ru-RU" dirty="0"/>
          </a:p>
        </p:txBody>
      </p:sp>
      <p:sp>
        <p:nvSpPr>
          <p:cNvPr id="3" name="Объект 2"/>
          <p:cNvSpPr>
            <a:spLocks noGrp="1"/>
          </p:cNvSpPr>
          <p:nvPr>
            <p:ph idx="1"/>
          </p:nvPr>
        </p:nvSpPr>
        <p:spPr>
          <a:xfrm>
            <a:off x="251520" y="1600200"/>
            <a:ext cx="8712968" cy="5141168"/>
          </a:xfrm>
        </p:spPr>
        <p:txBody>
          <a:bodyPr>
            <a:noAutofit/>
          </a:bodyPr>
          <a:lstStyle/>
          <a:p>
            <a:pPr marL="0" indent="0">
              <a:buNone/>
            </a:pPr>
            <a:r>
              <a:rPr lang="ru-RU" sz="1800" dirty="0">
                <a:solidFill>
                  <a:schemeClr val="tx1"/>
                </a:solidFill>
                <a:effectLst/>
                <a:latin typeface="Times New Roman" pitchFamily="18" charset="0"/>
                <a:cs typeface="Times New Roman" pitchFamily="18" charset="0"/>
              </a:rPr>
              <a:t>В основе этой версии происхождения человека стоит деятельность посторонних цивилизаций. Считается, что люди являются потомками инопланетных созданий, которые высадились на Землю миллионы лет назад. Такая история происхождения человека имеет сразу несколько развязок. По мнению одних, люди появились в результате скрещивания инопланетян с прародителями. Другие считают, что всему виной генная инженерия высших форм разума, которые вывели гомо сапиенс из колбы и собственных ДНК. Кто-то уверен, что люди произошли в результате ошибки опытов над животными. С другой стороны, весьма интересной и вероятной является версия об инопланетном вмешательстве в эволюционное развитие гомо сапиенса. Не секрет, что археологи до сих пор находят в различных уголках планеты многочисленные рисунки, записи и прочие свидетельства о том, что античным людям помогали какие-то сверхъестественные силы. Это касается и индейцев Майя, которых якобы просвещали внеземные создания с крыльями на странных небесных колесницах. Также существует теория о том, что вся жизнь человечества от происхождения до пика эволюции протекает по давно прописанной программе, заложенной инопланетным разумом. Есть и альтернативные версии о переселении землян с планет таких систем и созвездий, как Сириус, Скорпион, Весы и т. д. </a:t>
            </a:r>
          </a:p>
          <a:p>
            <a:pPr marL="0" indent="0">
              <a:buNone/>
            </a:pPr>
            <a:r>
              <a:rPr lang="ru-RU" sz="1600" dirty="0">
                <a:effectLst/>
              </a:rPr>
              <a:t> </a:t>
            </a:r>
          </a:p>
          <a:p>
            <a:endParaRPr lang="ru-RU" sz="1600" dirty="0"/>
          </a:p>
        </p:txBody>
      </p:sp>
    </p:spTree>
    <p:extLst>
      <p:ext uri="{BB962C8B-B14F-4D97-AF65-F5344CB8AC3E}">
        <p14:creationId xmlns:p14="http://schemas.microsoft.com/office/powerpoint/2010/main" xmlns="" val="24565580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ytimg.googleusercontent.com/vi/9UowydMbztY/hq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www.officeplankton.com.ua/wp-content/uploads/2013/12/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0"/>
            <a:ext cx="4788024"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123967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8280920" cy="4955203"/>
          </a:xfrm>
          <a:prstGeom prst="rect">
            <a:avLst/>
          </a:prstGeom>
        </p:spPr>
        <p:txBody>
          <a:bodyPr wrap="square">
            <a:spAutoFit/>
          </a:bodyPr>
          <a:lstStyle/>
          <a:p>
            <a:r>
              <a:rPr lang="ru-RU" sz="2800" b="1" dirty="0">
                <a:solidFill>
                  <a:srgbClr val="FF0000"/>
                </a:solidFill>
                <a:latin typeface="Times New Roman" pitchFamily="18" charset="0"/>
                <a:cs typeface="Times New Roman" pitchFamily="18" charset="0"/>
              </a:rPr>
              <a:t>Цель:</a:t>
            </a:r>
            <a:r>
              <a:rPr lang="ru-RU" sz="2800" dirty="0">
                <a:solidFill>
                  <a:srgbClr val="FF0000"/>
                </a:solidFill>
                <a:latin typeface="Times New Roman" pitchFamily="18" charset="0"/>
                <a:cs typeface="Times New Roman" pitchFamily="18" charset="0"/>
              </a:rPr>
              <a:t> </a:t>
            </a:r>
          </a:p>
          <a:p>
            <a:pPr marL="285750" lvl="0" indent="-285750">
              <a:buFont typeface="Wingdings" pitchFamily="2" charset="2"/>
              <a:buChar char="ü"/>
            </a:pPr>
            <a:r>
              <a:rPr lang="ru-RU" sz="2000" dirty="0">
                <a:latin typeface="Times New Roman" pitchFamily="18" charset="0"/>
                <a:cs typeface="Times New Roman" pitchFamily="18" charset="0"/>
              </a:rPr>
              <a:t>Выяснить, как люди приспосабливались к различным условиям окружающей̆ среды. Сформировать представление о размещении людей на Земле. </a:t>
            </a:r>
          </a:p>
          <a:p>
            <a:pPr marL="285750" lvl="0" indent="-285750">
              <a:buFont typeface="Wingdings" pitchFamily="2" charset="2"/>
              <a:buChar char="ü"/>
            </a:pPr>
            <a:r>
              <a:rPr lang="ru-RU" sz="2000" dirty="0">
                <a:latin typeface="Times New Roman" pitchFamily="18" charset="0"/>
                <a:cs typeface="Times New Roman" pitchFamily="18" charset="0"/>
              </a:rPr>
              <a:t>Сформировать понятие «человеческая раса», их внешние различия.</a:t>
            </a:r>
          </a:p>
          <a:p>
            <a:pPr marL="285750" lvl="0" indent="-285750">
              <a:buFont typeface="Wingdings" pitchFamily="2" charset="2"/>
              <a:buChar char="ü"/>
            </a:pPr>
            <a:r>
              <a:rPr lang="ru-RU" sz="2000" dirty="0">
                <a:latin typeface="Times New Roman" pitchFamily="18" charset="0"/>
                <a:cs typeface="Times New Roman" pitchFamily="18" charset="0"/>
              </a:rPr>
              <a:t>Формирования жизненной позиции о равенстве всех рас и толерантности по отношению к представителям всех человеческих рас; </a:t>
            </a:r>
          </a:p>
          <a:p>
            <a:r>
              <a:rPr lang="ru-RU" sz="2000" b="1" dirty="0">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Задачи: </a:t>
            </a:r>
          </a:p>
          <a:p>
            <a:pPr marL="285750" lvl="0" indent="-285750">
              <a:buFont typeface="Wingdings" pitchFamily="2" charset="2"/>
              <a:buChar char="ü"/>
            </a:pPr>
            <a:r>
              <a:rPr lang="ru-RU" sz="2000" dirty="0">
                <a:latin typeface="Times New Roman" pitchFamily="18" charset="0"/>
                <a:cs typeface="Times New Roman" pitchFamily="18" charset="0"/>
              </a:rPr>
              <a:t>Разобрать с учащимися новые термины, понятия и определения; начать формирование у учащихся представлений и знаний о населении Земли, происхождении человечества, численности населения и его размещении, расовом составе.</a:t>
            </a:r>
          </a:p>
          <a:p>
            <a:pPr marL="285750" lvl="0" indent="-285750">
              <a:buFont typeface="Wingdings" pitchFamily="2" charset="2"/>
              <a:buChar char="ü"/>
            </a:pPr>
            <a:r>
              <a:rPr lang="ru-RU" sz="2000" dirty="0">
                <a:latin typeface="Times New Roman" pitchFamily="18" charset="0"/>
                <a:cs typeface="Times New Roman" pitchFamily="18" charset="0"/>
              </a:rPr>
              <a:t>Развивать навыки:  работа с картой, чтение карты, работать с текстом учебника, работа с компьютером в программе </a:t>
            </a:r>
            <a:r>
              <a:rPr lang="en-US" sz="2000" dirty="0">
                <a:latin typeface="Times New Roman" pitchFamily="18" charset="0"/>
                <a:cs typeface="Times New Roman" pitchFamily="18" charset="0"/>
              </a:rPr>
              <a:t>Microsoft PowerPoint</a:t>
            </a:r>
            <a:r>
              <a:rPr lang="ru-RU" sz="2000" dirty="0">
                <a:latin typeface="Times New Roman" pitchFamily="18" charset="0"/>
                <a:cs typeface="Times New Roman" pitchFamily="18" charset="0"/>
              </a:rPr>
              <a:t>.</a:t>
            </a:r>
          </a:p>
          <a:p>
            <a:pPr marL="285750" lvl="0" indent="-285750">
              <a:buFont typeface="Wingdings" pitchFamily="2" charset="2"/>
              <a:buChar char="ü"/>
            </a:pPr>
            <a:r>
              <a:rPr lang="ru-RU" sz="2000" dirty="0">
                <a:latin typeface="Times New Roman" pitchFamily="18" charset="0"/>
                <a:cs typeface="Times New Roman" pitchFamily="18" charset="0"/>
              </a:rPr>
              <a:t>Воспитание уважения к представителям разных рас и их культуре.</a:t>
            </a:r>
          </a:p>
        </p:txBody>
      </p:sp>
    </p:spTree>
    <p:extLst>
      <p:ext uri="{BB962C8B-B14F-4D97-AF65-F5344CB8AC3E}">
        <p14:creationId xmlns:p14="http://schemas.microsoft.com/office/powerpoint/2010/main" xmlns="" val="21705187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4525963"/>
          </a:xfrm>
        </p:spPr>
        <p:txBody>
          <a:bodyPr>
            <a:normAutofit fontScale="92500"/>
          </a:bodyPr>
          <a:lstStyle/>
          <a:p>
            <a:pPr marL="0" indent="0">
              <a:buNone/>
            </a:pPr>
            <a:r>
              <a:rPr lang="ru-RU" dirty="0">
                <a:solidFill>
                  <a:schemeClr val="tx1"/>
                </a:solidFill>
                <a:effectLst/>
                <a:latin typeface="Times New Roman" pitchFamily="18" charset="0"/>
                <a:cs typeface="Times New Roman" pitchFamily="18" charset="0"/>
              </a:rPr>
              <a:t>На земном шаре сегодня проживает более 7 млрд. человек. Люди заселяют почти всю территорию планеты. Неосвоенных территорий почти не осталось. Даже в суровой Антарктиде на научных станциях живут люди.</a:t>
            </a:r>
          </a:p>
          <a:p>
            <a:pPr marL="0" indent="0">
              <a:buNone/>
            </a:pPr>
            <a:r>
              <a:rPr lang="ru-RU" dirty="0">
                <a:solidFill>
                  <a:schemeClr val="tx1"/>
                </a:solidFill>
                <a:effectLst/>
                <a:latin typeface="Times New Roman" pitchFamily="18" charset="0"/>
                <a:cs typeface="Times New Roman" pitchFamily="18" charset="0"/>
              </a:rPr>
              <a:t>Расселяясь по планете, люди приспосабливались к различным природным условиям, создавая новые орудия труда, развивая науку, культуру, искусство, ремесла</a:t>
            </a:r>
          </a:p>
          <a:p>
            <a:endParaRPr lang="ru-RU" dirty="0"/>
          </a:p>
        </p:txBody>
      </p:sp>
      <p:pic>
        <p:nvPicPr>
          <p:cNvPr id="15362" name="Picture 2" descr="http://worldadvisors.net/wp-content/uploads/2014/04/photo-pour-la-page-daccueuil-du-si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4077072"/>
            <a:ext cx="4104456" cy="2564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05354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solidFill>
                  <a:srgbClr val="C00000"/>
                </a:solidFill>
              </a:rPr>
              <a:t>Пути расселения людей по материкам</a:t>
            </a:r>
          </a:p>
        </p:txBody>
      </p:sp>
      <p:sp>
        <p:nvSpPr>
          <p:cNvPr id="3" name="Объект 2"/>
          <p:cNvSpPr>
            <a:spLocks noGrp="1"/>
          </p:cNvSpPr>
          <p:nvPr>
            <p:ph idx="1"/>
          </p:nvPr>
        </p:nvSpPr>
        <p:spPr/>
        <p:txBody>
          <a:bodyPr/>
          <a:lstStyle/>
          <a:p>
            <a:endParaRPr lang="ru-RU"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0768"/>
            <a:ext cx="9144000" cy="5517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08226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lstStyle/>
          <a:p>
            <a:pPr marL="0" indent="0">
              <a:buNone/>
            </a:pPr>
            <a:r>
              <a:rPr lang="ru-RU" dirty="0">
                <a:effectLst/>
                <a:latin typeface="Times New Roman" pitchFamily="18" charset="0"/>
                <a:cs typeface="Times New Roman" pitchFamily="18" charset="0"/>
              </a:rPr>
              <a:t>Посмотрите, пожалуйста, на своего соседа по парте, на своих одноклассников и ответьте мне на один вопрос </a:t>
            </a:r>
            <a:r>
              <a:rPr lang="ru-RU" b="1" dirty="0">
                <a:solidFill>
                  <a:srgbClr val="FF0000"/>
                </a:solidFill>
                <a:latin typeface="Times New Roman" pitchFamily="18" charset="0"/>
                <a:cs typeface="Times New Roman" pitchFamily="18" charset="0"/>
              </a:rPr>
              <a:t>– Чем Вы друг от друга отличаетесь?</a:t>
            </a:r>
          </a:p>
          <a:p>
            <a:endParaRPr lang="ru-RU" dirty="0"/>
          </a:p>
        </p:txBody>
      </p:sp>
      <p:pic>
        <p:nvPicPr>
          <p:cNvPr id="16388" name="Picture 4" descr="http://static8.depositphotos.com/1465849/962/i/950/depositphotos_9628591-Thoughtful-childr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876433"/>
            <a:ext cx="4919539" cy="3962561"/>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http://boombob.ru/img/picture/Jun/30/e28873fcb1f139bd78e778956b544b1d/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2420888"/>
            <a:ext cx="1997106" cy="2342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65014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4664"/>
            <a:ext cx="8712968" cy="3416320"/>
          </a:xfrm>
          <a:prstGeom prst="rect">
            <a:avLst/>
          </a:prstGeom>
        </p:spPr>
        <p:txBody>
          <a:bodyPr wrap="square">
            <a:spAutoFit/>
          </a:bodyPr>
          <a:lstStyle/>
          <a:p>
            <a:r>
              <a:rPr lang="ru-RU" sz="3600" b="1" i="1" u="sng" dirty="0">
                <a:solidFill>
                  <a:srgbClr val="FF0000"/>
                </a:solidFill>
              </a:rPr>
              <a:t>Расы</a:t>
            </a:r>
            <a:r>
              <a:rPr lang="ru-RU" sz="3600" dirty="0"/>
              <a:t> – это исторически сложившиеся группы людей, выделяемые учеными на основании их родства, единства происхождения, которое проявляется во внешнем сходстве (цвет кожи, глаз, волос и т.д.).</a:t>
            </a:r>
          </a:p>
        </p:txBody>
      </p:sp>
      <p:sp>
        <p:nvSpPr>
          <p:cNvPr id="5" name="Прямоугольник 4"/>
          <p:cNvSpPr/>
          <p:nvPr/>
        </p:nvSpPr>
        <p:spPr>
          <a:xfrm>
            <a:off x="539552" y="4029165"/>
            <a:ext cx="7128792" cy="2062103"/>
          </a:xfrm>
          <a:prstGeom prst="rect">
            <a:avLst/>
          </a:prstGeom>
        </p:spPr>
        <p:txBody>
          <a:bodyPr wrap="square">
            <a:spAutoFit/>
          </a:bodyPr>
          <a:lstStyle/>
          <a:p>
            <a:r>
              <a:rPr lang="ru-RU" sz="3200" i="1" u="sng" dirty="0">
                <a:solidFill>
                  <a:srgbClr val="FF0000"/>
                </a:solidFill>
              </a:rPr>
              <a:t>Выделяют три расы</a:t>
            </a:r>
            <a:r>
              <a:rPr lang="ru-RU" sz="3200" dirty="0">
                <a:solidFill>
                  <a:srgbClr val="FF0000"/>
                </a:solidFill>
              </a:rPr>
              <a:t>. </a:t>
            </a:r>
          </a:p>
          <a:p>
            <a:pPr marL="285750" indent="-285750">
              <a:buFont typeface="Wingdings" pitchFamily="2" charset="2"/>
              <a:buChar char="ü"/>
            </a:pPr>
            <a:r>
              <a:rPr lang="ru-RU" sz="3200" dirty="0" smtClean="0"/>
              <a:t> </a:t>
            </a:r>
            <a:r>
              <a:rPr lang="ru-RU" sz="3200" i="1" dirty="0" smtClean="0"/>
              <a:t>европеоидная</a:t>
            </a:r>
            <a:endParaRPr lang="ru-RU" sz="3200" dirty="0"/>
          </a:p>
          <a:p>
            <a:pPr marL="285750" lvl="0" indent="-285750">
              <a:buFont typeface="Wingdings" pitchFamily="2" charset="2"/>
              <a:buChar char="ü"/>
            </a:pPr>
            <a:r>
              <a:rPr lang="ru-RU" sz="3200" i="1" dirty="0"/>
              <a:t>монголоидная</a:t>
            </a:r>
            <a:endParaRPr lang="ru-RU" sz="3200" dirty="0"/>
          </a:p>
          <a:p>
            <a:pPr marL="285750" lvl="0" indent="-285750">
              <a:buFont typeface="Wingdings" pitchFamily="2" charset="2"/>
              <a:buChar char="ü"/>
            </a:pPr>
            <a:r>
              <a:rPr lang="ru-RU" sz="3200" i="1" dirty="0"/>
              <a:t>экваториальная</a:t>
            </a:r>
            <a:endParaRPr lang="ru-RU" sz="3200" dirty="0"/>
          </a:p>
        </p:txBody>
      </p:sp>
    </p:spTree>
    <p:extLst>
      <p:ext uri="{BB962C8B-B14F-4D97-AF65-F5344CB8AC3E}">
        <p14:creationId xmlns:p14="http://schemas.microsoft.com/office/powerpoint/2010/main" xmlns="" val="87125963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effectLst/>
              </a:rPr>
              <a:t>Европео́идная</a:t>
            </a:r>
            <a:r>
              <a:rPr lang="ru-RU" dirty="0" smtClean="0">
                <a:solidFill>
                  <a:srgbClr val="FF0000"/>
                </a:solidFill>
                <a:effectLst/>
              </a:rPr>
              <a:t> </a:t>
            </a:r>
            <a:r>
              <a:rPr lang="ru-RU" dirty="0" err="1" smtClean="0">
                <a:solidFill>
                  <a:srgbClr val="FF0000"/>
                </a:solidFill>
                <a:effectLst/>
              </a:rPr>
              <a:t>ра́са</a:t>
            </a:r>
            <a:r>
              <a:rPr lang="ru-RU" dirty="0">
                <a:effectLst/>
              </a:rPr>
              <a:t/>
            </a:r>
            <a:br>
              <a:rPr lang="ru-RU" dirty="0">
                <a:effectLst/>
              </a:rPr>
            </a:br>
            <a:endParaRPr lang="ru-RU" dirty="0"/>
          </a:p>
        </p:txBody>
      </p:sp>
      <p:sp>
        <p:nvSpPr>
          <p:cNvPr id="4" name="Прямоугольник 3"/>
          <p:cNvSpPr/>
          <p:nvPr/>
        </p:nvSpPr>
        <p:spPr>
          <a:xfrm>
            <a:off x="307920" y="1340768"/>
            <a:ext cx="8512552" cy="4708981"/>
          </a:xfrm>
          <a:prstGeom prst="rect">
            <a:avLst/>
          </a:prstGeom>
        </p:spPr>
        <p:txBody>
          <a:bodyPr wrap="square">
            <a:spAutoFit/>
          </a:bodyPr>
          <a:lstStyle/>
          <a:p>
            <a:r>
              <a:rPr lang="ru-RU" sz="2000" b="1" dirty="0">
                <a:solidFill>
                  <a:srgbClr val="002060"/>
                </a:solidFill>
                <a:latin typeface="Times New Roman" pitchFamily="18" charset="0"/>
                <a:cs typeface="Times New Roman" pitchFamily="18" charset="0"/>
              </a:rPr>
              <a:t>Также называется евразийская или </a:t>
            </a:r>
            <a:r>
              <a:rPr lang="ru-RU" sz="2000" b="1" dirty="0" err="1">
                <a:solidFill>
                  <a:srgbClr val="002060"/>
                </a:solidFill>
                <a:latin typeface="Times New Roman" pitchFamily="18" charset="0"/>
                <a:cs typeface="Times New Roman" pitchFamily="18" charset="0"/>
              </a:rPr>
              <a:t>кавказоидная</a:t>
            </a:r>
            <a:r>
              <a:rPr lang="ru-RU" sz="2000" b="1" dirty="0">
                <a:solidFill>
                  <a:srgbClr val="002060"/>
                </a:solidFill>
                <a:latin typeface="Times New Roman" pitchFamily="18" charset="0"/>
                <a:cs typeface="Times New Roman" pitchFamily="18" charset="0"/>
              </a:rPr>
              <a:t>) — </a:t>
            </a:r>
            <a:r>
              <a:rPr lang="ru-RU" sz="2000" b="1" dirty="0" smtClean="0">
                <a:solidFill>
                  <a:srgbClr val="002060"/>
                </a:solidFill>
                <a:latin typeface="Times New Roman" pitchFamily="18" charset="0"/>
                <a:cs typeface="Times New Roman" pitchFamily="18" charset="0"/>
              </a:rPr>
              <a:t>раса, </a:t>
            </a:r>
            <a:r>
              <a:rPr lang="ru-RU" sz="2000" b="1" dirty="0">
                <a:solidFill>
                  <a:srgbClr val="002060"/>
                </a:solidFill>
                <a:latin typeface="Times New Roman" pitchFamily="18" charset="0"/>
                <a:cs typeface="Times New Roman" pitchFamily="18" charset="0"/>
              </a:rPr>
              <a:t>распространённая до эпохи Великих географических открытий в Европе, Передней Азии, Северной </a:t>
            </a:r>
            <a:r>
              <a:rPr lang="ru-RU" sz="2000" b="1" dirty="0" smtClean="0">
                <a:solidFill>
                  <a:srgbClr val="002060"/>
                </a:solidFill>
                <a:latin typeface="Times New Roman" pitchFamily="18" charset="0"/>
                <a:cs typeface="Times New Roman" pitchFamily="18" charset="0"/>
              </a:rPr>
              <a:t>Африке</a:t>
            </a:r>
            <a:r>
              <a:rPr lang="ru-RU" sz="2000" b="1" dirty="0">
                <a:solidFill>
                  <a:srgbClr val="002060"/>
                </a:solidFill>
                <a:latin typeface="Times New Roman" pitchFamily="18" charset="0"/>
                <a:cs typeface="Times New Roman" pitchFamily="18" charset="0"/>
              </a:rPr>
              <a:t>, частично в Средней Азии и северной и центральной Индии; позже — на всех населённых континентах. Особенно широко европеоиды расселились в Северной Америке и Южной Америке, в </a:t>
            </a:r>
            <a:r>
              <a:rPr lang="ru-RU" sz="2000" b="1" dirty="0" smtClean="0">
                <a:solidFill>
                  <a:srgbClr val="002060"/>
                </a:solidFill>
                <a:latin typeface="Times New Roman" pitchFamily="18" charset="0"/>
                <a:cs typeface="Times New Roman" pitchFamily="18" charset="0"/>
              </a:rPr>
              <a:t>Южной </a:t>
            </a:r>
            <a:r>
              <a:rPr lang="ru-RU" sz="2000" b="1" dirty="0">
                <a:solidFill>
                  <a:srgbClr val="002060"/>
                </a:solidFill>
                <a:latin typeface="Times New Roman" pitchFamily="18" charset="0"/>
                <a:cs typeface="Times New Roman" pitchFamily="18" charset="0"/>
              </a:rPr>
              <a:t>Африке и Австралии. Является самой многочисленной расой на Земле (около 40% населения планеты).</a:t>
            </a:r>
          </a:p>
          <a:p>
            <a:r>
              <a:rPr lang="ru-RU" sz="2000" b="1" dirty="0">
                <a:solidFill>
                  <a:srgbClr val="002060"/>
                </a:solidFill>
                <a:latin typeface="Times New Roman" pitchFamily="18" charset="0"/>
                <a:cs typeface="Times New Roman" pitchFamily="18" charset="0"/>
              </a:rPr>
              <a:t>Характеризуется светлой или смугловатой кожей, прямыми или волновыми мягкими волосами, хорошо развитым волосяным покровом на лице у мужчин (борода и усы), узким выступающим носом, тонкими губами, а также определенными отличными признаками черепа. Наиболее важным приспособительным признаком этой расы является большой размер носовой полости, что связано с необходимостью создания своеобразной «камеры, которая нагревает» холодный воздух.</a:t>
            </a:r>
          </a:p>
        </p:txBody>
      </p:sp>
    </p:spTree>
    <p:extLst>
      <p:ext uri="{BB962C8B-B14F-4D97-AF65-F5344CB8AC3E}">
        <p14:creationId xmlns:p14="http://schemas.microsoft.com/office/powerpoint/2010/main" xmlns="" val="26252972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descr="http://bigslide.ru/images/15/14025/960/img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63" y="-1"/>
            <a:ext cx="9178564"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84529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8434" name="Picture 2" descr="http://fs1.ppt4web.ru/images/3258/57412/640/img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786"/>
            <a:ext cx="9144000" cy="6836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89242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solidFill>
                  <a:srgbClr val="FF0000"/>
                </a:solidFill>
              </a:rPr>
              <a:t>Монголо́идная</a:t>
            </a:r>
            <a:r>
              <a:rPr lang="ru-RU" dirty="0">
                <a:solidFill>
                  <a:srgbClr val="FF0000"/>
                </a:solidFill>
              </a:rPr>
              <a:t> </a:t>
            </a:r>
            <a:r>
              <a:rPr lang="ru-RU" dirty="0" err="1">
                <a:solidFill>
                  <a:srgbClr val="FF0000"/>
                </a:solidFill>
              </a:rPr>
              <a:t>ра́са</a:t>
            </a:r>
            <a:r>
              <a:rPr lang="ru-RU" dirty="0"/>
              <a:t/>
            </a:r>
            <a:br>
              <a:rPr lang="ru-RU" dirty="0"/>
            </a:br>
            <a:endParaRPr lang="ru-RU" dirty="0"/>
          </a:p>
        </p:txBody>
      </p:sp>
      <p:sp>
        <p:nvSpPr>
          <p:cNvPr id="4" name="Прямоугольник 3"/>
          <p:cNvSpPr/>
          <p:nvPr/>
        </p:nvSpPr>
        <p:spPr>
          <a:xfrm>
            <a:off x="251520" y="1134005"/>
            <a:ext cx="8640960" cy="5016758"/>
          </a:xfrm>
          <a:prstGeom prst="rect">
            <a:avLst/>
          </a:prstGeom>
        </p:spPr>
        <p:txBody>
          <a:bodyPr wrap="square">
            <a:spAutoFit/>
          </a:bodyPr>
          <a:lstStyle/>
          <a:p>
            <a:r>
              <a:rPr lang="ru-RU" sz="2000" dirty="0" smtClean="0">
                <a:latin typeface="Times New Roman" pitchFamily="18" charset="0"/>
                <a:cs typeface="Times New Roman" pitchFamily="18" charset="0"/>
              </a:rPr>
              <a:t>Одна </a:t>
            </a:r>
            <a:r>
              <a:rPr lang="ru-RU" sz="2000" dirty="0">
                <a:latin typeface="Times New Roman" pitchFamily="18" charset="0"/>
                <a:cs typeface="Times New Roman" pitchFamily="18" charset="0"/>
              </a:rPr>
              <a:t>из больших рас человечества, распространённая в Северной, Восточной и Юго-Восточной Азии (на Юго-Востоке Азии имеется примесь </a:t>
            </a:r>
            <a:r>
              <a:rPr lang="ru-RU" sz="2000" dirty="0" err="1">
                <a:latin typeface="Times New Roman" pitchFamily="18" charset="0"/>
                <a:cs typeface="Times New Roman" pitchFamily="18" charset="0"/>
              </a:rPr>
              <a:t>австралоидов</a:t>
            </a:r>
            <a:r>
              <a:rPr lang="ru-RU" sz="2000" dirty="0">
                <a:latin typeface="Times New Roman" pitchFamily="18" charset="0"/>
                <a:cs typeface="Times New Roman" pitchFamily="18" charset="0"/>
              </a:rPr>
              <a:t>), также распространены в Америке среди индейского населения (отдельная </a:t>
            </a:r>
            <a:r>
              <a:rPr lang="ru-RU" sz="2000" dirty="0" err="1">
                <a:latin typeface="Times New Roman" pitchFamily="18" charset="0"/>
                <a:cs typeface="Times New Roman" pitchFamily="18" charset="0"/>
              </a:rPr>
              <a:t>Американоидная</a:t>
            </a:r>
            <a:r>
              <a:rPr lang="ru-RU" sz="2000" dirty="0">
                <a:latin typeface="Times New Roman" pitchFamily="18" charset="0"/>
                <a:cs typeface="Times New Roman" pitchFamily="18" charset="0"/>
              </a:rPr>
              <a:t> раса) . Слово «монголоид» образовано объединением слова «монгол» и суффикса «-</a:t>
            </a:r>
            <a:r>
              <a:rPr lang="ru-RU" sz="2000" dirty="0" err="1">
                <a:latin typeface="Times New Roman" pitchFamily="18" charset="0"/>
                <a:cs typeface="Times New Roman" pitchFamily="18" charset="0"/>
              </a:rPr>
              <a:t>оид</a:t>
            </a:r>
            <a:r>
              <a:rPr lang="ru-RU" sz="2000" dirty="0">
                <a:latin typeface="Times New Roman" pitchFamily="18" charset="0"/>
                <a:cs typeface="Times New Roman" pitchFamily="18" charset="0"/>
              </a:rPr>
              <a:t>», что означает «похожий». Термин введён в начале расовой науки для описания в первую очередь азиатских популяций различных стран  Центральной и </a:t>
            </a:r>
            <a:r>
              <a:rPr lang="ru-RU" sz="2000" dirty="0" smtClean="0">
                <a:latin typeface="Times New Roman" pitchFamily="18" charset="0"/>
                <a:cs typeface="Times New Roman" pitchFamily="18" charset="0"/>
              </a:rPr>
              <a:t>Восточной </a:t>
            </a:r>
            <a:r>
              <a:rPr lang="ru-RU" sz="2000" dirty="0">
                <a:latin typeface="Times New Roman" pitchFamily="18" charset="0"/>
                <a:cs typeface="Times New Roman" pitchFamily="18" charset="0"/>
              </a:rPr>
              <a:t>Азии. Может разделяться на азиатскую и американскую расы.</a:t>
            </a:r>
          </a:p>
          <a:p>
            <a:r>
              <a:rPr lang="ru-RU" sz="2000" dirty="0">
                <a:latin typeface="Times New Roman" pitchFamily="18" charset="0"/>
                <a:cs typeface="Times New Roman" pitchFamily="18" charset="0"/>
              </a:rPr>
              <a:t>Характеризуется смугловатой или светлой кожей, прямым, чаще твердыми волосами, средней шириной губ и носа, сплющенной лица, сильно выступающими скулами, сравнительно большим размером лица, заметным развитием «третьего века». Наиболее важными адаптивными признаками монголоидной расы является отложение жировой клетчатки на лице у детей, узкие щели глаз, складка века. Все эти признаки в прошлом имели приспособительное значение от обморожения, ветра, пыли и солнечного света, который отражался от снега.</a:t>
            </a:r>
          </a:p>
        </p:txBody>
      </p:sp>
    </p:spTree>
    <p:extLst>
      <p:ext uri="{BB962C8B-B14F-4D97-AF65-F5344CB8AC3E}">
        <p14:creationId xmlns:p14="http://schemas.microsoft.com/office/powerpoint/2010/main" xmlns="" val="42009204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9458" name="Picture 2" descr="https://fs00.infourok.ru/images/doc/250/254552/1/img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9563"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056304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484" name="Picture 4" descr="http://900igr.net/datas/geografija/Narody-Evrazii/0011-011-Mongoloidnaja-ras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93" y="-31133"/>
            <a:ext cx="9132007"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13149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12968" cy="6009531"/>
          </a:xfrm>
        </p:spPr>
        <p:txBody>
          <a:bodyPr>
            <a:normAutofit/>
          </a:bodyPr>
          <a:lstStyle/>
          <a:p>
            <a:pPr marL="0" indent="0">
              <a:buNone/>
            </a:pPr>
            <a:endParaRPr lang="ru-RU" sz="2400" dirty="0" smtClean="0">
              <a:effectLst/>
              <a:latin typeface="Times New Roman" pitchFamily="18" charset="0"/>
              <a:cs typeface="Times New Roman" pitchFamily="18" charset="0"/>
            </a:endParaRPr>
          </a:p>
          <a:p>
            <a:pPr marL="0" indent="0">
              <a:buNone/>
            </a:pPr>
            <a:r>
              <a:rPr lang="ru-RU" sz="2400" dirty="0" smtClean="0">
                <a:effectLst/>
                <a:latin typeface="Times New Roman" pitchFamily="18" charset="0"/>
                <a:cs typeface="Times New Roman" pitchFamily="18" charset="0"/>
              </a:rPr>
              <a:t>Главное </a:t>
            </a:r>
            <a:r>
              <a:rPr lang="ru-RU" sz="2400" dirty="0">
                <a:effectLst/>
                <a:latin typeface="Times New Roman" pitchFamily="18" charset="0"/>
                <a:cs typeface="Times New Roman" pitchFamily="18" charset="0"/>
              </a:rPr>
              <a:t>отличие Земли от множества других планет — наличие на ней разумных существ — людей. </a:t>
            </a:r>
            <a:r>
              <a:rPr lang="ru-RU" sz="2400" b="1" dirty="0">
                <a:solidFill>
                  <a:srgbClr val="FF0000"/>
                </a:solidFill>
                <a:latin typeface="Times New Roman" pitchFamily="18" charset="0"/>
                <a:cs typeface="Times New Roman" pitchFamily="18" charset="0"/>
              </a:rPr>
              <a:t>Где и когда появился первый человек?</a:t>
            </a:r>
            <a:r>
              <a:rPr lang="ru-RU" sz="2400" dirty="0">
                <a:latin typeface="Times New Roman" pitchFamily="18" charset="0"/>
                <a:cs typeface="Times New Roman" pitchFamily="18" charset="0"/>
              </a:rPr>
              <a:t> </a:t>
            </a:r>
            <a:r>
              <a:rPr lang="ru-RU" sz="2400" dirty="0">
                <a:effectLst/>
                <a:latin typeface="Times New Roman" pitchFamily="18" charset="0"/>
                <a:cs typeface="Times New Roman" pitchFamily="18" charset="0"/>
              </a:rPr>
              <a:t>Поиск ответа на этот вопрос люди ведут уже очень </a:t>
            </a:r>
            <a:r>
              <a:rPr lang="ru-RU" sz="2400" dirty="0" smtClean="0">
                <a:effectLst/>
                <a:latin typeface="Times New Roman" pitchFamily="18" charset="0"/>
                <a:cs typeface="Times New Roman" pitchFamily="18" charset="0"/>
              </a:rPr>
              <a:t>давно</a:t>
            </a:r>
            <a:r>
              <a:rPr lang="ru-RU" sz="2400" dirty="0">
                <a:effectLst/>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1026" name="Picture 2" descr="http://vozrojdeniesveta.com/wp-content/uploads/2016/02/vzaimodeystvie-i-fizicheskog-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2348880"/>
            <a:ext cx="5688632"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03159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rmAutofit fontScale="90000"/>
          </a:bodyPr>
          <a:lstStyle/>
          <a:p>
            <a:r>
              <a:rPr lang="ru-RU" dirty="0">
                <a:solidFill>
                  <a:srgbClr val="FF0000"/>
                </a:solidFill>
                <a:effectLst/>
              </a:rPr>
              <a:t>Экваториальная (негро-</a:t>
            </a:r>
            <a:r>
              <a:rPr lang="ru-RU" dirty="0" err="1">
                <a:solidFill>
                  <a:srgbClr val="FF0000"/>
                </a:solidFill>
                <a:effectLst/>
              </a:rPr>
              <a:t>автралоидная</a:t>
            </a:r>
            <a:r>
              <a:rPr lang="ru-RU" dirty="0">
                <a:solidFill>
                  <a:srgbClr val="FF0000"/>
                </a:solidFill>
                <a:effectLst/>
              </a:rPr>
              <a:t>)раса</a:t>
            </a:r>
            <a:br>
              <a:rPr lang="ru-RU" dirty="0">
                <a:solidFill>
                  <a:srgbClr val="FF0000"/>
                </a:solidFill>
                <a:effectLst/>
              </a:rPr>
            </a:br>
            <a:endParaRPr lang="ru-RU" dirty="0">
              <a:solidFill>
                <a:srgbClr val="FF0000"/>
              </a:solidFill>
            </a:endParaRPr>
          </a:p>
        </p:txBody>
      </p:sp>
      <p:sp>
        <p:nvSpPr>
          <p:cNvPr id="4" name="Прямоугольник 3"/>
          <p:cNvSpPr/>
          <p:nvPr/>
        </p:nvSpPr>
        <p:spPr>
          <a:xfrm>
            <a:off x="323528" y="1483949"/>
            <a:ext cx="8208912" cy="3785652"/>
          </a:xfrm>
          <a:prstGeom prst="rect">
            <a:avLst/>
          </a:prstGeom>
        </p:spPr>
        <p:txBody>
          <a:bodyPr wrap="square">
            <a:spAutoFit/>
          </a:bodyPr>
          <a:lstStyle/>
          <a:p>
            <a:r>
              <a:rPr lang="ru-RU" sz="2000" dirty="0"/>
              <a:t>Собирательное название негроидных и австралоидных рас, распространенных в тропической зоне Африки, </a:t>
            </a:r>
            <a:r>
              <a:rPr lang="ru-RU" sz="2000" dirty="0" err="1"/>
              <a:t>Юж</a:t>
            </a:r>
            <a:r>
              <a:rPr lang="ru-RU" sz="2000" dirty="0"/>
              <a:t>. и Юго-Вост. Азии, Океании и Австралии.</a:t>
            </a:r>
          </a:p>
          <a:p>
            <a:r>
              <a:rPr lang="ru-RU" sz="2000" dirty="0"/>
              <a:t>Характеризуется темным цветом кожи и глаз, волновыми или кудрявыми волосами, широким носом, который мало выступает, поперечным расположением ноздрей, полными губами и определенными отличными признаками черепа. Борода и усы вырастают едва заметно. Все перечисленные признаки носят адаптивный характер. Например, темная кожа меньше повреждается лучами солнца, препятствует проникновению ультрафиолетовых лучей в кожу, оберегает ее от ожогов. Кудрявые волосы создают плотную войлочную шапку, которая надежно защищает голову от излучений солнца.</a:t>
            </a:r>
          </a:p>
        </p:txBody>
      </p:sp>
    </p:spTree>
    <p:extLst>
      <p:ext uri="{BB962C8B-B14F-4D97-AF65-F5344CB8AC3E}">
        <p14:creationId xmlns:p14="http://schemas.microsoft.com/office/powerpoint/2010/main" xmlns="" val="12672849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1506" name="Picture 2" descr="https://fs00.infourok.ru/images/doc/223/22900/2/img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0749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2530" name="Picture 2" descr="http://topkin.ru/wp-content/uploads/2016/08/Negroidnaya-ras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25474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4664"/>
            <a:ext cx="8568952" cy="3108543"/>
          </a:xfrm>
          <a:prstGeom prst="rect">
            <a:avLst/>
          </a:prstGeom>
        </p:spPr>
        <p:txBody>
          <a:bodyPr wrap="square">
            <a:spAutoFit/>
          </a:bodyPr>
          <a:lstStyle/>
          <a:p>
            <a:r>
              <a:rPr lang="ru-RU" sz="2800" dirty="0">
                <a:latin typeface="Times New Roman" pitchFamily="18" charset="0"/>
                <a:cs typeface="Times New Roman" pitchFamily="18" charset="0"/>
              </a:rPr>
              <a:t>На земном шаре живут сотни различных народов и народностей. Они говорят на различных языках. Наиболее распространенными являются 10 языков мира, на которых говорит почти 60% всего человечества: китайский, английский, русский, испанский, хинди и дуру, японский, немецкий, арабский, португальский, французский.</a:t>
            </a:r>
          </a:p>
        </p:txBody>
      </p:sp>
      <p:pic>
        <p:nvPicPr>
          <p:cNvPr id="23554" name="Picture 2" descr="http://daypic.ru/wp-content/uploads/2011/10/peeps_013-900x6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513207"/>
            <a:ext cx="3816423" cy="3184193"/>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http://www.clipartfinders.com/clipart/104/large-group-of-multi-ethnic-diverse-mixed-age-people-celebrating-while--10410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058" b="14254"/>
          <a:stretch/>
        </p:blipFill>
        <p:spPr bwMode="auto">
          <a:xfrm>
            <a:off x="4211960" y="3509609"/>
            <a:ext cx="4775622" cy="3187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512255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76672"/>
            <a:ext cx="8208912" cy="3046988"/>
          </a:xfrm>
          <a:prstGeom prst="rect">
            <a:avLst/>
          </a:prstGeom>
        </p:spPr>
        <p:txBody>
          <a:bodyPr wrap="square">
            <a:spAutoFit/>
          </a:bodyPr>
          <a:lstStyle/>
          <a:p>
            <a:r>
              <a:rPr lang="ru-RU" sz="3200" i="1" dirty="0">
                <a:latin typeface="Times New Roman" pitchFamily="18" charset="0"/>
                <a:cs typeface="Times New Roman" pitchFamily="18" charset="0"/>
              </a:rPr>
              <a:t>Представители разных рас различаются некоторыми особенностями своего организма, но эти различия несущественны, так что человечество представляет собой единый биологический вид – человек разумный</a:t>
            </a:r>
            <a:r>
              <a:rPr lang="ru-RU" sz="3200" dirty="0">
                <a:latin typeface="Times New Roman" pitchFamily="18" charset="0"/>
                <a:cs typeface="Times New Roman" pitchFamily="18" charset="0"/>
              </a:rPr>
              <a:t>.</a:t>
            </a:r>
          </a:p>
        </p:txBody>
      </p:sp>
      <p:pic>
        <p:nvPicPr>
          <p:cNvPr id="24578" name="Picture 2" descr="https://vedtver.ru/data/uploads/2013-07/page/22349/Sodryjestv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3717032"/>
            <a:ext cx="3024336" cy="3012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762216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Вывод </a:t>
            </a:r>
            <a:endParaRPr lang="ru-RU" dirty="0">
              <a:solidFill>
                <a:srgbClr val="FF0000"/>
              </a:solidFill>
            </a:endParaRPr>
          </a:p>
        </p:txBody>
      </p:sp>
      <p:sp>
        <p:nvSpPr>
          <p:cNvPr id="4" name="Прямоугольник 3"/>
          <p:cNvSpPr/>
          <p:nvPr/>
        </p:nvSpPr>
        <p:spPr>
          <a:xfrm>
            <a:off x="179512" y="1268760"/>
            <a:ext cx="8712968" cy="4893647"/>
          </a:xfrm>
          <a:prstGeom prst="rect">
            <a:avLst/>
          </a:prstGeom>
        </p:spPr>
        <p:txBody>
          <a:bodyPr wrap="square">
            <a:spAutoFit/>
          </a:bodyPr>
          <a:lstStyle/>
          <a:p>
            <a:r>
              <a:rPr lang="ru-RU" sz="2400" dirty="0">
                <a:latin typeface="Times New Roman" pitchFamily="18" charset="0"/>
                <a:cs typeface="Times New Roman" pitchFamily="18" charset="0"/>
              </a:rPr>
              <a:t>Важно помнить, что психические, интеллектуальные, нравственные черты личности зависят не от расы или национальности, а от воспитания, образования, целеустремленности, воли и усердия, а также от состояния здоровья каждого человека.</a:t>
            </a:r>
          </a:p>
          <a:p>
            <a:r>
              <a:rPr lang="ru-RU" sz="2400" i="1" dirty="0">
                <a:latin typeface="Times New Roman" pitchFamily="18" charset="0"/>
                <a:cs typeface="Times New Roman" pitchFamily="18" charset="0"/>
              </a:rPr>
              <a:t>Существует 3 основных теории происхождения человека.</a:t>
            </a:r>
            <a:endParaRPr lang="ru-RU" sz="2400" dirty="0">
              <a:latin typeface="Times New Roman" pitchFamily="18" charset="0"/>
              <a:cs typeface="Times New Roman" pitchFamily="18" charset="0"/>
            </a:endParaRPr>
          </a:p>
          <a:p>
            <a:pPr lvl="0" fontAlgn="base"/>
            <a:r>
              <a:rPr lang="ru-RU" sz="2400" i="1" dirty="0">
                <a:latin typeface="Times New Roman" pitchFamily="18" charset="0"/>
                <a:cs typeface="Times New Roman" pitchFamily="18" charset="0"/>
              </a:rPr>
              <a:t>Эволюционная теория (научная теория)-теория эволюции</a:t>
            </a:r>
            <a:endParaRPr lang="ru-RU" sz="2400" dirty="0">
              <a:latin typeface="Times New Roman" pitchFamily="18" charset="0"/>
              <a:cs typeface="Times New Roman" pitchFamily="18" charset="0"/>
            </a:endParaRPr>
          </a:p>
          <a:p>
            <a:pPr lvl="0" fontAlgn="base"/>
            <a:r>
              <a:rPr lang="ru-RU" sz="2400" i="1" dirty="0">
                <a:latin typeface="Times New Roman" pitchFamily="18" charset="0"/>
                <a:cs typeface="Times New Roman" pitchFamily="18" charset="0"/>
              </a:rPr>
              <a:t>Теория творения (религиозная концепция)- божественная</a:t>
            </a:r>
            <a:endParaRPr lang="ru-RU" sz="2400" dirty="0">
              <a:latin typeface="Times New Roman" pitchFamily="18" charset="0"/>
              <a:cs typeface="Times New Roman" pitchFamily="18" charset="0"/>
            </a:endParaRPr>
          </a:p>
          <a:p>
            <a:pPr lvl="0" fontAlgn="base"/>
            <a:r>
              <a:rPr lang="ru-RU" sz="2400" i="1" dirty="0">
                <a:latin typeface="Times New Roman" pitchFamily="18" charset="0"/>
                <a:cs typeface="Times New Roman" pitchFamily="18" charset="0"/>
              </a:rPr>
              <a:t>Теория внешнего вмешательства (</a:t>
            </a:r>
            <a:r>
              <a:rPr lang="ru-RU" sz="2400" i="1" dirty="0" err="1">
                <a:latin typeface="Times New Roman" pitchFamily="18" charset="0"/>
                <a:cs typeface="Times New Roman" pitchFamily="18" charset="0"/>
              </a:rPr>
              <a:t>паранаучная</a:t>
            </a:r>
            <a:r>
              <a:rPr lang="ru-RU" sz="2400" i="1" dirty="0">
                <a:latin typeface="Times New Roman" pitchFamily="18" charset="0"/>
                <a:cs typeface="Times New Roman" pitchFamily="18" charset="0"/>
              </a:rPr>
              <a:t> теория)-космическая</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Под влиянием природных факторов, формировались разные внешние признаки людей. Появились 3 основные человеческие расы. </a:t>
            </a:r>
          </a:p>
        </p:txBody>
      </p:sp>
    </p:spTree>
    <p:extLst>
      <p:ext uri="{BB962C8B-B14F-4D97-AF65-F5344CB8AC3E}">
        <p14:creationId xmlns:p14="http://schemas.microsoft.com/office/powerpoint/2010/main" xmlns="" val="41664598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5602" name="Picture 2" descr="https://im0-tub-ua.yandex.net/i?id=7ce695f598d269c7019c2e5aa09680e9&amp;n=33&amp;h=225&amp;w=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79"/>
            <a:ext cx="4572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4" name="Picture 4" descr="http://alternathistory.com/files/users/user543/142008_6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6979"/>
            <a:ext cx="4572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6" name="Picture 6" descr="https://im0-tub-ua.yandex.net/i?id=0bc4b3ba65169dbe9a3775f48b78e5c8&amp;n=33&amp;h=225&amp;w=36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6" y="3436662"/>
            <a:ext cx="4571534" cy="3421338"/>
          </a:xfrm>
          <a:prstGeom prst="rect">
            <a:avLst/>
          </a:prstGeom>
          <a:noFill/>
          <a:extLst>
            <a:ext uri="{909E8E84-426E-40DD-AFC4-6F175D3DCCD1}">
              <a14:hiddenFill xmlns:a14="http://schemas.microsoft.com/office/drawing/2010/main" xmlns="">
                <a:solidFill>
                  <a:srgbClr val="FFFFFF"/>
                </a:solidFill>
              </a14:hiddenFill>
            </a:ext>
          </a:extLst>
        </p:spPr>
      </p:pic>
      <p:pic>
        <p:nvPicPr>
          <p:cNvPr id="25608" name="Picture 8" descr="http://cliparts.co/cliparts/gTe/GBe/gTeGBeGT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3426485"/>
            <a:ext cx="4572000" cy="3431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281420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r>
              <a:rPr lang="ru-RU" sz="4900" dirty="0">
                <a:solidFill>
                  <a:srgbClr val="C00000"/>
                </a:solidFill>
                <a:effectLst/>
                <a:latin typeface="Times New Roman" pitchFamily="18" charset="0"/>
                <a:cs typeface="Times New Roman" pitchFamily="18" charset="0"/>
              </a:rPr>
              <a:t>3 теории происхождения человека.</a:t>
            </a:r>
            <a:r>
              <a:rPr lang="ru-RU" dirty="0">
                <a:effectLst/>
              </a:rPr>
              <a:t/>
            </a:r>
            <a:br>
              <a:rPr lang="ru-RU" dirty="0">
                <a:effectLst/>
              </a:rPr>
            </a:br>
            <a:endParaRPr lang="ru-RU" dirty="0"/>
          </a:p>
        </p:txBody>
      </p:sp>
      <p:sp>
        <p:nvSpPr>
          <p:cNvPr id="3" name="Объект 2"/>
          <p:cNvSpPr>
            <a:spLocks noGrp="1"/>
          </p:cNvSpPr>
          <p:nvPr>
            <p:ph idx="1"/>
          </p:nvPr>
        </p:nvSpPr>
        <p:spPr/>
        <p:txBody>
          <a:bodyPr>
            <a:normAutofit/>
          </a:bodyPr>
          <a:lstStyle/>
          <a:p>
            <a:pPr lvl="0" fontAlgn="base"/>
            <a:r>
              <a:rPr lang="ru-RU" b="1" i="1" dirty="0" smtClean="0">
                <a:solidFill>
                  <a:schemeClr val="tx1"/>
                </a:solidFill>
                <a:effectLst/>
                <a:latin typeface="Times New Roman" pitchFamily="18" charset="0"/>
                <a:cs typeface="Times New Roman" pitchFamily="18" charset="0"/>
              </a:rPr>
              <a:t>Эволюционная </a:t>
            </a:r>
            <a:r>
              <a:rPr lang="ru-RU" b="1" i="1" dirty="0">
                <a:solidFill>
                  <a:schemeClr val="tx1"/>
                </a:solidFill>
                <a:effectLst/>
                <a:latin typeface="Times New Roman" pitchFamily="18" charset="0"/>
                <a:cs typeface="Times New Roman" pitchFamily="18" charset="0"/>
              </a:rPr>
              <a:t>теория (научная теория)-теория эволюции</a:t>
            </a:r>
            <a:endParaRPr lang="ru-RU" b="1" dirty="0">
              <a:solidFill>
                <a:schemeClr val="tx1"/>
              </a:solidFill>
              <a:effectLst/>
              <a:latin typeface="Times New Roman" pitchFamily="18" charset="0"/>
              <a:cs typeface="Times New Roman" pitchFamily="18" charset="0"/>
            </a:endParaRPr>
          </a:p>
          <a:p>
            <a:pPr lvl="0" fontAlgn="base"/>
            <a:r>
              <a:rPr lang="ru-RU" b="1" i="1" dirty="0">
                <a:solidFill>
                  <a:schemeClr val="tx1"/>
                </a:solidFill>
                <a:effectLst/>
                <a:latin typeface="Times New Roman" pitchFamily="18" charset="0"/>
                <a:cs typeface="Times New Roman" pitchFamily="18" charset="0"/>
              </a:rPr>
              <a:t>Теория творения (религиозная концепция)- божественная</a:t>
            </a:r>
            <a:endParaRPr lang="ru-RU" b="1" dirty="0">
              <a:solidFill>
                <a:schemeClr val="tx1"/>
              </a:solidFill>
              <a:effectLst/>
              <a:latin typeface="Times New Roman" pitchFamily="18" charset="0"/>
              <a:cs typeface="Times New Roman" pitchFamily="18" charset="0"/>
            </a:endParaRPr>
          </a:p>
          <a:p>
            <a:pPr lvl="0" fontAlgn="base"/>
            <a:r>
              <a:rPr lang="ru-RU" b="1" i="1" dirty="0">
                <a:solidFill>
                  <a:schemeClr val="tx1"/>
                </a:solidFill>
                <a:effectLst/>
                <a:latin typeface="Times New Roman" pitchFamily="18" charset="0"/>
                <a:cs typeface="Times New Roman" pitchFamily="18" charset="0"/>
              </a:rPr>
              <a:t>Теория внешнего вмешательства (</a:t>
            </a:r>
            <a:r>
              <a:rPr lang="ru-RU" b="1" i="1" dirty="0" err="1">
                <a:solidFill>
                  <a:schemeClr val="tx1"/>
                </a:solidFill>
                <a:effectLst/>
                <a:latin typeface="Times New Roman" pitchFamily="18" charset="0"/>
                <a:cs typeface="Times New Roman" pitchFamily="18" charset="0"/>
              </a:rPr>
              <a:t>паранаучная</a:t>
            </a:r>
            <a:r>
              <a:rPr lang="ru-RU" b="1" i="1" dirty="0">
                <a:solidFill>
                  <a:schemeClr val="tx1"/>
                </a:solidFill>
                <a:effectLst/>
                <a:latin typeface="Times New Roman" pitchFamily="18" charset="0"/>
                <a:cs typeface="Times New Roman" pitchFamily="18" charset="0"/>
              </a:rPr>
              <a:t> теория)-космическая</a:t>
            </a:r>
            <a:endParaRPr lang="ru-RU" b="1" dirty="0">
              <a:solidFill>
                <a:schemeClr val="tx1"/>
              </a:solidFill>
              <a:effectLst/>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16868984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effectLst>
                  <a:outerShdw blurRad="38100" dist="38100" dir="2700000" algn="tl">
                    <a:srgbClr val="000000">
                      <a:alpha val="43137"/>
                    </a:srgbClr>
                  </a:outerShdw>
                </a:effectLst>
              </a:rPr>
              <a:t>Эволюционная теория</a:t>
            </a:r>
            <a:br>
              <a:rPr lang="ru-RU" dirty="0">
                <a:solidFill>
                  <a:srgbClr val="FF0000"/>
                </a:solidFill>
                <a:effectLst>
                  <a:outerShdw blurRad="38100" dist="38100" dir="2700000" algn="tl">
                    <a:srgbClr val="000000">
                      <a:alpha val="43137"/>
                    </a:srgbClr>
                  </a:outerShdw>
                </a:effectLst>
              </a:rPr>
            </a:br>
            <a:endParaRPr lang="ru-RU"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endParaRPr lang="ru-RU" dirty="0"/>
          </a:p>
        </p:txBody>
      </p:sp>
      <p:pic>
        <p:nvPicPr>
          <p:cNvPr id="2050" name="Picture 2" descr="http://myrava.com/wp-includes/images/the-theory-of-evolution-by-natural-selection-i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96" y="1196752"/>
            <a:ext cx="9137304" cy="5661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59469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8373616" cy="4525963"/>
          </a:xfrm>
        </p:spPr>
        <p:txBody>
          <a:bodyPr>
            <a:normAutofit fontScale="85000" lnSpcReduction="10000"/>
          </a:bodyPr>
          <a:lstStyle/>
          <a:p>
            <a:pPr marL="0" indent="0" fontAlgn="base">
              <a:buNone/>
            </a:pPr>
            <a:r>
              <a:rPr lang="ru-RU" dirty="0">
                <a:solidFill>
                  <a:schemeClr val="tx1"/>
                </a:solidFill>
                <a:effectLst/>
                <a:latin typeface="Times New Roman" pitchFamily="18" charset="0"/>
                <a:cs typeface="Times New Roman" pitchFamily="18" charset="0"/>
              </a:rPr>
              <a:t>Согласно данной теории, имели место следующие </a:t>
            </a:r>
            <a:r>
              <a:rPr lang="ru-RU" b="1" i="1" u="sng" dirty="0">
                <a:solidFill>
                  <a:schemeClr val="tx1"/>
                </a:solidFill>
                <a:effectLst/>
                <a:latin typeface="Times New Roman" pitchFamily="18" charset="0"/>
                <a:cs typeface="Times New Roman" pitchFamily="18" charset="0"/>
              </a:rPr>
              <a:t>основные стадии эволюции человека:</a:t>
            </a:r>
            <a:endParaRPr lang="ru-RU" b="1" u="sng" dirty="0">
              <a:solidFill>
                <a:schemeClr val="tx1"/>
              </a:solidFill>
              <a:effectLst/>
              <a:latin typeface="Times New Roman" pitchFamily="18" charset="0"/>
              <a:cs typeface="Times New Roman" pitchFamily="18" charset="0"/>
            </a:endParaRPr>
          </a:p>
          <a:p>
            <a:pPr lvl="0" fontAlgn="base"/>
            <a:r>
              <a:rPr lang="ru-RU" dirty="0">
                <a:solidFill>
                  <a:schemeClr val="tx1"/>
                </a:solidFill>
                <a:effectLst/>
                <a:latin typeface="Times New Roman" pitchFamily="18" charset="0"/>
                <a:cs typeface="Times New Roman" pitchFamily="18" charset="0"/>
              </a:rPr>
              <a:t>периоды последовательного существования антропоидных предков человека (австралопитек и др.);</a:t>
            </a:r>
          </a:p>
          <a:p>
            <a:pPr lvl="0" fontAlgn="base"/>
            <a:r>
              <a:rPr lang="ru-RU" dirty="0">
                <a:solidFill>
                  <a:schemeClr val="tx1"/>
                </a:solidFill>
                <a:effectLst/>
                <a:latin typeface="Times New Roman" pitchFamily="18" charset="0"/>
                <a:cs typeface="Times New Roman" pitchFamily="18" charset="0"/>
              </a:rPr>
              <a:t>существование древнейших людей: питекантропа (древнейшего человека, или </a:t>
            </a:r>
            <a:r>
              <a:rPr lang="ru-RU" dirty="0" err="1">
                <a:solidFill>
                  <a:schemeClr val="tx1"/>
                </a:solidFill>
                <a:effectLst/>
                <a:latin typeface="Times New Roman" pitchFamily="18" charset="0"/>
                <a:cs typeface="Times New Roman" pitchFamily="18" charset="0"/>
              </a:rPr>
              <a:t>протерантропа</a:t>
            </a:r>
            <a:r>
              <a:rPr lang="ru-RU" dirty="0">
                <a:solidFill>
                  <a:schemeClr val="tx1"/>
                </a:solidFill>
                <a:effectLst/>
                <a:latin typeface="Times New Roman" pitchFamily="18" charset="0"/>
                <a:cs typeface="Times New Roman" pitchFamily="18" charset="0"/>
              </a:rPr>
              <a:t> или архантропа);</a:t>
            </a:r>
          </a:p>
          <a:p>
            <a:pPr lvl="0" fontAlgn="base"/>
            <a:r>
              <a:rPr lang="ru-RU" dirty="0">
                <a:solidFill>
                  <a:schemeClr val="tx1"/>
                </a:solidFill>
                <a:effectLst/>
                <a:latin typeface="Times New Roman" pitchFamily="18" charset="0"/>
                <a:cs typeface="Times New Roman" pitchFamily="18" charset="0"/>
              </a:rPr>
              <a:t>стадия палеоантропа, то есть древнего человека (неандертальцы и др.).</a:t>
            </a:r>
          </a:p>
          <a:p>
            <a:pPr lvl="0" fontAlgn="base"/>
            <a:r>
              <a:rPr lang="ru-RU" dirty="0">
                <a:solidFill>
                  <a:schemeClr val="tx1"/>
                </a:solidFill>
                <a:effectLst/>
                <a:latin typeface="Times New Roman" pitchFamily="18" charset="0"/>
                <a:cs typeface="Times New Roman" pitchFamily="18" charset="0"/>
              </a:rPr>
              <a:t>Развитие современных людей (неоантропов).</a:t>
            </a:r>
          </a:p>
          <a:p>
            <a:endParaRPr lang="ru-RU" dirty="0"/>
          </a:p>
        </p:txBody>
      </p:sp>
    </p:spTree>
    <p:extLst>
      <p:ext uri="{BB962C8B-B14F-4D97-AF65-F5344CB8AC3E}">
        <p14:creationId xmlns:p14="http://schemas.microsoft.com/office/powerpoint/2010/main" xmlns="" val="24465357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http://ppt4web.ru/images/848/26606/640/img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9948" b="18380"/>
          <a:stretch/>
        </p:blipFill>
        <p:spPr bwMode="auto">
          <a:xfrm>
            <a:off x="3635896" y="1578279"/>
            <a:ext cx="5522981" cy="527972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58" y="1548962"/>
            <a:ext cx="3654454" cy="530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http://ppt4web.ru/images/848/26606/640/img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148" b="72117"/>
          <a:stretch/>
        </p:blipFill>
        <p:spPr bwMode="auto">
          <a:xfrm>
            <a:off x="-18558" y="0"/>
            <a:ext cx="9174752" cy="15782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93763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lstStyle/>
          <a:p>
            <a:r>
              <a:rPr lang="ru-RU" dirty="0" smtClean="0">
                <a:solidFill>
                  <a:srgbClr val="FF0000"/>
                </a:solidFill>
              </a:rPr>
              <a:t>Австралопитек</a:t>
            </a:r>
            <a:endParaRPr lang="ru-RU" dirty="0">
              <a:solidFill>
                <a:srgbClr val="FF0000"/>
              </a:solidFill>
            </a:endParaRPr>
          </a:p>
        </p:txBody>
      </p:sp>
      <p:sp>
        <p:nvSpPr>
          <p:cNvPr id="3" name="Объект 2"/>
          <p:cNvSpPr>
            <a:spLocks noGrp="1"/>
          </p:cNvSpPr>
          <p:nvPr>
            <p:ph idx="1"/>
          </p:nvPr>
        </p:nvSpPr>
        <p:spPr/>
        <p:txBody>
          <a:bodyPr/>
          <a:lstStyle/>
          <a:p>
            <a:endParaRPr lang="ru-RU"/>
          </a:p>
        </p:txBody>
      </p:sp>
      <p:pic>
        <p:nvPicPr>
          <p:cNvPr id="4098" name="Picture 2" descr="http://900igr.net/datas/biologija/Drevnie-ljudi/0004-004-Avstralopitek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4745"/>
            <a:ext cx="9144000" cy="57332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39656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http://hirportal.sikerado.hu/images/kep/201305/australopithecus_africanus_by_zdenek_burian_195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9668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Карта">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Карта</Template>
  <TotalTime>328</TotalTime>
  <Words>778</Words>
  <Application>Microsoft Office PowerPoint</Application>
  <PresentationFormat>Экран (4:3)</PresentationFormat>
  <Paragraphs>56</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Карта</vt:lpstr>
      <vt:lpstr>Как люди заселяли Землю</vt:lpstr>
      <vt:lpstr>Слайд 2</vt:lpstr>
      <vt:lpstr>Слайд 3</vt:lpstr>
      <vt:lpstr>3 теории происхождения человека. </vt:lpstr>
      <vt:lpstr>Эволюционная теория </vt:lpstr>
      <vt:lpstr>Слайд 6</vt:lpstr>
      <vt:lpstr>Слайд 7</vt:lpstr>
      <vt:lpstr>Австралопитек</vt:lpstr>
      <vt:lpstr>Слайд 9</vt:lpstr>
      <vt:lpstr>Питекантроп</vt:lpstr>
      <vt:lpstr>Слайд 11</vt:lpstr>
      <vt:lpstr>Палеоантроп (неандерталец) </vt:lpstr>
      <vt:lpstr>Слайд 13</vt:lpstr>
      <vt:lpstr>Неоантроп </vt:lpstr>
      <vt:lpstr>Слайд 15</vt:lpstr>
      <vt:lpstr>Теория творения (религиозная концепция) </vt:lpstr>
      <vt:lpstr>Слайд 17</vt:lpstr>
      <vt:lpstr>Теория внешнего вмешательства </vt:lpstr>
      <vt:lpstr>Слайд 19</vt:lpstr>
      <vt:lpstr>Слайд 20</vt:lpstr>
      <vt:lpstr>Пути расселения людей по материкам</vt:lpstr>
      <vt:lpstr>Слайд 22</vt:lpstr>
      <vt:lpstr>Слайд 23</vt:lpstr>
      <vt:lpstr>Европео́идная ра́са </vt:lpstr>
      <vt:lpstr>Слайд 25</vt:lpstr>
      <vt:lpstr>Слайд 26</vt:lpstr>
      <vt:lpstr>Монголо́идная ра́са </vt:lpstr>
      <vt:lpstr>Слайд 28</vt:lpstr>
      <vt:lpstr>Слайд 29</vt:lpstr>
      <vt:lpstr>Экваториальная (негро-автралоидная)раса </vt:lpstr>
      <vt:lpstr>Слайд 31</vt:lpstr>
      <vt:lpstr>Слайд 32</vt:lpstr>
      <vt:lpstr>Слайд 33</vt:lpstr>
      <vt:lpstr>Слайд 34</vt:lpstr>
      <vt:lpstr>Вывод </vt:lpstr>
      <vt:lpstr>Слайд 36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люди заселяли Землю</dc:title>
  <dc:creator>ммм</dc:creator>
  <cp:lastModifiedBy>Admin</cp:lastModifiedBy>
  <cp:revision>16</cp:revision>
  <dcterms:created xsi:type="dcterms:W3CDTF">2016-11-28T14:48:55Z</dcterms:created>
  <dcterms:modified xsi:type="dcterms:W3CDTF">2019-01-25T17:40:14Z</dcterms:modified>
</cp:coreProperties>
</file>