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3" r:id="rId2"/>
    <p:sldId id="317" r:id="rId3"/>
    <p:sldId id="304" r:id="rId4"/>
    <p:sldId id="305" r:id="rId5"/>
    <p:sldId id="307" r:id="rId6"/>
    <p:sldId id="256" r:id="rId7"/>
    <p:sldId id="309" r:id="rId8"/>
    <p:sldId id="310" r:id="rId9"/>
    <p:sldId id="300" r:id="rId10"/>
    <p:sldId id="311" r:id="rId11"/>
    <p:sldId id="312" r:id="rId12"/>
    <p:sldId id="315" r:id="rId13"/>
    <p:sldId id="314" r:id="rId14"/>
    <p:sldId id="316" r:id="rId15"/>
    <p:sldId id="284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548" autoAdjust="0"/>
  </p:normalViewPr>
  <p:slideViewPr>
    <p:cSldViewPr>
      <p:cViewPr>
        <p:scale>
          <a:sx n="70" d="100"/>
          <a:sy n="70" d="100"/>
        </p:scale>
        <p:origin x="-138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9E300-98D3-4574-AAE8-B4E5981398FB}" type="datetimeFigureOut">
              <a:rPr lang="ru-RU" smtClean="0"/>
              <a:pPr/>
              <a:t>01.01.2022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A061E-7076-49BD-8425-4B60F9FA3B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215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A061E-7076-49BD-8425-4B60F9FA3BB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A061E-7076-49BD-8425-4B60F9FA3BB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2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3929066"/>
            <a:ext cx="55007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Учитель математики: </a:t>
            </a:r>
            <a:r>
              <a:rPr lang="ru-RU" sz="2400" dirty="0" err="1" smtClean="0"/>
              <a:t>Магометова</a:t>
            </a:r>
            <a:r>
              <a:rPr lang="ru-RU" sz="2400" dirty="0" smtClean="0"/>
              <a:t> Х.Н.  </a:t>
            </a:r>
          </a:p>
          <a:p>
            <a:r>
              <a:rPr lang="ru-RU" sz="2400" dirty="0" smtClean="0"/>
              <a:t>МБОУ СОШ №1 с. Кизляр</a:t>
            </a:r>
          </a:p>
          <a:p>
            <a:r>
              <a:rPr lang="ru-RU" sz="2400" dirty="0" smtClean="0"/>
              <a:t> </a:t>
            </a:r>
            <a:r>
              <a:rPr lang="ru-RU" sz="2400" dirty="0" smtClean="0"/>
              <a:t>                       2021г.</a:t>
            </a:r>
            <a:endParaRPr lang="ru-RU" sz="2400" dirty="0"/>
          </a:p>
        </p:txBody>
      </p:sp>
      <p:pic>
        <p:nvPicPr>
          <p:cNvPr id="8" name="Picture 2" descr="http://900igr.net/up/datas/105950/0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912814" y="1196752"/>
            <a:ext cx="785818" cy="542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3</a:t>
            </a:r>
            <a:r>
              <a:rPr lang="en-US" sz="4000" baseline="30000" dirty="0" smtClean="0"/>
              <a:t>2</a:t>
            </a:r>
          </a:p>
          <a:p>
            <a:endParaRPr lang="en-US" sz="4000" baseline="30000" dirty="0" smtClean="0"/>
          </a:p>
          <a:p>
            <a:r>
              <a:rPr lang="en-US" sz="4000" dirty="0" smtClean="0"/>
              <a:t>5</a:t>
            </a:r>
            <a:r>
              <a:rPr lang="en-US" sz="4000" baseline="30000" dirty="0" smtClean="0"/>
              <a:t>3</a:t>
            </a:r>
            <a:endParaRPr lang="ru-RU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6</a:t>
            </a:r>
            <a:r>
              <a:rPr lang="en-US" sz="4000" baseline="30000" dirty="0" smtClean="0"/>
              <a:t>2</a:t>
            </a:r>
            <a:endParaRPr lang="ru-RU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3</a:t>
            </a:r>
            <a:endParaRPr lang="ru-RU" sz="4000" dirty="0" smtClean="0"/>
          </a:p>
          <a:p>
            <a:endParaRPr lang="ru-RU" sz="4000" dirty="0" smtClean="0"/>
          </a:p>
          <a:p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868144" y="1228012"/>
            <a:ext cx="785818" cy="542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5</a:t>
            </a:r>
            <a:r>
              <a:rPr lang="en-US" sz="4000" baseline="30000" dirty="0" smtClean="0"/>
              <a:t>4</a:t>
            </a:r>
          </a:p>
          <a:p>
            <a:endParaRPr lang="en-US" sz="4000" baseline="30000" dirty="0" smtClean="0"/>
          </a:p>
          <a:p>
            <a:r>
              <a:rPr lang="en-US" sz="4000" dirty="0" smtClean="0"/>
              <a:t>6</a:t>
            </a:r>
            <a:r>
              <a:rPr lang="en-US" sz="4000" baseline="30000" dirty="0" smtClean="0"/>
              <a:t>5</a:t>
            </a:r>
            <a:endParaRPr lang="ru-RU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2</a:t>
            </a:r>
            <a:r>
              <a:rPr lang="en-US" sz="4000" baseline="30000" dirty="0" smtClean="0"/>
              <a:t>7</a:t>
            </a:r>
            <a:endParaRPr lang="ru-RU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9</a:t>
            </a:r>
            <a:r>
              <a:rPr lang="en-US" sz="4000" baseline="30000" dirty="0" smtClean="0"/>
              <a:t>8</a:t>
            </a:r>
            <a:endParaRPr lang="ru-RU" sz="4000" dirty="0" smtClean="0"/>
          </a:p>
          <a:p>
            <a:endParaRPr lang="ru-RU" sz="4000" dirty="0" smtClean="0"/>
          </a:p>
          <a:p>
            <a:endParaRPr lang="ru-RU" sz="4000" dirty="0"/>
          </a:p>
        </p:txBody>
      </p:sp>
      <p:sp>
        <p:nvSpPr>
          <p:cNvPr id="5" name="Объект 2"/>
          <p:cNvSpPr>
            <a:spLocks noGrp="1"/>
          </p:cNvSpPr>
          <p:nvPr/>
        </p:nvSpPr>
        <p:spPr>
          <a:xfrm>
            <a:off x="500034" y="214290"/>
            <a:ext cx="8215370" cy="857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sz="4400" i="1" dirty="0" smtClean="0">
                <a:solidFill>
                  <a:srgbClr val="7030A0"/>
                </a:solidFill>
              </a:rPr>
              <a:t>Читаем степени чисел:</a:t>
            </a:r>
            <a:endParaRPr lang="ru-RU" sz="2000" i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357290" y="1271043"/>
            <a:ext cx="1071570" cy="542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10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 = </a:t>
            </a:r>
            <a:endParaRPr lang="en-US" sz="3200" baseline="30000" dirty="0" smtClean="0"/>
          </a:p>
          <a:p>
            <a:endParaRPr lang="en-US" sz="3200" b="1" dirty="0" smtClean="0"/>
          </a:p>
          <a:p>
            <a:r>
              <a:rPr lang="en-US" sz="3200" dirty="0" smtClean="0"/>
              <a:t>10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= </a:t>
            </a:r>
            <a:endParaRPr lang="en-US" sz="3200" baseline="30000" dirty="0" smtClean="0"/>
          </a:p>
          <a:p>
            <a:endParaRPr lang="en-US" sz="4400" baseline="30000" dirty="0" smtClean="0"/>
          </a:p>
          <a:p>
            <a:r>
              <a:rPr lang="en-US" sz="3200" dirty="0" smtClean="0"/>
              <a:t>10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=</a:t>
            </a:r>
            <a:endParaRPr lang="ru-RU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10</a:t>
            </a:r>
            <a:r>
              <a:rPr lang="en-US" sz="3200" baseline="30000" dirty="0" smtClean="0"/>
              <a:t>4</a:t>
            </a:r>
            <a:r>
              <a:rPr lang="en-US" sz="3200" dirty="0" smtClean="0"/>
              <a:t> =</a:t>
            </a:r>
            <a:endParaRPr lang="ru-RU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10</a:t>
            </a:r>
            <a:r>
              <a:rPr lang="en-US" sz="3200" baseline="30000" dirty="0" smtClean="0"/>
              <a:t>5</a:t>
            </a:r>
            <a:r>
              <a:rPr lang="en-US" sz="3200" dirty="0" smtClean="0"/>
              <a:t> =</a:t>
            </a:r>
            <a:endParaRPr lang="ru-RU" sz="3200" dirty="0" smtClean="0"/>
          </a:p>
          <a:p>
            <a:endParaRPr lang="ru-RU" sz="3200" dirty="0" smtClean="0"/>
          </a:p>
          <a:p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357422" y="1273204"/>
            <a:ext cx="1857388" cy="5468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10 </a:t>
            </a:r>
            <a:endParaRPr lang="en-US" sz="3200" baseline="30000" dirty="0" smtClean="0"/>
          </a:p>
          <a:p>
            <a:endParaRPr lang="en-US" sz="3200" b="1" dirty="0" smtClean="0"/>
          </a:p>
          <a:p>
            <a:r>
              <a:rPr lang="en-US" sz="3200" dirty="0" smtClean="0"/>
              <a:t>100 </a:t>
            </a:r>
            <a:endParaRPr lang="en-US" sz="3200" baseline="30000" dirty="0" smtClean="0"/>
          </a:p>
          <a:p>
            <a:endParaRPr lang="en-US" sz="4400" baseline="30000" dirty="0" smtClean="0"/>
          </a:p>
          <a:p>
            <a:r>
              <a:rPr lang="en-US" sz="3200" dirty="0" smtClean="0"/>
              <a:t>1 000</a:t>
            </a:r>
          </a:p>
          <a:p>
            <a:endParaRPr lang="en-US" sz="3200" dirty="0" smtClean="0"/>
          </a:p>
          <a:p>
            <a:r>
              <a:rPr lang="en-US" sz="3200" dirty="0" smtClean="0"/>
              <a:t>10 000</a:t>
            </a:r>
            <a:endParaRPr lang="ru-RU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100 000</a:t>
            </a:r>
            <a:endParaRPr lang="ru-RU" sz="3200" dirty="0" smtClean="0"/>
          </a:p>
          <a:p>
            <a:endParaRPr lang="ru-RU" sz="3200" dirty="0" smtClean="0"/>
          </a:p>
          <a:p>
            <a:endParaRPr lang="ru-RU" sz="3200" dirty="0"/>
          </a:p>
        </p:txBody>
      </p:sp>
      <p:sp>
        <p:nvSpPr>
          <p:cNvPr id="7" name="Объект 2"/>
          <p:cNvSpPr>
            <a:spLocks noGrp="1"/>
          </p:cNvSpPr>
          <p:nvPr/>
        </p:nvSpPr>
        <p:spPr>
          <a:xfrm>
            <a:off x="500034" y="214290"/>
            <a:ext cx="8215370" cy="857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sz="4400" i="1" dirty="0" smtClean="0">
                <a:solidFill>
                  <a:srgbClr val="7030A0"/>
                </a:solidFill>
              </a:rPr>
              <a:t>Волшебное число 10…</a:t>
            </a:r>
            <a:endParaRPr lang="ru-RU" sz="2000" i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63858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</a:rPr>
              <a:t>Закрепим. № 157 (учебник Никольского)</a:t>
            </a:r>
            <a:endParaRPr lang="ru-RU" sz="28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57158" y="642918"/>
            <a:ext cx="4214842" cy="42780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</a:t>
            </a:r>
            <a:r>
              <a:rPr lang="ru-RU" sz="2400" dirty="0" smtClean="0"/>
              <a:t> вариант</a:t>
            </a:r>
          </a:p>
          <a:p>
            <a:r>
              <a:rPr lang="ru-RU" sz="2400" b="1" dirty="0" smtClean="0"/>
              <a:t>1) Записать в виде произведения:</a:t>
            </a:r>
            <a:endParaRPr lang="en-US" sz="2400" b="1" dirty="0" smtClean="0"/>
          </a:p>
          <a:p>
            <a:r>
              <a:rPr lang="en-US" sz="3200" dirty="0" smtClean="0"/>
              <a:t>      </a:t>
            </a:r>
            <a:r>
              <a:rPr lang="ru-RU" sz="3200" dirty="0" smtClean="0"/>
              <a:t>а) </a:t>
            </a:r>
            <a:r>
              <a:rPr lang="en-US" sz="2800" dirty="0" smtClean="0"/>
              <a:t>3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= </a:t>
            </a:r>
            <a:endParaRPr lang="en-US" sz="2800" baseline="30000" dirty="0" smtClean="0"/>
          </a:p>
          <a:p>
            <a:r>
              <a:rPr lang="en-US" sz="2800" dirty="0" smtClean="0"/>
              <a:t>       </a:t>
            </a:r>
            <a:r>
              <a:rPr lang="ru-RU" sz="2800" dirty="0" smtClean="0"/>
              <a:t>б) </a:t>
            </a:r>
            <a:r>
              <a:rPr lang="en-US" sz="2800" dirty="0" smtClean="0"/>
              <a:t>5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= </a:t>
            </a:r>
            <a:endParaRPr lang="en-US" sz="2800" baseline="30000" dirty="0" smtClean="0"/>
          </a:p>
          <a:p>
            <a:r>
              <a:rPr lang="en-US" sz="2800" dirty="0" smtClean="0"/>
              <a:t> </a:t>
            </a:r>
            <a:r>
              <a:rPr lang="ru-RU" sz="2400" b="1" dirty="0" smtClean="0"/>
              <a:t>2) Записать в виде степени</a:t>
            </a:r>
            <a:r>
              <a:rPr lang="ru-RU" sz="2400" dirty="0" smtClean="0"/>
              <a:t>:</a:t>
            </a:r>
            <a:endParaRPr lang="en-US" sz="2400" dirty="0" smtClean="0"/>
          </a:p>
          <a:p>
            <a:r>
              <a:rPr lang="en-US" sz="3200" dirty="0" smtClean="0"/>
              <a:t>      </a:t>
            </a:r>
            <a:r>
              <a:rPr lang="ru-RU" sz="3200" dirty="0" smtClean="0"/>
              <a:t>а) </a:t>
            </a:r>
            <a:r>
              <a:rPr lang="ru-RU" sz="2800" dirty="0" smtClean="0"/>
              <a:t>5 ∙ 5 ∙ 5</a:t>
            </a:r>
            <a:r>
              <a:rPr lang="en-US" sz="2800" dirty="0" smtClean="0"/>
              <a:t> =</a:t>
            </a:r>
            <a:endParaRPr lang="ru-RU" sz="2800" dirty="0" smtClean="0"/>
          </a:p>
          <a:p>
            <a:r>
              <a:rPr lang="en-US" sz="2800" dirty="0" smtClean="0"/>
              <a:t>       </a:t>
            </a:r>
            <a:r>
              <a:rPr lang="ru-RU" sz="2800" dirty="0" smtClean="0"/>
              <a:t>б) 8 ∙ 8 ∙ 8 ∙ 8 ∙ 8</a:t>
            </a:r>
            <a:r>
              <a:rPr lang="en-US" sz="2800" dirty="0" smtClean="0"/>
              <a:t> =</a:t>
            </a:r>
            <a:endParaRPr lang="ru-RU" sz="2800" dirty="0" smtClean="0"/>
          </a:p>
          <a:p>
            <a:r>
              <a:rPr lang="ru-RU" sz="2400" b="1" dirty="0" smtClean="0"/>
              <a:t>3) Вычислить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         </a:t>
            </a:r>
            <a:r>
              <a:rPr lang="ru-RU" sz="2800" dirty="0" smtClean="0"/>
              <a:t>а) </a:t>
            </a:r>
            <a:r>
              <a:rPr lang="en-US" sz="2800" dirty="0" smtClean="0"/>
              <a:t>5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=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928794" y="1785926"/>
            <a:ext cx="2714644" cy="3313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solidFill>
                  <a:srgbClr val="FF0000"/>
                </a:solidFill>
              </a:rPr>
              <a:t>3 ∙ 3  </a:t>
            </a:r>
            <a:endParaRPr lang="en-US" sz="2900" baseline="30000" dirty="0" smtClean="0">
              <a:solidFill>
                <a:srgbClr val="FF0000"/>
              </a:solidFill>
            </a:endParaRPr>
          </a:p>
          <a:p>
            <a:r>
              <a:rPr lang="en-US" sz="2900" dirty="0" smtClean="0">
                <a:solidFill>
                  <a:srgbClr val="FF0000"/>
                </a:solidFill>
              </a:rPr>
              <a:t>5 ∙ 5 ∙ 5</a:t>
            </a:r>
            <a:r>
              <a:rPr lang="ru-RU" sz="2900" dirty="0" smtClean="0"/>
              <a:t> </a:t>
            </a:r>
            <a:r>
              <a:rPr lang="en-US" sz="2900" dirty="0" smtClean="0">
                <a:solidFill>
                  <a:srgbClr val="FF0000"/>
                </a:solidFill>
              </a:rPr>
              <a:t> </a:t>
            </a:r>
            <a:endParaRPr lang="en-US" sz="2900" baseline="30000" dirty="0" smtClean="0">
              <a:solidFill>
                <a:srgbClr val="FF0000"/>
              </a:solidFill>
            </a:endParaRPr>
          </a:p>
          <a:p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en-US" sz="2900" dirty="0" smtClean="0">
                <a:solidFill>
                  <a:srgbClr val="FF0000"/>
                </a:solidFill>
              </a:rPr>
              <a:t>          5</a:t>
            </a:r>
            <a:r>
              <a:rPr lang="en-US" sz="2900" baseline="30000" dirty="0" smtClean="0">
                <a:solidFill>
                  <a:srgbClr val="FF0000"/>
                </a:solidFill>
              </a:rPr>
              <a:t>3</a:t>
            </a:r>
            <a:endParaRPr lang="ru-RU" sz="2900" dirty="0" smtClean="0">
              <a:solidFill>
                <a:srgbClr val="FF0000"/>
              </a:solidFill>
            </a:endParaRPr>
          </a:p>
          <a:p>
            <a:r>
              <a:rPr lang="en-US" sz="2900" dirty="0" smtClean="0">
                <a:solidFill>
                  <a:srgbClr val="FF0000"/>
                </a:solidFill>
              </a:rPr>
              <a:t>                    8</a:t>
            </a:r>
            <a:r>
              <a:rPr lang="en-US" sz="2900" baseline="30000" dirty="0" smtClean="0">
                <a:solidFill>
                  <a:srgbClr val="FF0000"/>
                </a:solidFill>
              </a:rPr>
              <a:t>5</a:t>
            </a:r>
            <a:endParaRPr lang="ru-RU" sz="2900" baseline="30000" dirty="0" smtClean="0">
              <a:solidFill>
                <a:srgbClr val="FF0000"/>
              </a:solidFill>
            </a:endParaRPr>
          </a:p>
          <a:p>
            <a:endParaRPr lang="ru-RU" sz="2900" baseline="30000" dirty="0" smtClean="0">
              <a:solidFill>
                <a:srgbClr val="FF0000"/>
              </a:solidFill>
            </a:endParaRPr>
          </a:p>
          <a:p>
            <a:endParaRPr lang="ru-RU" sz="2400" baseline="30000" dirty="0" smtClean="0">
              <a:solidFill>
                <a:srgbClr val="FF0000"/>
              </a:solidFill>
            </a:endParaRPr>
          </a:p>
          <a:p>
            <a:r>
              <a:rPr lang="ru-RU" sz="4000" baseline="30000" dirty="0" smtClean="0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4876" y="642918"/>
            <a:ext cx="4214842" cy="42780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II</a:t>
            </a:r>
            <a:r>
              <a:rPr lang="ru-RU" sz="2400" dirty="0" smtClean="0"/>
              <a:t> вариант</a:t>
            </a:r>
          </a:p>
          <a:p>
            <a:r>
              <a:rPr lang="ru-RU" sz="2400" b="1" dirty="0" smtClean="0"/>
              <a:t>1) Записать в виде произведения:</a:t>
            </a:r>
            <a:endParaRPr lang="en-US" sz="2400" b="1" dirty="0" smtClean="0"/>
          </a:p>
          <a:p>
            <a:r>
              <a:rPr lang="en-US" sz="2800" dirty="0" smtClean="0"/>
              <a:t>        </a:t>
            </a:r>
            <a:r>
              <a:rPr lang="ru-RU" sz="2800" dirty="0" smtClean="0"/>
              <a:t>а) 5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= </a:t>
            </a:r>
            <a:endParaRPr lang="en-US" sz="2800" baseline="30000" dirty="0" smtClean="0"/>
          </a:p>
          <a:p>
            <a:r>
              <a:rPr lang="en-US" sz="2800" dirty="0" smtClean="0"/>
              <a:t>        </a:t>
            </a:r>
            <a:r>
              <a:rPr lang="ru-RU" sz="2800" dirty="0" smtClean="0"/>
              <a:t>б) 3</a:t>
            </a:r>
            <a:r>
              <a:rPr lang="ru-RU" sz="2800" baseline="30000" dirty="0" smtClean="0"/>
              <a:t>4</a:t>
            </a:r>
            <a:r>
              <a:rPr lang="en-US" sz="2800" dirty="0" smtClean="0"/>
              <a:t> = </a:t>
            </a:r>
            <a:endParaRPr lang="en-US" sz="2800" baseline="30000" dirty="0" smtClean="0"/>
          </a:p>
          <a:p>
            <a:r>
              <a:rPr lang="ru-RU" sz="2400" b="1" dirty="0" smtClean="0"/>
              <a:t>2) Записать в виде степени</a:t>
            </a:r>
            <a:r>
              <a:rPr lang="ru-RU" sz="2400" dirty="0" smtClean="0"/>
              <a:t>:</a:t>
            </a:r>
            <a:endParaRPr lang="en-US" sz="2400" dirty="0" smtClean="0"/>
          </a:p>
          <a:p>
            <a:r>
              <a:rPr lang="en-US" sz="2800" dirty="0" smtClean="0"/>
              <a:t>        </a:t>
            </a:r>
            <a:r>
              <a:rPr lang="ru-RU" sz="2800" dirty="0" smtClean="0"/>
              <a:t>а) 3 ∙ 3 ∙ 3 ∙ 3</a:t>
            </a:r>
            <a:r>
              <a:rPr lang="en-US" sz="2800" dirty="0" smtClean="0"/>
              <a:t> =</a:t>
            </a:r>
            <a:endParaRPr lang="ru-RU" sz="2800" dirty="0" smtClean="0"/>
          </a:p>
          <a:p>
            <a:r>
              <a:rPr lang="en-US" sz="2800" dirty="0" smtClean="0"/>
              <a:t>        </a:t>
            </a:r>
            <a:r>
              <a:rPr lang="ru-RU" sz="2800" dirty="0" smtClean="0"/>
              <a:t>б) 5 ∙ 5 ∙ 5 ∙ 5 ∙ 5</a:t>
            </a:r>
            <a:r>
              <a:rPr lang="en-US" sz="2800" dirty="0" smtClean="0"/>
              <a:t> =</a:t>
            </a:r>
            <a:endParaRPr lang="ru-RU" sz="2800" dirty="0" smtClean="0"/>
          </a:p>
          <a:p>
            <a:r>
              <a:rPr lang="ru-RU" sz="2400" b="1" dirty="0" smtClean="0"/>
              <a:t>3) Вычислить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         </a:t>
            </a:r>
            <a:r>
              <a:rPr lang="ru-RU" sz="2800" dirty="0" smtClean="0"/>
              <a:t>а) 4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=</a:t>
            </a:r>
          </a:p>
          <a:p>
            <a:endParaRPr lang="ru-RU" sz="11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357950" y="1714488"/>
            <a:ext cx="2714644" cy="3190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 ∙ 5  </a:t>
            </a:r>
            <a:endParaRPr lang="en-US" sz="2800" baseline="300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3 ∙ 3 ∙ 3 ∙ 3</a:t>
            </a:r>
            <a:r>
              <a:rPr lang="ru-RU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baseline="30000" dirty="0" smtClean="0">
              <a:solidFill>
                <a:srgbClr val="FF0000"/>
              </a:solidFill>
            </a:endParaRPr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              3</a:t>
            </a:r>
            <a:r>
              <a:rPr lang="en-US" sz="2800" baseline="30000" dirty="0" smtClean="0">
                <a:solidFill>
                  <a:srgbClr val="FF0000"/>
                </a:solidFill>
              </a:rPr>
              <a:t>4</a:t>
            </a:r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                    5</a:t>
            </a:r>
            <a:r>
              <a:rPr lang="en-US" sz="2800" baseline="30000" dirty="0" smtClean="0">
                <a:solidFill>
                  <a:srgbClr val="FF0000"/>
                </a:solidFill>
              </a:rPr>
              <a:t>5</a:t>
            </a:r>
            <a:endParaRPr lang="ru-RU" sz="2800" baseline="30000" dirty="0" smtClean="0">
              <a:solidFill>
                <a:srgbClr val="FF0000"/>
              </a:solidFill>
            </a:endParaRPr>
          </a:p>
          <a:p>
            <a:endParaRPr lang="ru-RU" sz="3200" baseline="30000" dirty="0" smtClean="0">
              <a:solidFill>
                <a:srgbClr val="FF0000"/>
              </a:solidFill>
            </a:endParaRPr>
          </a:p>
          <a:p>
            <a:r>
              <a:rPr lang="ru-RU" sz="3600" baseline="30000" dirty="0" smtClean="0">
                <a:solidFill>
                  <a:srgbClr val="FF0000"/>
                </a:solidFill>
              </a:rPr>
              <a:t>16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57422" y="5072074"/>
            <a:ext cx="515852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«5»</a:t>
            </a:r>
            <a:r>
              <a:rPr lang="ru-RU" sz="2400" dirty="0" smtClean="0"/>
              <a:t> – за 5 правильных ответа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«4»</a:t>
            </a:r>
            <a:r>
              <a:rPr lang="ru-RU" sz="2400" dirty="0" smtClean="0"/>
              <a:t> – за 4 правильных ответа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«3»</a:t>
            </a:r>
            <a:r>
              <a:rPr lang="ru-RU" sz="2400" dirty="0" smtClean="0"/>
              <a:t> – за 3 правильных ответа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«2»</a:t>
            </a:r>
            <a:r>
              <a:rPr lang="ru-RU" sz="2400" dirty="0" smtClean="0"/>
              <a:t> – за 2 и менее правильных ответа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714612" y="-24"/>
            <a:ext cx="37862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Проверим себя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/>
          </p:cNvSpPr>
          <p:nvPr/>
        </p:nvSpPr>
        <p:spPr>
          <a:xfrm>
            <a:off x="2000232" y="2000240"/>
            <a:ext cx="3571900" cy="2714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i="1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buNone/>
            </a:pPr>
            <a:endParaRPr lang="ru-RU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i="1" dirty="0" smtClean="0">
              <a:solidFill>
                <a:srgbClr val="002060"/>
              </a:solidFill>
            </a:endParaRPr>
          </a:p>
        </p:txBody>
      </p:sp>
      <p:pic>
        <p:nvPicPr>
          <p:cNvPr id="3" name="Picture 6" descr="https://ds03.infourok.ru/uploads/ex/0c93/0005d8f2-034eac3c/hello_html_16c4548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235" y="3111433"/>
            <a:ext cx="2428892" cy="3714752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6005929"/>
              </p:ext>
            </p:extLst>
          </p:nvPr>
        </p:nvGraphicFramePr>
        <p:xfrm>
          <a:off x="1043608" y="1471674"/>
          <a:ext cx="7572397" cy="15252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771"/>
                <a:gridCol w="1081771"/>
                <a:gridCol w="1081771"/>
                <a:gridCol w="1081771"/>
                <a:gridCol w="1081771"/>
                <a:gridCol w="1081771"/>
                <a:gridCol w="1081771"/>
              </a:tblGrid>
              <a:tr h="810898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А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Е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К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Л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Н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У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Х</a:t>
                      </a:r>
                      <a:endParaRPr lang="ru-RU" sz="4000" dirty="0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21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27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1 000</a:t>
                      </a:r>
                      <a:endParaRPr lang="ru-RU" sz="2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51320"/>
              </p:ext>
            </p:extLst>
          </p:nvPr>
        </p:nvGraphicFramePr>
        <p:xfrm>
          <a:off x="3786182" y="3933057"/>
          <a:ext cx="4357720" cy="18783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430"/>
                <a:gridCol w="1089430"/>
                <a:gridCol w="1089430"/>
                <a:gridCol w="1089430"/>
              </a:tblGrid>
              <a:tr h="9361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r>
                        <a:rPr lang="en-US" sz="4000" baseline="30000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4000" i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r>
                        <a:rPr lang="en-US" sz="4000" baseline="30000" dirty="0" smtClean="0">
                          <a:solidFill>
                            <a:srgbClr val="002060"/>
                          </a:solidFill>
                        </a:rPr>
                        <a:t>3 </a:t>
                      </a:r>
                      <a:r>
                        <a:rPr lang="ru-RU" sz="4000" i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r>
                        <a:rPr lang="ru-RU" sz="4000" baseline="30000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r>
                        <a:rPr lang="en-US" sz="4000" baseline="30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ru-RU" sz="4000" i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r>
                        <a:rPr lang="ru-RU" sz="4000" baseline="30000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r>
                        <a:rPr lang="en-US" sz="4000" baseline="30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ru-RU" sz="4000" dirty="0"/>
                    </a:p>
                  </a:txBody>
                  <a:tcPr/>
                </a:tc>
              </a:tr>
              <a:tr h="9422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Объект 2"/>
          <p:cNvSpPr>
            <a:spLocks noGrp="1"/>
          </p:cNvSpPr>
          <p:nvPr/>
        </p:nvSpPr>
        <p:spPr>
          <a:xfrm>
            <a:off x="251520" y="44624"/>
            <a:ext cx="9073008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sz="3600" b="1" i="1" dirty="0" smtClean="0">
                <a:solidFill>
                  <a:srgbClr val="7030A0"/>
                </a:solidFill>
              </a:rPr>
              <a:t>Куда мы летим с жителями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7030A0"/>
                </a:solidFill>
              </a:rPr>
              <a:t>цветочного города?</a:t>
            </a:r>
            <a:endParaRPr lang="ru-RU" sz="1600" b="1" i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idx="1"/>
          </p:nvPr>
        </p:nvSpPr>
        <p:spPr>
          <a:xfrm>
            <a:off x="2508527" y="3501008"/>
            <a:ext cx="6851203" cy="141447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п. 1.11</a:t>
            </a:r>
          </a:p>
          <a:p>
            <a:r>
              <a:rPr lang="ru-RU" dirty="0" smtClean="0"/>
              <a:t>№ 153, 154, 155 (устно)</a:t>
            </a:r>
          </a:p>
          <a:p>
            <a:r>
              <a:rPr lang="ru-RU" dirty="0" smtClean="0"/>
              <a:t>№ 160</a:t>
            </a:r>
          </a:p>
        </p:txBody>
      </p:sp>
      <p:pic>
        <p:nvPicPr>
          <p:cNvPr id="3" name="Picture 2" descr="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610" r="17532" b="4382"/>
          <a:stretch>
            <a:fillRect/>
          </a:stretch>
        </p:blipFill>
        <p:spPr bwMode="auto">
          <a:xfrm>
            <a:off x="323850" y="1142984"/>
            <a:ext cx="2149475" cy="3511550"/>
          </a:xfrm>
          <a:prstGeom prst="rect">
            <a:avLst/>
          </a:prstGeom>
          <a:noFill/>
        </p:spPr>
      </p:pic>
      <p:sp>
        <p:nvSpPr>
          <p:cNvPr id="4" name="AutoShape 3" descr="Пергамент"/>
          <p:cNvSpPr>
            <a:spLocks noChangeArrowheads="1"/>
          </p:cNvSpPr>
          <p:nvPr/>
        </p:nvSpPr>
        <p:spPr bwMode="auto">
          <a:xfrm>
            <a:off x="2195513" y="1216009"/>
            <a:ext cx="6948487" cy="1223963"/>
          </a:xfrm>
          <a:prstGeom prst="cloudCallout">
            <a:avLst>
              <a:gd name="adj1" fmla="val -57060"/>
              <a:gd name="adj2" fmla="val 6738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dirty="0" smtClean="0"/>
              <a:t>Домашнее задание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610" r="17532" b="4382"/>
          <a:stretch>
            <a:fillRect/>
          </a:stretch>
        </p:blipFill>
        <p:spPr bwMode="auto">
          <a:xfrm>
            <a:off x="323850" y="260350"/>
            <a:ext cx="2149475" cy="3511550"/>
          </a:xfrm>
          <a:prstGeom prst="rect">
            <a:avLst/>
          </a:prstGeom>
          <a:noFill/>
        </p:spPr>
      </p:pic>
      <p:sp>
        <p:nvSpPr>
          <p:cNvPr id="50179" name="AutoShape 3" descr="Пергамент"/>
          <p:cNvSpPr>
            <a:spLocks noChangeArrowheads="1"/>
          </p:cNvSpPr>
          <p:nvPr/>
        </p:nvSpPr>
        <p:spPr bwMode="auto">
          <a:xfrm>
            <a:off x="2223256" y="356881"/>
            <a:ext cx="6948487" cy="1223963"/>
          </a:xfrm>
          <a:prstGeom prst="cloudCallout">
            <a:avLst>
              <a:gd name="adj1" fmla="val -57060"/>
              <a:gd name="adj2" fmla="val 6738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lvl="0" algn="ctr"/>
            <a:r>
              <a:rPr lang="ru-RU" sz="2800" b="1" dirty="0" smtClean="0"/>
              <a:t>Подведем итоги…</a:t>
            </a:r>
            <a:endParaRPr lang="ru-RU" sz="2800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idx="1"/>
          </p:nvPr>
        </p:nvSpPr>
        <p:spPr>
          <a:xfrm>
            <a:off x="3033203" y="3284984"/>
            <a:ext cx="5328592" cy="237648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dirty="0" smtClean="0"/>
              <a:t>Что сегодня было сложно?</a:t>
            </a:r>
          </a:p>
          <a:p>
            <a:pPr>
              <a:buFontTx/>
              <a:buNone/>
            </a:pPr>
            <a:r>
              <a:rPr lang="ru-RU" dirty="0" smtClean="0"/>
              <a:t>Что понравилось на уроке?</a:t>
            </a:r>
          </a:p>
          <a:p>
            <a:pPr>
              <a:buFontTx/>
              <a:buNone/>
            </a:pPr>
            <a:r>
              <a:rPr lang="ru-RU" dirty="0" smtClean="0"/>
              <a:t>Что запомнилось на уроке?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967334"/>
            <a:ext cx="5786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Учитель математики: </a:t>
            </a:r>
            <a:r>
              <a:rPr lang="ru-RU" sz="2400" dirty="0" err="1" smtClean="0"/>
              <a:t>Магометова</a:t>
            </a:r>
            <a:r>
              <a:rPr lang="ru-RU" sz="2400" dirty="0" smtClean="0"/>
              <a:t> Х.Н.  </a:t>
            </a:r>
          </a:p>
          <a:p>
            <a:r>
              <a:rPr lang="ru-RU" sz="2400" dirty="0" smtClean="0"/>
              <a:t>МБОУ СОШ №1 с. Кизляр</a:t>
            </a:r>
          </a:p>
          <a:p>
            <a:r>
              <a:rPr lang="ru-RU" sz="2400" dirty="0" smtClean="0"/>
              <a:t>                        2021г.</a:t>
            </a:r>
            <a:endParaRPr lang="ru-RU" sz="2400" dirty="0"/>
          </a:p>
        </p:txBody>
      </p:sp>
      <p:pic>
        <p:nvPicPr>
          <p:cNvPr id="3" name="Picture 4" descr="http://www.playcast.ru/uploads/2017/06/19/2285412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928670"/>
            <a:ext cx="2030030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www.playcast.ru/uploads/2017/06/19/2285412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2030030" cy="3214710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26675344"/>
              </p:ext>
            </p:extLst>
          </p:nvPr>
        </p:nvGraphicFramePr>
        <p:xfrm>
          <a:off x="2143108" y="4847691"/>
          <a:ext cx="6738942" cy="18216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3157"/>
                <a:gridCol w="1123157"/>
                <a:gridCol w="1123157"/>
                <a:gridCol w="1123157"/>
                <a:gridCol w="1123157"/>
                <a:gridCol w="1123157"/>
              </a:tblGrid>
              <a:tr h="60722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6)</a:t>
                      </a:r>
                      <a:endParaRPr lang="ru-RU" dirty="0"/>
                    </a:p>
                  </a:txBody>
                  <a:tcPr anchor="ctr"/>
                </a:tc>
              </a:tr>
              <a:tr h="60722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08975927"/>
              </p:ext>
            </p:extLst>
          </p:nvPr>
        </p:nvGraphicFramePr>
        <p:xfrm>
          <a:off x="611560" y="1640200"/>
          <a:ext cx="7858179" cy="142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3131"/>
                <a:gridCol w="873131"/>
                <a:gridCol w="873131"/>
                <a:gridCol w="873131"/>
                <a:gridCol w="873131"/>
                <a:gridCol w="873131"/>
                <a:gridCol w="873131"/>
                <a:gridCol w="873131"/>
                <a:gridCol w="873131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А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Б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Е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К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Л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Р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Т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У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Х</a:t>
                      </a:r>
                      <a:endParaRPr lang="ru-RU" sz="4000" dirty="0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39 000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</a:t>
                      </a:r>
                      <a:r>
                        <a:rPr lang="ru-RU" baseline="0" dirty="0" smtClean="0"/>
                        <a:t> 000</a:t>
                      </a: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3 900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15 000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1 800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1 000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900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84176" y="3269302"/>
            <a:ext cx="76683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7030A0"/>
                </a:solidFill>
              </a:rPr>
              <a:t>1) 15 ∙ 891 + 109 ∙ 15            4) 125 ∙ 39 ∙ 8</a:t>
            </a:r>
          </a:p>
          <a:p>
            <a:r>
              <a:rPr lang="ru-RU" sz="2800" i="1" dirty="0" smtClean="0">
                <a:solidFill>
                  <a:srgbClr val="7030A0"/>
                </a:solidFill>
              </a:rPr>
              <a:t>2) 13 ∙ 985 – 13 ∙ 984            5) 18 ∙ 4 ∙ 25</a:t>
            </a:r>
          </a:p>
          <a:p>
            <a:r>
              <a:rPr lang="ru-RU" sz="2800" i="1" dirty="0" smtClean="0">
                <a:solidFill>
                  <a:srgbClr val="7030A0"/>
                </a:solidFill>
              </a:rPr>
              <a:t>3) 569 ∙ 8 + 431 ∙ 8                6</a:t>
            </a:r>
            <a:r>
              <a:rPr lang="ru-RU" sz="2800" i="1" dirty="0">
                <a:solidFill>
                  <a:srgbClr val="7030A0"/>
                </a:solidFill>
              </a:rPr>
              <a:t>)  1095 ∙13 – 13 ∙ 1094</a:t>
            </a:r>
          </a:p>
          <a:p>
            <a:endParaRPr lang="ru-RU" sz="2800" i="1" dirty="0" smtClean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36869"/>
            <a:ext cx="77867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Мы отправляемся в путешествие.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Разгадайте на каком транспорте, решив примеры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  <p:bldP spid="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2929794" y="3257240"/>
            <a:ext cx="55007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solidFill>
                  <a:srgbClr val="7030A0"/>
                </a:solidFill>
              </a:rPr>
              <a:t>1) 5 + 5 + 5 + 5 =</a:t>
            </a:r>
          </a:p>
          <a:p>
            <a:r>
              <a:rPr lang="ru-RU" sz="3600" i="1" dirty="0" smtClean="0">
                <a:solidFill>
                  <a:srgbClr val="7030A0"/>
                </a:solidFill>
              </a:rPr>
              <a:t>2) 4 + 4 + 4 + 4 + 4 + 4 =</a:t>
            </a:r>
          </a:p>
          <a:p>
            <a:r>
              <a:rPr lang="ru-RU" sz="3600" i="1" dirty="0" smtClean="0">
                <a:solidFill>
                  <a:srgbClr val="7030A0"/>
                </a:solidFill>
              </a:rPr>
              <a:t>3) 3 + 3 + 3 + 3 + 3 =</a:t>
            </a:r>
          </a:p>
          <a:p>
            <a:r>
              <a:rPr lang="ru-RU" sz="3600" i="1" dirty="0" smtClean="0">
                <a:solidFill>
                  <a:srgbClr val="7030A0"/>
                </a:solidFill>
              </a:rPr>
              <a:t>4) 9 + 9 + 9 + 9 =</a:t>
            </a:r>
          </a:p>
          <a:p>
            <a:r>
              <a:rPr lang="ru-RU" sz="3600" i="1" dirty="0" smtClean="0">
                <a:solidFill>
                  <a:srgbClr val="7030A0"/>
                </a:solidFill>
              </a:rPr>
              <a:t>5) 8 + 8 + 8 =</a:t>
            </a:r>
          </a:p>
        </p:txBody>
      </p:sp>
      <p:pic>
        <p:nvPicPr>
          <p:cNvPr id="12290" name="Picture 2" descr="https://ds01.infourok.ru/uploads/ex/0c17/00005a36-13066f8e/hello_html_438fc417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42908" y="3286124"/>
            <a:ext cx="3084010" cy="3571876"/>
          </a:xfrm>
          <a:prstGeom prst="rect">
            <a:avLst/>
          </a:prstGeom>
          <a:noFill/>
        </p:spPr>
      </p:pic>
      <p:sp>
        <p:nvSpPr>
          <p:cNvPr id="56" name="TextBox 55"/>
          <p:cNvSpPr txBox="1"/>
          <p:nvPr/>
        </p:nvSpPr>
        <p:spPr>
          <a:xfrm>
            <a:off x="909350" y="2180022"/>
            <a:ext cx="77867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Нужно записать сумму чисел короче </a:t>
            </a:r>
          </a:p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(в виде произведения)</a:t>
            </a:r>
          </a:p>
        </p:txBody>
      </p:sp>
      <p:pic>
        <p:nvPicPr>
          <p:cNvPr id="12292" name="Picture 4" descr="https://static.ruvita.ru/store/product/262x262_61289876953ed0b7b2c4420bace6bd3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4778394"/>
            <a:ext cx="1928794" cy="207960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31402" y="260648"/>
            <a:ext cx="85330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Молодцы! Но для ракеты нужно горючее, Винтик и </a:t>
            </a:r>
            <a:r>
              <a:rPr lang="ru-RU" sz="3200" b="1" i="1" dirty="0" err="1" smtClean="0">
                <a:solidFill>
                  <a:srgbClr val="C00000"/>
                </a:solidFill>
              </a:rPr>
              <a:t>Шпунтик</a:t>
            </a:r>
            <a:r>
              <a:rPr lang="ru-RU" sz="3200" b="1" i="1" dirty="0" smtClean="0">
                <a:solidFill>
                  <a:srgbClr val="C00000"/>
                </a:solidFill>
              </a:rPr>
              <a:t> согласны его дать, но если мы выполним их задания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allAtOnce"/>
      <p:bldP spid="56" grpId="0" uiExpand="1" build="allAtOnce"/>
      <p:bldP spid="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/>
          </p:cNvSpPr>
          <p:nvPr/>
        </p:nvSpPr>
        <p:spPr>
          <a:xfrm>
            <a:off x="1403648" y="2807148"/>
            <a:ext cx="7286644" cy="32861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sz="4800" i="1" dirty="0" smtClean="0">
                <a:solidFill>
                  <a:srgbClr val="0070C0"/>
                </a:solidFill>
              </a:rPr>
              <a:t>5 ∙ 5 ∙ 5 ∙ 5 = </a:t>
            </a:r>
          </a:p>
          <a:p>
            <a:pPr algn="ctr">
              <a:buNone/>
            </a:pPr>
            <a:r>
              <a:rPr lang="ru-RU" sz="4800" i="1" dirty="0" smtClean="0">
                <a:solidFill>
                  <a:srgbClr val="0070C0"/>
                </a:solidFill>
              </a:rPr>
              <a:t>4 ∙ 4 ∙ 4 = </a:t>
            </a:r>
          </a:p>
          <a:p>
            <a:pPr algn="ctr">
              <a:buNone/>
            </a:pPr>
            <a:r>
              <a:rPr lang="ru-RU" sz="4800" i="1" dirty="0" smtClean="0">
                <a:solidFill>
                  <a:srgbClr val="0070C0"/>
                </a:solidFill>
              </a:rPr>
              <a:t>6 ∙ 6 ∙ 6 ∙ 6 ∙ 6 ∙ 6 = </a:t>
            </a:r>
          </a:p>
          <a:p>
            <a:pPr algn="ctr">
              <a:buNone/>
            </a:pPr>
            <a:endParaRPr lang="ru-RU" sz="4800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ru-RU" sz="4800" i="1" dirty="0" smtClean="0">
              <a:solidFill>
                <a:srgbClr val="0070C0"/>
              </a:solidFill>
            </a:endParaRPr>
          </a:p>
        </p:txBody>
      </p:sp>
      <p:pic>
        <p:nvPicPr>
          <p:cNvPr id="3" name="Picture 6" descr="https://ds03.infourok.ru/uploads/ex/0c93/0005d8f2-034eac3c/hello_html_16c4548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214" y="2546736"/>
            <a:ext cx="2428892" cy="371475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15616" y="1844824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Записать короче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1402" y="260648"/>
            <a:ext cx="85330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Молодцы! Мы отправимся в путешествие с жителями цветочного города, если  выполним задание </a:t>
            </a:r>
            <a:r>
              <a:rPr lang="ru-RU" sz="3200" b="1" i="1" dirty="0" err="1" smtClean="0">
                <a:solidFill>
                  <a:srgbClr val="C00000"/>
                </a:solidFill>
              </a:rPr>
              <a:t>Знайки</a:t>
            </a:r>
            <a:r>
              <a:rPr lang="ru-RU" sz="3200" b="1" i="1" dirty="0" smtClean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04565" y="928670"/>
            <a:ext cx="675371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i="1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Тема. Степень с натуральным показателем.</a:t>
            </a:r>
            <a:endParaRPr lang="ru-RU" sz="3200" i="1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97270" y="260648"/>
            <a:ext cx="39751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i="1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Классная работа.</a:t>
            </a:r>
            <a:endParaRPr lang="ru-RU" sz="3600" i="1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207167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i="1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18.10.21г.</a:t>
            </a:r>
            <a:endParaRPr lang="ru-RU" sz="3200" i="1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643042" y="0"/>
            <a:ext cx="0" cy="6858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440241" y="2643182"/>
            <a:ext cx="30604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sz="4400" i="1" dirty="0" smtClean="0">
                <a:solidFill>
                  <a:srgbClr val="0070C0"/>
                </a:solidFill>
              </a:rPr>
              <a:t>5 ∙ 5 ∙ 5 ∙ 5 = </a:t>
            </a:r>
            <a:endParaRPr lang="ru-RU" sz="4400" i="1" baseline="30000" dirty="0" smtClean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86380" y="2643182"/>
            <a:ext cx="788999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sz="4400" i="1" dirty="0" smtClean="0">
                <a:solidFill>
                  <a:srgbClr val="0070C0"/>
                </a:solidFill>
              </a:rPr>
              <a:t>5</a:t>
            </a:r>
            <a:r>
              <a:rPr lang="ru-RU" sz="4400" i="1" baseline="30000" dirty="0" smtClean="0">
                <a:solidFill>
                  <a:srgbClr val="0070C0"/>
                </a:solidFill>
              </a:rPr>
              <a:t>4</a:t>
            </a:r>
            <a:r>
              <a:rPr lang="ru-RU" sz="4400" i="1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ru-RU" sz="4400" i="1" dirty="0" smtClean="0">
                <a:solidFill>
                  <a:srgbClr val="0070C0"/>
                </a:solidFill>
              </a:rPr>
              <a:t> </a:t>
            </a:r>
          </a:p>
          <a:p>
            <a:pPr algn="ctr">
              <a:buNone/>
            </a:pPr>
            <a:endParaRPr lang="ru-RU" sz="4400" i="1" dirty="0" smtClean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00298" y="3786190"/>
            <a:ext cx="10695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i="1" dirty="0" smtClean="0">
                <a:solidFill>
                  <a:srgbClr val="0070C0"/>
                </a:solidFill>
              </a:rPr>
              <a:t>2</a:t>
            </a:r>
            <a:r>
              <a:rPr lang="ru-RU" sz="4400" i="1" baseline="30000" dirty="0" smtClean="0">
                <a:solidFill>
                  <a:srgbClr val="0070C0"/>
                </a:solidFill>
              </a:rPr>
              <a:t>3</a:t>
            </a:r>
            <a:r>
              <a:rPr lang="ru-RU" sz="4400" i="1" dirty="0" smtClean="0">
                <a:solidFill>
                  <a:srgbClr val="0070C0"/>
                </a:solidFill>
              </a:rPr>
              <a:t> =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00430" y="3786190"/>
            <a:ext cx="23759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sz="4400" i="1" dirty="0" smtClean="0">
                <a:solidFill>
                  <a:srgbClr val="0070C0"/>
                </a:solidFill>
              </a:rPr>
              <a:t>2 ∙ 2 ∙ 2 = </a:t>
            </a:r>
            <a:endParaRPr lang="ru-RU" sz="4400" i="1" baseline="30000" dirty="0" smtClean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45074" y="3802567"/>
            <a:ext cx="470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sz="4400" i="1" dirty="0" smtClean="0">
                <a:solidFill>
                  <a:srgbClr val="0070C0"/>
                </a:solidFill>
              </a:rPr>
              <a:t>8</a:t>
            </a:r>
            <a:endParaRPr lang="ru-RU" sz="4400" i="1" baseline="300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7" grpId="0" uiExpand="1" build="allAtOnce"/>
      <p:bldP spid="9" grpId="0" build="allAtOnce"/>
      <p:bldP spid="11" grpId="0" build="allAtOnce"/>
      <p:bldP spid="12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/>
          </p:cNvSpPr>
          <p:nvPr/>
        </p:nvSpPr>
        <p:spPr>
          <a:xfrm>
            <a:off x="1643042" y="1071546"/>
            <a:ext cx="6086492" cy="1571636"/>
          </a:xfrm>
          <a:prstGeom prst="rect">
            <a:avLst/>
          </a:prstGeom>
          <a:ln w="38100">
            <a:prstDash val="sys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sz="4400" i="1" baseline="30000" dirty="0" smtClean="0"/>
              <a:t>n</a:t>
            </a:r>
            <a:r>
              <a:rPr lang="en-US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a ∙ a ∙ a ∙ … ∙ a (n&gt;1)</a:t>
            </a:r>
          </a:p>
          <a:p>
            <a:pPr algn="ctr">
              <a:buNone/>
            </a:pPr>
            <a:r>
              <a:rPr lang="en-US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ru-RU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раз</a:t>
            </a:r>
            <a:endParaRPr lang="en-US" sz="44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 rot="5400000">
            <a:off x="4357686" y="285728"/>
            <a:ext cx="357190" cy="321471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/>
          </p:cNvSpPr>
          <p:nvPr/>
        </p:nvSpPr>
        <p:spPr>
          <a:xfrm>
            <a:off x="500034" y="214290"/>
            <a:ext cx="8215370" cy="857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sz="4400" i="1" dirty="0" smtClean="0">
                <a:solidFill>
                  <a:srgbClr val="7030A0"/>
                </a:solidFill>
              </a:rPr>
              <a:t>Вычислим:</a:t>
            </a:r>
            <a:endParaRPr lang="ru-RU" sz="2000" i="1" dirty="0" smtClean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1714488"/>
            <a:ext cx="10695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sz="4400" i="1" dirty="0" smtClean="0">
                <a:solidFill>
                  <a:srgbClr val="0070C0"/>
                </a:solidFill>
              </a:rPr>
              <a:t>2</a:t>
            </a:r>
            <a:r>
              <a:rPr lang="ru-RU" sz="4400" i="1" baseline="30000" dirty="0" smtClean="0">
                <a:solidFill>
                  <a:srgbClr val="0070C0"/>
                </a:solidFill>
              </a:rPr>
              <a:t>4</a:t>
            </a:r>
            <a:r>
              <a:rPr lang="ru-RU" sz="4400" i="1" dirty="0" smtClean="0">
                <a:solidFill>
                  <a:srgbClr val="0070C0"/>
                </a:solidFill>
              </a:rPr>
              <a:t> =</a:t>
            </a:r>
            <a:endParaRPr lang="ru-RU" sz="4400" i="1" baseline="30000" dirty="0" smtClean="0">
              <a:solidFill>
                <a:srgbClr val="0070C0"/>
              </a:solidFill>
            </a:endParaRPr>
          </a:p>
        </p:txBody>
      </p:sp>
      <p:sp>
        <p:nvSpPr>
          <p:cNvPr id="4" name="Объект 2"/>
          <p:cNvSpPr>
            <a:spLocks noGrp="1"/>
          </p:cNvSpPr>
          <p:nvPr/>
        </p:nvSpPr>
        <p:spPr>
          <a:xfrm>
            <a:off x="3821901" y="3380169"/>
            <a:ext cx="1571636" cy="714380"/>
          </a:xfrm>
          <a:prstGeom prst="rect">
            <a:avLst/>
          </a:prstGeom>
          <a:ln w="38100">
            <a:prstDash val="sys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ru-RU" sz="4400" i="1" baseline="30000" dirty="0" smtClean="0"/>
              <a:t>1</a:t>
            </a:r>
            <a:r>
              <a:rPr lang="en-US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a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78113" y="1728171"/>
            <a:ext cx="36311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sz="4400" i="1" dirty="0" smtClean="0">
                <a:solidFill>
                  <a:srgbClr val="0070C0"/>
                </a:solidFill>
              </a:rPr>
              <a:t>2 ∙ 2 ∙ 2 ∙ 2 = 16</a:t>
            </a:r>
            <a:endParaRPr lang="ru-RU" sz="4400" i="1" baseline="300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uiExpand="1" build="allAtOnce" animBg="1"/>
      <p:bldP spid="5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899441"/>
            <a:ext cx="2428892" cy="22145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321703" y="43777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 см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86683" y="785794"/>
            <a:ext cx="4071966" cy="27186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 = </a:t>
            </a:r>
            <a:r>
              <a:rPr lang="ru-RU" sz="3200" dirty="0" smtClean="0"/>
              <a:t>3 ∙ 3 = 9 см</a:t>
            </a:r>
            <a:r>
              <a:rPr lang="ru-RU" sz="3200" i="1" baseline="30000" dirty="0" smtClean="0"/>
              <a:t>2</a:t>
            </a:r>
          </a:p>
          <a:p>
            <a:pPr algn="ctr"/>
            <a:r>
              <a:rPr lang="ru-RU" sz="3200" dirty="0" smtClean="0"/>
              <a:t>3 ∙ 3 = 3</a:t>
            </a:r>
            <a:r>
              <a:rPr lang="ru-RU" sz="3200" baseline="30000" dirty="0" smtClean="0"/>
              <a:t>2</a:t>
            </a:r>
            <a:endParaRPr lang="en-US" sz="3200" baseline="30000" dirty="0" smtClean="0"/>
          </a:p>
          <a:p>
            <a:pPr algn="ctr"/>
            <a:endParaRPr lang="ru-RU" sz="3200" baseline="30000" dirty="0"/>
          </a:p>
          <a:p>
            <a:pPr algn="ctr"/>
            <a:r>
              <a:rPr lang="ru-RU" sz="3200" i="1" dirty="0" smtClean="0">
                <a:solidFill>
                  <a:srgbClr val="0070C0"/>
                </a:solidFill>
              </a:rPr>
              <a:t>Читается: три в квадрате</a:t>
            </a:r>
          </a:p>
          <a:p>
            <a:pPr algn="ctr"/>
            <a:endParaRPr lang="ru-RU" sz="3200" baseline="30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025280" y="4077072"/>
            <a:ext cx="7272808" cy="21852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0070C0"/>
                </a:solidFill>
              </a:rPr>
              <a:t>Есть еще показатель степени, который имеет особое название</a:t>
            </a:r>
            <a:endParaRPr lang="ru-RU" sz="3200" i="1" dirty="0">
              <a:solidFill>
                <a:srgbClr val="0070C0"/>
              </a:solidFill>
            </a:endParaRPr>
          </a:p>
          <a:p>
            <a:pPr algn="ctr"/>
            <a:r>
              <a:rPr lang="ru-RU" sz="4000" dirty="0" smtClean="0"/>
              <a:t>5</a:t>
            </a:r>
            <a:r>
              <a:rPr lang="ru-RU" sz="4000" baseline="30000" dirty="0" smtClean="0"/>
              <a:t>3</a:t>
            </a:r>
            <a:endParaRPr lang="ru-RU" sz="3200" baseline="30000" dirty="0"/>
          </a:p>
          <a:p>
            <a:pPr algn="ctr"/>
            <a:r>
              <a:rPr lang="ru-RU" sz="3200" i="1" dirty="0" smtClean="0">
                <a:solidFill>
                  <a:srgbClr val="0070C0"/>
                </a:solidFill>
              </a:rPr>
              <a:t>Читается: пять в кубе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allAtOnce" animBg="1"/>
      <p:bldP spid="7" grpId="0" build="allAtOnce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651</Words>
  <Application>Microsoft Office PowerPoint</Application>
  <PresentationFormat>Экран (4:3)</PresentationFormat>
  <Paragraphs>175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User2</cp:lastModifiedBy>
  <cp:revision>107</cp:revision>
  <dcterms:created xsi:type="dcterms:W3CDTF">2018-09-13T20:39:00Z</dcterms:created>
  <dcterms:modified xsi:type="dcterms:W3CDTF">2022-01-01T12:13:19Z</dcterms:modified>
</cp:coreProperties>
</file>