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76" r:id="rId5"/>
    <p:sldId id="277" r:id="rId6"/>
    <p:sldId id="268" r:id="rId7"/>
    <p:sldId id="278" r:id="rId8"/>
    <p:sldId id="269" r:id="rId9"/>
    <p:sldId id="279" r:id="rId10"/>
    <p:sldId id="280" r:id="rId11"/>
    <p:sldId id="281" r:id="rId12"/>
    <p:sldId id="282" r:id="rId13"/>
    <p:sldId id="283" r:id="rId14"/>
    <p:sldId id="270" r:id="rId15"/>
    <p:sldId id="286" r:id="rId16"/>
    <p:sldId id="285" r:id="rId17"/>
    <p:sldId id="271" r:id="rId18"/>
    <p:sldId id="284" r:id="rId19"/>
    <p:sldId id="272" r:id="rId20"/>
    <p:sldId id="287" r:id="rId21"/>
    <p:sldId id="289" r:id="rId22"/>
    <p:sldId id="288" r:id="rId23"/>
    <p:sldId id="274" r:id="rId24"/>
    <p:sldId id="292" r:id="rId25"/>
    <p:sldId id="290" r:id="rId26"/>
    <p:sldId id="273" r:id="rId27"/>
    <p:sldId id="293" r:id="rId28"/>
    <p:sldId id="291" r:id="rId29"/>
    <p:sldId id="275" r:id="rId30"/>
    <p:sldId id="294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920"/>
    <a:srgbClr val="C0EA58"/>
    <a:srgbClr val="F86942"/>
    <a:srgbClr val="8BE024"/>
    <a:srgbClr val="F94D6A"/>
    <a:srgbClr val="F8284B"/>
    <a:srgbClr val="F82D28"/>
    <a:srgbClr val="E03FFB"/>
    <a:srgbClr val="BF43F7"/>
    <a:srgbClr val="9E0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116" d="100"/>
          <a:sy n="116" d="100"/>
        </p:scale>
        <p:origin x="-26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5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1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8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8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55E-7397-43C0-AFD0-3D26B1A50A2F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4E8E-833D-4EFE-9F17-98DDF727D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1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29.xml"/><Relationship Id="rId5" Type="http://schemas.openxmlformats.org/officeDocument/2006/relationships/slide" Target="slide8.xml"/><Relationship Id="rId10" Type="http://schemas.openxmlformats.org/officeDocument/2006/relationships/slide" Target="slide26.xml"/><Relationship Id="rId4" Type="http://schemas.openxmlformats.org/officeDocument/2006/relationships/slide" Target="slide6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7.wdp"/><Relationship Id="rId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microsoft.com/office/2007/relationships/hdphoto" Target="../media/hdphoto5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347614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130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Квиз</a:t>
            </a:r>
            <a:r>
              <a:rPr lang="ru-RU" sz="13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  <a:endParaRPr lang="ru-RU" sz="13000" b="1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Осёл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e7.pngegg.com/pngimages/526/478/png-clipart-donkey-cartoon-horse-donkey-drawing-mammal-chil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9557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1935" r="22820"/>
          <a:stretch/>
        </p:blipFill>
        <p:spPr bwMode="auto">
          <a:xfrm>
            <a:off x="539552" y="703897"/>
            <a:ext cx="2432295" cy="31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Олень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w1.pngwing.com/pngs/108/1004/png-transparent-reindeer-drawing-cartoon-wildlife-tail-animal-figur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2884"/>
          <a:stretch/>
        </p:blipFill>
        <p:spPr bwMode="auto">
          <a:xfrm flipH="1">
            <a:off x="568151" y="450271"/>
            <a:ext cx="2540901" cy="30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Конь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pbs.twimg.com/media/D52itT4UIAAIP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915566"/>
            <a:ext cx="2838064" cy="26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Коза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img2.freepng.ru/20190531/hcs/kisspng-goat-sheep-clip-art-drawing-photography-5cf18b9b6994d4.46112845155933378743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" b="100000" l="7000" r="91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1" y="900842"/>
            <a:ext cx="2808312" cy="27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443" y="11315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Первый элемент Периодической системы Д.И. </a:t>
            </a:r>
            <a:r>
              <a:rPr lang="ru-RU" sz="3200" dirty="0" smtClean="0"/>
              <a:t>Менделеева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3377"/>
            <a:ext cx="4427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Ответить </a:t>
            </a:r>
            <a:r>
              <a:rPr lang="ru-RU" sz="4000" dirty="0"/>
              <a:t>на вопрос</a:t>
            </a:r>
          </a:p>
        </p:txBody>
      </p:sp>
      <p:pic>
        <p:nvPicPr>
          <p:cNvPr id="11266" name="Picture 2" descr="https://h2miraclewaternet.files.wordpress.com/2016/08/d184d0bed180d0bcd18b-d0b2d0bed0b4d0bed180d0bed0b4d0b0-new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3795" r="9677" b="4900"/>
          <a:stretch/>
        </p:blipFill>
        <p:spPr bwMode="auto">
          <a:xfrm>
            <a:off x="395536" y="2787774"/>
            <a:ext cx="1958780" cy="1996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76.userapi.com/impf/WSsTrD1STZYfmMxoj-b_pP6pD2N9DpeI8Bz3Pw/IMbp4nCPEAc.jpg?size=533x604&amp;quality=96&amp;sign=00440659c0d1d875a7b729cf8c665a50&amp;type=album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4010" r="30061" b="34593"/>
          <a:stretch/>
        </p:blipFill>
        <p:spPr bwMode="auto">
          <a:xfrm>
            <a:off x="3311723" y="2800068"/>
            <a:ext cx="2051439" cy="1996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humbs.dreamstime.com/b/%D0%B7%D0%BD%D0%B0%D1%87%D0%BE%D0%BA-%D0%BD%D0%B5%D0%BE%D0%BD%D0%B0-%D1%8D%D0%BB%D0%B5%D0%BC%D0%B5%D0%BD%D1%82%D0%B0-%D0%BF%D0%B5%D1%80%D0%B8%D0%BE%D0%B4%D0%B8%D1%87%D0%B5%D1%81%D0%BA%D0%BE%D0%B9-%D1%82%D0%B0%D0%B1%D0%BB%D0%B8%D1%86%D1%8B-113286563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25913" r="16703" b="23445"/>
          <a:stretch/>
        </p:blipFill>
        <p:spPr bwMode="auto">
          <a:xfrm>
            <a:off x="6137189" y="2791257"/>
            <a:ext cx="2634751" cy="198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7.pngwing.com/pngs/736/299/png-transparent-smiley-emoticon-computer-icons-smiley-miscellaneous-face-sadne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5109" r="95761">
                        <a14:foregroundMark x1="41957" y1="27875" x2="33804" y2="61000"/>
                        <a14:foregroundMark x1="21739" y1="57125" x2="45978" y2="49125"/>
                        <a14:foregroundMark x1="42283" y1="36875" x2="43043" y2="41250"/>
                        <a14:foregroundMark x1="57609" y1="26500" x2="58478" y2="56500"/>
                        <a14:foregroundMark x1="60543" y1="45750" x2="76413" y2="58250"/>
                        <a14:foregroundMark x1="56848" y1="29250" x2="56739" y2="38125"/>
                        <a14:foregroundMark x1="43804" y1="95500" x2="51848" y2="97875"/>
                        <a14:foregroundMark x1="53043" y1="97000" x2="63913" y2="94875"/>
                        <a14:foregroundMark x1="64783" y1="94500" x2="71087" y2="92125"/>
                        <a14:foregroundMark x1="40326" y1="95750" x2="31087" y2="9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" t="-32" r="4626" b="32"/>
          <a:stretch/>
        </p:blipFill>
        <p:spPr bwMode="auto">
          <a:xfrm>
            <a:off x="5508104" y="555526"/>
            <a:ext cx="2825613" cy="269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1576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Неверно!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Попробуй ещё раз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лако 2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164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Отгадайте химическую загадку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9163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Меня в составе мрамора найди,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Я </a:t>
            </a:r>
            <a:r>
              <a:rPr lang="ru-RU" sz="3200" dirty="0" smtClean="0"/>
              <a:t>твёрдость </a:t>
            </a:r>
            <a:r>
              <a:rPr lang="ru-RU" sz="3200" dirty="0"/>
              <a:t>придаю кости,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В составе извести </a:t>
            </a:r>
            <a:r>
              <a:rPr lang="ru-RU" sz="3200" dirty="0" smtClean="0"/>
              <a:t>ещё </a:t>
            </a:r>
            <a:r>
              <a:rPr lang="ru-RU" sz="3200" dirty="0"/>
              <a:t>меня </a:t>
            </a:r>
            <a:r>
              <a:rPr lang="ru-RU" sz="3200" dirty="0" smtClean="0"/>
              <a:t>найдёшь</a:t>
            </a:r>
            <a:br>
              <a:rPr lang="ru-RU" sz="3200" dirty="0" smtClean="0"/>
            </a:br>
            <a:r>
              <a:rPr lang="ru-RU" sz="3200" dirty="0"/>
              <a:t>Теперь меня ты, верно, </a:t>
            </a:r>
            <a:r>
              <a:rPr lang="ru-RU" sz="3200" dirty="0" smtClean="0"/>
              <a:t>назовёшь</a:t>
            </a:r>
            <a:r>
              <a:rPr lang="ru-RU" sz="3200" dirty="0"/>
              <a:t>.</a:t>
            </a:r>
          </a:p>
        </p:txBody>
      </p:sp>
      <p:sp>
        <p:nvSpPr>
          <p:cNvPr id="4" name="Облако 3">
            <a:hlinkClick r:id="rId3" action="ppaction://hlinksldjump"/>
          </p:cNvPr>
          <p:cNvSpPr/>
          <p:nvPr/>
        </p:nvSpPr>
        <p:spPr>
          <a:xfrm>
            <a:off x="8568444" y="4598245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Кальций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951"/>
            <a:ext cx="6937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mtClean="0"/>
              <a:t>Узнайте вещество или элемент</a:t>
            </a:r>
            <a:endParaRPr lang="ru-RU" sz="40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899592" y="1491630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СЛИКОДОР – без этого вещества не </a:t>
            </a:r>
            <a:r>
              <a:rPr lang="ru-RU" sz="3200" dirty="0" smtClean="0"/>
              <a:t>проживёте </a:t>
            </a:r>
            <a:r>
              <a:rPr lang="ru-RU" sz="3200" dirty="0"/>
              <a:t>и десяти </a:t>
            </a:r>
            <a:r>
              <a:rPr lang="ru-RU" sz="3200" dirty="0" smtClean="0"/>
              <a:t>минут</a:t>
            </a:r>
            <a:endParaRPr lang="ru-RU" sz="3200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899592" y="2685708"/>
            <a:ext cx="5599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ОРРЕБЕС – блестит, а не золото</a:t>
            </a: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899592" y="3363838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ДОРОВОД – этот элемент широко </a:t>
            </a:r>
            <a:r>
              <a:rPr lang="ru-RU" sz="3200" dirty="0" err="1"/>
              <a:t>распространен</a:t>
            </a:r>
            <a:r>
              <a:rPr lang="ru-RU" sz="3200" dirty="0"/>
              <a:t> в космосе</a:t>
            </a:r>
          </a:p>
        </p:txBody>
      </p:sp>
      <p:sp>
        <p:nvSpPr>
          <p:cNvPr id="6" name="Облако 5">
            <a:hlinkClick r:id="rId6" action="ppaction://hlinksldjump"/>
          </p:cNvPr>
          <p:cNvSpPr/>
          <p:nvPr/>
        </p:nvSpPr>
        <p:spPr>
          <a:xfrm>
            <a:off x="8558057" y="458797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753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3782FB"/>
                </a:solidFill>
                <a:latin typeface="Monotype Corsiva" panose="03010101010201010101" pitchFamily="66" charset="0"/>
              </a:rPr>
              <a:t>Биология </a:t>
            </a:r>
            <a:endParaRPr lang="ru-RU" sz="7200" dirty="0">
              <a:solidFill>
                <a:srgbClr val="3782FB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2367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9E09E1"/>
                </a:solidFill>
                <a:latin typeface="Monotype Corsiva" panose="03010101010201010101" pitchFamily="66" charset="0"/>
              </a:rPr>
              <a:t>Химия</a:t>
            </a:r>
            <a:endParaRPr lang="ru-RU" sz="7200" dirty="0">
              <a:solidFill>
                <a:srgbClr val="9E09E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9183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E00AB2"/>
                </a:solidFill>
                <a:latin typeface="Monotype Corsiva" panose="03010101010201010101" pitchFamily="66" charset="0"/>
              </a:rPr>
              <a:t>Физика</a:t>
            </a:r>
            <a:endParaRPr lang="ru-RU" sz="7200" dirty="0">
              <a:solidFill>
                <a:srgbClr val="E00AB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788024" y="81220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EE1691"/>
                </a:solidFill>
                <a:latin typeface="Monotype Corsiva" panose="03010101010201010101" pitchFamily="66" charset="0"/>
              </a:rPr>
              <a:t>10</a:t>
            </a:r>
            <a:endParaRPr lang="ru-RU" sz="6000" dirty="0">
              <a:solidFill>
                <a:srgbClr val="EE16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6060125" y="81220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82D28"/>
                </a:solidFill>
                <a:latin typeface="Monotype Corsiva" panose="03010101010201010101" pitchFamily="66" charset="0"/>
              </a:rPr>
              <a:t>20</a:t>
            </a:r>
            <a:endParaRPr lang="ru-RU" sz="6000" dirty="0">
              <a:solidFill>
                <a:srgbClr val="F82D28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236296" y="812199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8D920"/>
                </a:solidFill>
                <a:latin typeface="Monotype Corsiva" panose="03010101010201010101" pitchFamily="66" charset="0"/>
              </a:rPr>
              <a:t>3</a:t>
            </a:r>
            <a:r>
              <a:rPr lang="ru-RU" sz="6000" dirty="0" smtClean="0">
                <a:solidFill>
                  <a:srgbClr val="F8D920"/>
                </a:solidFill>
                <a:latin typeface="Monotype Corsiva" panose="03010101010201010101" pitchFamily="66" charset="0"/>
              </a:rPr>
              <a:t>0</a:t>
            </a:r>
            <a:endParaRPr lang="ru-RU" sz="6000" dirty="0">
              <a:solidFill>
                <a:srgbClr val="F8D92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4788024" y="2016009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E03FFB"/>
                </a:solidFill>
                <a:latin typeface="Monotype Corsiva" panose="03010101010201010101" pitchFamily="66" charset="0"/>
              </a:rPr>
              <a:t>10</a:t>
            </a:r>
            <a:endParaRPr lang="ru-RU" sz="6000" dirty="0">
              <a:solidFill>
                <a:srgbClr val="E03FFB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6012160" y="203566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94D6A"/>
                </a:solidFill>
                <a:latin typeface="Monotype Corsiva" panose="03010101010201010101" pitchFamily="66" charset="0"/>
              </a:rPr>
              <a:t>2</a:t>
            </a:r>
            <a:r>
              <a:rPr lang="ru-RU" sz="6000" dirty="0" smtClean="0">
                <a:solidFill>
                  <a:srgbClr val="F94D6A"/>
                </a:solidFill>
                <a:latin typeface="Monotype Corsiva" panose="03010101010201010101" pitchFamily="66" charset="0"/>
              </a:rPr>
              <a:t>0</a:t>
            </a:r>
            <a:endParaRPr lang="ru-RU" sz="6000" dirty="0">
              <a:solidFill>
                <a:srgbClr val="F94D6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236296" y="2035667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8BE024"/>
                </a:solidFill>
                <a:latin typeface="Monotype Corsiva" panose="03010101010201010101" pitchFamily="66" charset="0"/>
              </a:rPr>
              <a:t>3</a:t>
            </a:r>
            <a:r>
              <a:rPr lang="ru-RU" sz="6000" dirty="0" smtClean="0">
                <a:solidFill>
                  <a:srgbClr val="8BE024"/>
                </a:solidFill>
                <a:latin typeface="Monotype Corsiva" panose="03010101010201010101" pitchFamily="66" charset="0"/>
              </a:rPr>
              <a:t>0</a:t>
            </a:r>
            <a:endParaRPr lang="ru-RU" sz="6000" dirty="0">
              <a:solidFill>
                <a:srgbClr val="8BE02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4788024" y="338416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86942"/>
                </a:solidFill>
                <a:latin typeface="Monotype Corsiva" panose="03010101010201010101" pitchFamily="66" charset="0"/>
              </a:rPr>
              <a:t>10</a:t>
            </a:r>
            <a:endParaRPr lang="ru-RU" sz="6000" dirty="0">
              <a:solidFill>
                <a:srgbClr val="F8694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6060125" y="3384161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C0EA58"/>
                </a:solidFill>
                <a:latin typeface="Monotype Corsiva" panose="03010101010201010101" pitchFamily="66" charset="0"/>
              </a:rPr>
              <a:t>2</a:t>
            </a:r>
            <a:r>
              <a:rPr lang="ru-RU" sz="6000" dirty="0" smtClean="0">
                <a:solidFill>
                  <a:srgbClr val="C0EA58"/>
                </a:solidFill>
                <a:latin typeface="Monotype Corsiva" panose="03010101010201010101" pitchFamily="66" charset="0"/>
              </a:rPr>
              <a:t>0</a:t>
            </a:r>
            <a:endParaRPr lang="ru-RU" sz="6000" dirty="0">
              <a:solidFill>
                <a:srgbClr val="C0EA58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7236296" y="338416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  <a:latin typeface="Monotype Corsiva" panose="03010101010201010101" pitchFamily="66" charset="0"/>
              </a:rPr>
              <a:t>3</a:t>
            </a:r>
            <a:r>
              <a:rPr lang="ru-RU" sz="6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0</a:t>
            </a:r>
            <a:endParaRPr lang="ru-RU" sz="60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Кислород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Серебро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Водород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016"/>
            <a:ext cx="6238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Выбрать правильный ответ </a:t>
            </a:r>
            <a:endParaRPr lang="ru-RU" sz="40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0" y="141874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Какую физическую величину обозначает буква</a:t>
            </a:r>
            <a:r>
              <a:rPr lang="en-US" sz="3200" dirty="0" smtClean="0"/>
              <a:t> </a:t>
            </a:r>
            <a:r>
              <a:rPr lang="en-US" sz="3200" b="1" dirty="0" smtClean="0"/>
              <a:t>F</a:t>
            </a:r>
            <a:r>
              <a:rPr lang="ru-RU" sz="3200" dirty="0"/>
              <a:t>?</a:t>
            </a:r>
            <a:r>
              <a:rPr lang="ru-RU" sz="3200" dirty="0" smtClean="0"/>
              <a:t> 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766751" y="293614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Силу</a:t>
            </a:r>
            <a:endParaRPr lang="ru-RU" sz="3200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539552" y="386789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Напряжение</a:t>
            </a:r>
            <a:endParaRPr lang="ru-RU" sz="3200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6300192" y="26512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Плотность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49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7.pngwing.com/pngs/736/299/png-transparent-smiley-emoticon-computer-icons-smiley-miscellaneous-face-sadne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5109" r="95761">
                        <a14:foregroundMark x1="41957" y1="27875" x2="33804" y2="61000"/>
                        <a14:foregroundMark x1="21739" y1="57125" x2="45978" y2="49125"/>
                        <a14:foregroundMark x1="42283" y1="36875" x2="43043" y2="41250"/>
                        <a14:foregroundMark x1="57609" y1="26500" x2="58478" y2="56500"/>
                        <a14:foregroundMark x1="60543" y1="45750" x2="76413" y2="58250"/>
                        <a14:foregroundMark x1="56848" y1="29250" x2="56739" y2="38125"/>
                        <a14:foregroundMark x1="43804" y1="95500" x2="51848" y2="97875"/>
                        <a14:foregroundMark x1="53043" y1="97000" x2="63913" y2="94875"/>
                        <a14:foregroundMark x1="64783" y1="94500" x2="71087" y2="92125"/>
                        <a14:foregroundMark x1="40326" y1="95750" x2="31087" y2="9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" t="-32" r="4626" b="32"/>
          <a:stretch/>
        </p:blipFill>
        <p:spPr bwMode="auto">
          <a:xfrm>
            <a:off x="5508104" y="555526"/>
            <a:ext cx="2825613" cy="269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1576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Неверно!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Попробуй ещё раз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лако 2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016"/>
            <a:ext cx="8265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Попробуйте </a:t>
            </a:r>
            <a:r>
              <a:rPr lang="ru-RU" sz="4000" dirty="0"/>
              <a:t>угадать, о </a:t>
            </a:r>
            <a:r>
              <a:rPr lang="ru-RU" sz="4000" dirty="0" smtClean="0"/>
              <a:t>чём идёт речь</a:t>
            </a:r>
            <a:endParaRPr lang="ru-RU" sz="40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-15771" y="113159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 каждого человека она есть. У кого-то больше, у кого-то </a:t>
            </a:r>
            <a:r>
              <a:rPr lang="ru-RU" sz="3200" dirty="0" smtClean="0"/>
              <a:t>меньше;</a:t>
            </a:r>
            <a:endParaRPr lang="ru-RU" sz="3200" dirty="0"/>
          </a:p>
          <a:p>
            <a:r>
              <a:rPr lang="ru-RU" sz="3200" dirty="0"/>
              <a:t>Эта величина не векторная, а </a:t>
            </a:r>
            <a:r>
              <a:rPr lang="ru-RU" sz="3200" dirty="0" smtClean="0"/>
              <a:t>скалярная;</a:t>
            </a:r>
            <a:endParaRPr lang="ru-RU" sz="3200" dirty="0"/>
          </a:p>
          <a:p>
            <a:r>
              <a:rPr lang="ru-RU" sz="3200" dirty="0"/>
              <a:t>У кого она большая, сидят на </a:t>
            </a:r>
            <a:r>
              <a:rPr lang="ru-RU" sz="3200" dirty="0" smtClean="0"/>
              <a:t>диетах</a:t>
            </a:r>
            <a:endParaRPr lang="ru-RU" sz="3200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8616" y="343584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Оно </a:t>
            </a:r>
            <a:r>
              <a:rPr lang="ru-RU" sz="3200" dirty="0" smtClean="0"/>
              <a:t>течёт</a:t>
            </a:r>
            <a:r>
              <a:rPr lang="ru-RU" sz="3200" dirty="0"/>
              <a:t>, как река, только в одном </a:t>
            </a:r>
            <a:r>
              <a:rPr lang="ru-RU" sz="3200" dirty="0" smtClean="0"/>
              <a:t>направлении;</a:t>
            </a:r>
            <a:endParaRPr lang="ru-RU" sz="3200" dirty="0"/>
          </a:p>
          <a:p>
            <a:r>
              <a:rPr lang="ru-RU" sz="3200" dirty="0"/>
              <a:t>Его можно повернуть назад , но только в </a:t>
            </a:r>
            <a:r>
              <a:rPr lang="ru-RU" sz="3200" dirty="0" smtClean="0"/>
              <a:t>сказках;</a:t>
            </a:r>
            <a:endParaRPr lang="ru-RU" sz="3200" dirty="0"/>
          </a:p>
          <a:p>
            <a:r>
              <a:rPr lang="ru-RU" sz="3200" dirty="0"/>
              <a:t>Измеряют </a:t>
            </a:r>
            <a:r>
              <a:rPr lang="ru-RU" sz="3200" dirty="0" smtClean="0"/>
              <a:t>часами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21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Масса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Время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1670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 легенде, ему принадлежит возглас «Эврика!», прозвучавший вслед за сделанным открытием?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9244" y="11464"/>
            <a:ext cx="3951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Ответь на вопрос</a:t>
            </a:r>
            <a:endParaRPr lang="ru-RU" sz="4000" dirty="0"/>
          </a:p>
        </p:txBody>
      </p:sp>
      <p:sp>
        <p:nvSpPr>
          <p:cNvPr id="4" name="Облако 3">
            <a:hlinkClick r:id="rId3" action="ppaction://hlinksldjump"/>
          </p:cNvPr>
          <p:cNvSpPr/>
          <p:nvPr/>
        </p:nvSpPr>
        <p:spPr>
          <a:xfrm>
            <a:off x="8561496" y="4644178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Необходимо </a:t>
            </a:r>
            <a:r>
              <a:rPr lang="ru-RU" sz="4000" dirty="0" smtClean="0"/>
              <a:t>угадать, </a:t>
            </a:r>
            <a:r>
              <a:rPr lang="ru-RU" sz="4000" dirty="0"/>
              <a:t>какая из картинок лишняя и объяснить почему</a:t>
            </a:r>
          </a:p>
        </p:txBody>
      </p:sp>
      <p:pic>
        <p:nvPicPr>
          <p:cNvPr id="1026" name="Picture 2" descr="https://nukadeti.ru/content/images/static/draw800x800/12_139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9" t="8083" r="16828" b="9522"/>
          <a:stretch/>
        </p:blipFill>
        <p:spPr bwMode="auto">
          <a:xfrm>
            <a:off x="5083513" y="1289315"/>
            <a:ext cx="1764432" cy="23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risovki.com/wp-content/uploads/2021/03/850323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475" l="0" r="100000">
                        <a14:foregroundMark x1="23714" y1="9722" x2="38714" y2="30808"/>
                        <a14:foregroundMark x1="38429" y1="4040" x2="27857" y2="12247"/>
                        <a14:foregroundMark x1="58429" y1="4040" x2="64857" y2="3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68846"/>
            <a:ext cx="2025038" cy="22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ypix.com/wp-content/uploads/2020/05/fox-46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5222" r="24175" b="4237"/>
          <a:stretch/>
        </p:blipFill>
        <p:spPr bwMode="auto">
          <a:xfrm>
            <a:off x="0" y="1163588"/>
            <a:ext cx="1780835" cy="28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1.rozetka.ua/goods/14269037/126899126_images_1426903726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6333" l="10000" r="90000">
                        <a14:foregroundMark x1="40750" y1="24444" x2="42083" y2="3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894" r="11357" b="3865"/>
          <a:stretch/>
        </p:blipFill>
        <p:spPr bwMode="auto">
          <a:xfrm>
            <a:off x="2267744" y="2434518"/>
            <a:ext cx="2677005" cy="27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Архимед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7410" name="Picture 2" descr="https://images.fineartamerica.com/images/artworkimages/mediumlarge/2/portrait-of-archimedes-of-syracuse-unknow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7" r="100000">
                        <a14:foregroundMark x1="22268" y1="75889" x2="37568" y2="89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1098"/>
            <a:ext cx="2246547" cy="27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7.pngwing.com/pngs/736/299/png-transparent-smiley-emoticon-computer-icons-smiley-miscellaneous-face-sadnes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5109" r="95761">
                        <a14:foregroundMark x1="41957" y1="27875" x2="33804" y2="61000"/>
                        <a14:foregroundMark x1="21739" y1="57125" x2="45978" y2="49125"/>
                        <a14:foregroundMark x1="42283" y1="36875" x2="43043" y2="41250"/>
                        <a14:foregroundMark x1="57609" y1="26500" x2="58478" y2="56500"/>
                        <a14:foregroundMark x1="60543" y1="45750" x2="76413" y2="58250"/>
                        <a14:foregroundMark x1="56848" y1="29250" x2="56739" y2="38125"/>
                        <a14:foregroundMark x1="43804" y1="95500" x2="51848" y2="97875"/>
                        <a14:foregroundMark x1="53043" y1="97000" x2="63913" y2="94875"/>
                        <a14:foregroundMark x1="64783" y1="94500" x2="71087" y2="92125"/>
                        <a14:foregroundMark x1="40326" y1="95750" x2="31087" y2="9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9" t="-32" r="4626" b="32"/>
          <a:stretch/>
        </p:blipFill>
        <p:spPr bwMode="auto">
          <a:xfrm>
            <a:off x="5508104" y="555526"/>
            <a:ext cx="2825613" cy="269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1576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Неверно!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Попробуй ещё раз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лако 2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Monotype Corsiva" panose="03010101010201010101" pitchFamily="66" charset="0"/>
              </a:rPr>
              <a:t>Лишняя лягушка</a:t>
            </a:r>
            <a:r>
              <a:rPr lang="ru-RU" sz="3200" i="1" dirty="0">
                <a:latin typeface="Monotype Corsiva" panose="03010101010201010101" pitchFamily="66" charset="0"/>
              </a:rPr>
              <a:t>, так как мышь, лиса и лев относятся к классу млекопитающие, а лягушка к классу земноводные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91" y="177966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Первый рисует фигуры на льду,</a:t>
            </a:r>
          </a:p>
          <a:p>
            <a:pPr algn="ctr"/>
            <a:r>
              <a:rPr lang="ru-RU" sz="3200" dirty="0"/>
              <a:t>А вот второго в конюшню веду.</a:t>
            </a:r>
          </a:p>
          <a:p>
            <a:pPr algn="ctr"/>
            <a:r>
              <a:rPr lang="ru-RU" sz="3200" dirty="0"/>
              <a:t>Третий на крыше два ската скрепляет,</a:t>
            </a:r>
          </a:p>
          <a:p>
            <a:pPr algn="ctr"/>
            <a:r>
              <a:rPr lang="ru-RU" sz="3200" dirty="0"/>
              <a:t>В море четвёртый живёт-поживает.</a:t>
            </a:r>
          </a:p>
          <a:p>
            <a:pPr algn="ctr"/>
            <a:r>
              <a:rPr lang="ru-RU" sz="3200" dirty="0"/>
              <a:t>Пятый приветливо машет крылом,</a:t>
            </a:r>
          </a:p>
          <a:p>
            <a:pPr algn="ctr"/>
            <a:r>
              <a:rPr lang="ru-RU" sz="3200" dirty="0"/>
              <a:t>Небо над лугом его синий дом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5891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Здесь вам </a:t>
            </a:r>
            <a:r>
              <a:rPr lang="ru-RU" sz="4000" dirty="0" smtClean="0"/>
              <a:t>необходимо </a:t>
            </a:r>
            <a:r>
              <a:rPr lang="ru-RU" sz="4000" dirty="0"/>
              <a:t>разгадать шарады, назвать зашифрованные слова.</a:t>
            </a:r>
          </a:p>
        </p:txBody>
      </p:sp>
      <p:sp>
        <p:nvSpPr>
          <p:cNvPr id="5" name="Облако 4">
            <a:hlinkClick r:id="rId3" action="ppaction://hlinksldjump"/>
          </p:cNvPr>
          <p:cNvSpPr/>
          <p:nvPr/>
        </p:nvSpPr>
        <p:spPr>
          <a:xfrm>
            <a:off x="8585745" y="4647672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Конёк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nnovgorod.kartasporta.ru/files/img/photo_36582_21822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746">
            <a:off x="4211960" y="147795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pngitem.com/pimgs/m/373-3731682_clip-art-collection-of-free-download-drawing-of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0" b="954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9552" r="19407" b="4733"/>
          <a:stretch/>
        </p:blipFill>
        <p:spPr bwMode="auto">
          <a:xfrm rot="699402" flipH="1">
            <a:off x="1622027" y="463944"/>
            <a:ext cx="1080120" cy="15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asad-exp.ru/wp-content/uploads/2016/11/Kone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97" y="1347882"/>
            <a:ext cx="1020023" cy="74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7.pngwing.com/pngs/782/73/png-transparent-pink-yellow-and-purple-seahorse-illustration-seahorse-aquatic-animal-drawing-under-sea-blue-animals-photography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51" r="26428" b="5714"/>
          <a:stretch/>
        </p:blipFill>
        <p:spPr bwMode="auto">
          <a:xfrm rot="20508521">
            <a:off x="785331" y="1739783"/>
            <a:ext cx="943399" cy="17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Пользуясь подсказками, отгадайте </a:t>
            </a:r>
            <a:r>
              <a:rPr lang="ru-RU" sz="4000" dirty="0" smtClean="0"/>
              <a:t>самостоятельно </a:t>
            </a:r>
            <a:r>
              <a:rPr lang="ru-RU" sz="4000" dirty="0"/>
              <a:t>слова и названия тех зверей, которые из них «убежали»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55576" y="2211710"/>
            <a:ext cx="775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ГИ _ _ _ _ _ (правила сохранения здоровья)</a:t>
            </a: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756453" y="2796544"/>
            <a:ext cx="784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 _ _ _ _ ОК (небольшой населённый пункт)</a:t>
            </a: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56453" y="3397736"/>
            <a:ext cx="734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Г_ _ _ _ _ (часть ноги от колена до стопы)</a:t>
            </a: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756453" y="3980511"/>
            <a:ext cx="625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БРА _ _ _ _ ЕР (охотник вне закона)</a:t>
            </a:r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756453" y="4558725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ГЛЮ _ _ _ _ (виноградный сахар в плодах, мёде)</a:t>
            </a:r>
          </a:p>
        </p:txBody>
      </p:sp>
      <p:sp>
        <p:nvSpPr>
          <p:cNvPr id="8" name="Облако 7">
            <a:hlinkClick r:id="rId8" action="ppaction://hlinksldjump"/>
          </p:cNvPr>
          <p:cNvSpPr/>
          <p:nvPr/>
        </p:nvSpPr>
        <p:spPr>
          <a:xfrm>
            <a:off x="35496" y="4647672"/>
            <a:ext cx="504056" cy="426824"/>
          </a:xfrm>
          <a:prstGeom prst="cloud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1576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В</a:t>
            </a:r>
            <a:r>
              <a:rPr lang="ru-RU" sz="6000" dirty="0" smtClean="0">
                <a:latin typeface="Monotype Corsiva" panose="03010101010201010101" pitchFamily="66" charset="0"/>
              </a:rPr>
              <a:t>ерно! </a:t>
            </a:r>
          </a:p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Ты большой молодец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catherineasquithgallery.com/uploads/posts/2021-02/1614531223_59-p-smailik-na-belom-fone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191" y1="26870" x2="84272" y2="45311"/>
                        <a14:foregroundMark x1="73858" y1="23604" x2="66844" y2="57007"/>
                        <a14:foregroundMark x1="62062" y1="22129" x2="84697" y2="45311"/>
                        <a14:foregroundMark x1="62912" y1="28872" x2="61105" y2="49631"/>
                        <a14:foregroundMark x1="63762" y1="33825" x2="63974" y2="38356"/>
                        <a14:foregroundMark x1="25505" y1="24552" x2="42508" y2="37724"/>
                        <a14:foregroundMark x1="41020" y1="23815" x2="21148" y2="45943"/>
                        <a14:foregroundMark x1="21148" y1="30980" x2="38151" y2="51633"/>
                        <a14:foregroundMark x1="42933" y1="40148" x2="38576" y2="49842"/>
                        <a14:foregroundMark x1="25717" y1="47313" x2="33794" y2="51844"/>
                        <a14:foregroundMark x1="33581" y1="66596" x2="60893" y2="72603"/>
                        <a14:foregroundMark x1="64825" y1="69758" x2="70138" y2="6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518"/>
            <a:ext cx="28560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Гиена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8081689" y="4227934"/>
            <a:ext cx="504056" cy="42682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img2.freepng.ru/20171216/206/hyena-png-5a35acaf1053d1.83469370151346705506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996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r="18379"/>
          <a:stretch/>
        </p:blipFill>
        <p:spPr bwMode="auto">
          <a:xfrm>
            <a:off x="746667" y="915566"/>
            <a:ext cx="2736305" cy="25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380</Words>
  <Application>Microsoft Office PowerPoint</Application>
  <PresentationFormat>Экран (16:9)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53</cp:revision>
  <dcterms:created xsi:type="dcterms:W3CDTF">2021-10-30T05:58:15Z</dcterms:created>
  <dcterms:modified xsi:type="dcterms:W3CDTF">2021-10-30T08:47:52Z</dcterms:modified>
</cp:coreProperties>
</file>