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handoutMasterIdLst>
    <p:handoutMasterId r:id="rId33"/>
  </p:handout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</p:sldIdLst>
  <p:sldSz cx="10080625" cy="7559675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34" d="100"/>
          <a:sy n="34" d="100"/>
        </p:scale>
        <p:origin x="-756" y="-78"/>
      </p:cViewPr>
      <p:guideLst>
        <p:guide orient="horz" pos="2381"/>
        <p:guide pos="3175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/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F0D386F-0D13-4BD8-A45F-D5141CC5D7D1}" type="slidenum">
              <a:t>‹#›</a:t>
            </a:fld>
            <a:endParaRPr lang="ru-RU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B8916B56-827A-4CF6-BD24-B0192A0BB46E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ru-RU" sz="2000" b="0" i="0" u="none" strike="noStrike" kern="1200" cap="none" spc="0" baseline="0">
        <a:solidFill>
          <a:srgbClr val="000000"/>
        </a:solidFill>
        <a:uFillTx/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12922" y="1027081"/>
            <a:ext cx="4933800" cy="3700439"/>
          </a:xfrm>
          <a:solidFill>
            <a:srgbClr val="4F81BD"/>
          </a:solidFill>
          <a:ln w="25402">
            <a:solidFill>
              <a:srgbClr val="385D8A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116" cy="4107237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322B6A8-AB1D-4A14-9F2B-477FEABFEB7D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154F8B-E6FD-4594-A8E0-6DA4FBD3A3C3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645635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645635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E03B33C-CC4C-4440-A218-7F3F678D739A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 anchorCtr="0"/>
          <a:lstStyle>
            <a:lvl1pPr algn="l">
              <a:defRPr sz="4000" cap="all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822329" y="2138360"/>
            <a:ext cx="4132265" cy="4762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5106988" y="2138360"/>
            <a:ext cx="4133846" cy="476249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buNone/>
              <a:defRPr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buNone/>
              <a:defRPr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 sz="32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ECD090-2E87-414A-8F37-C5A32DE54490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 anchorCtr="0"/>
          <a:lstStyle>
            <a:lvl1pPr algn="l">
              <a:defRPr sz="2000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7197727" y="700092"/>
            <a:ext cx="2151061" cy="6200775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741358" y="700092"/>
            <a:ext cx="6303965" cy="620077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ctrTitle"/>
          </p:nvPr>
        </p:nvSpPr>
        <p:spPr>
          <a:xfrm>
            <a:off x="755651" y="2347914"/>
            <a:ext cx="8569327" cy="162083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 txBox="1">
            <a:spLocks noGrp="1"/>
          </p:cNvSpPr>
          <p:nvPr>
            <p:ph type="subTitle" idx="1"/>
          </p:nvPr>
        </p:nvSpPr>
        <p:spPr>
          <a:xfrm>
            <a:off x="1512883" y="4283077"/>
            <a:ext cx="7056433" cy="1931990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8494BF-F637-4D35-AC49-BA6BB42D472B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12A2F6-C281-479B-9770-9E343C840887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802112-1882-47DE-9E4A-5C36C12C3836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60872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4FBF44E-7F00-4C6F-ABC5-AFE98D019B0D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8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D3995D0-D4A1-4912-8A26-2CD353C856A0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370000B-FEC9-45DF-9AE2-227013514A0B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0EBDBC9-B795-431D-9CFF-CBE06C07AFC5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796927" y="4857749"/>
            <a:ext cx="8567735" cy="1501773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796927" y="3203572"/>
            <a:ext cx="8567735" cy="165417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325B7D-F744-46DD-92A1-CB0329FF91B5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B762D79-F782-4972-95EE-BA4BDEFF33A1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5821E7-9FFA-4EAF-B82A-823BCA7B5221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AD808E-A464-471A-B9FF-19C3A3185104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6456358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645635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72D848-E0C9-46D1-9D09-42C16DF3EF40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60872" cy="498951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17C11D-A8D5-4F37-A494-BAA888040D31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4821" y="303215"/>
            <a:ext cx="9072567" cy="125889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4821" y="1692270"/>
            <a:ext cx="4452935" cy="704846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 txBox="1">
            <a:spLocks noGrp="1"/>
          </p:cNvSpPr>
          <p:nvPr>
            <p:ph idx="2"/>
          </p:nvPr>
        </p:nvSpPr>
        <p:spPr>
          <a:xfrm>
            <a:off x="504821" y="2397127"/>
            <a:ext cx="4452935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 txBox="1">
            <a:spLocks noGrp="1"/>
          </p:cNvSpPr>
          <p:nvPr>
            <p:ph type="body" idx="3"/>
          </p:nvPr>
        </p:nvSpPr>
        <p:spPr>
          <a:xfrm>
            <a:off x="5121270" y="1692270"/>
            <a:ext cx="4456108" cy="704846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 txBox="1">
            <a:spLocks noGrp="1"/>
          </p:cNvSpPr>
          <p:nvPr>
            <p:ph idx="4"/>
          </p:nvPr>
        </p:nvSpPr>
        <p:spPr>
          <a:xfrm>
            <a:off x="5121270" y="2397127"/>
            <a:ext cx="4456108" cy="43561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8" name="Нижний колонтитул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9" name="Номер слайда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4BF498E-00CE-4320-821B-40970ADF4AD1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9CF2D62-7538-4EC6-805E-58F5B520D8B2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3" name="Нижний колонтитул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4" name="Номер слайда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3496A50-59D2-4F11-86AB-BB4BD0D3EDCC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4821" y="301623"/>
            <a:ext cx="3316291" cy="1279529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 txBox="1">
            <a:spLocks noGrp="1"/>
          </p:cNvSpPr>
          <p:nvPr>
            <p:ph idx="1"/>
          </p:nvPr>
        </p:nvSpPr>
        <p:spPr>
          <a:xfrm>
            <a:off x="3941758" y="301623"/>
            <a:ext cx="5635620" cy="645160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504821" y="1581153"/>
            <a:ext cx="3316291" cy="5172075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F21918-C9FE-4045-BB97-B128953A494E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1976439" y="5291139"/>
            <a:ext cx="6048371" cy="625477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 txBox="1">
            <a:spLocks noGrp="1"/>
          </p:cNvSpPr>
          <p:nvPr>
            <p:ph type="pic" idx="1"/>
          </p:nvPr>
        </p:nvSpPr>
        <p:spPr>
          <a:xfrm>
            <a:off x="1976439" y="674690"/>
            <a:ext cx="6048371" cy="45370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2"/>
          </p:nvPr>
        </p:nvSpPr>
        <p:spPr>
          <a:xfrm>
            <a:off x="1976439" y="5916616"/>
            <a:ext cx="6048371" cy="887416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5A607C-1962-4961-9075-D27F048A3947}" type="slidenum"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/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9071643" cy="4989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2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65437E83-2FE2-4C5E-8949-A9D9EFB89A35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SzPct val="45000"/>
        <a:buFont typeface="StarSymbol"/>
        <a:buChar char="●"/>
        <a:tabLst/>
        <a:defRPr lang="ru-RU" sz="4400" b="0" i="0" u="none" strike="noStrike" kern="1200" cap="none" spc="0" baseline="0">
          <a:solidFill>
            <a:srgbClr val="000000"/>
          </a:solidFill>
          <a:uFillTx/>
          <a:latin typeface="Arial" pitchFamily="18"/>
          <a:ea typeface="Microsoft YaHei" pitchFamily="2"/>
        </a:defRPr>
      </a:lvl1pPr>
    </p:titleStyle>
    <p:bodyStyle>
      <a:lvl1pPr marL="431999" marR="0" lvl="0" indent="-323999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3200" b="0" i="0" u="none" strike="noStrike" kern="1200" cap="none" spc="0" baseline="0">
          <a:solidFill>
            <a:srgbClr val="000000"/>
          </a:solidFill>
          <a:uFillTx/>
          <a:latin typeface="Arial" pitchFamily="18"/>
          <a:ea typeface="Microsoft YaHei" pitchFamily="2"/>
          <a:cs typeface="Mangal" pitchFamily="2"/>
        </a:defRPr>
      </a:lvl1pPr>
      <a:lvl2pPr marL="863998" marR="0" lvl="1" indent="-323999" defTabSz="914400" rtl="0" fontAlgn="auto" hangingPunct="1">
        <a:lnSpc>
          <a:spcPct val="100000"/>
        </a:lnSpc>
        <a:spcBef>
          <a:spcPts val="0"/>
        </a:spcBef>
        <a:spcAft>
          <a:spcPts val="1135"/>
        </a:spcAft>
        <a:buSzPct val="75000"/>
        <a:buFont typeface="StarSymbol"/>
        <a:buChar char="–"/>
        <a:tabLst/>
        <a:defRPr lang="ru-RU" sz="2800" b="0" i="0" u="none" strike="noStrike" kern="1200" cap="none" spc="0" baseline="0">
          <a:solidFill>
            <a:srgbClr val="000000"/>
          </a:solidFill>
          <a:uFillTx/>
          <a:latin typeface="Arial" pitchFamily="18"/>
          <a:ea typeface="Microsoft YaHei" pitchFamily="2"/>
          <a:cs typeface="Mangal" pitchFamily="2"/>
        </a:defRPr>
      </a:lvl2pPr>
      <a:lvl3pPr marL="1295997" marR="0" lvl="2" indent="-287999" defTabSz="914400" rtl="0" fontAlgn="auto" hangingPunct="1">
        <a:lnSpc>
          <a:spcPct val="100000"/>
        </a:lnSpc>
        <a:spcBef>
          <a:spcPts val="0"/>
        </a:spcBef>
        <a:spcAft>
          <a:spcPts val="850"/>
        </a:spcAft>
        <a:buSzPct val="45000"/>
        <a:buFont typeface="StarSymbol"/>
        <a:buChar char="●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Arial" pitchFamily="18"/>
          <a:ea typeface="Microsoft YaHei" pitchFamily="2"/>
          <a:cs typeface="Mangal" pitchFamily="2"/>
        </a:defRPr>
      </a:lvl3pPr>
      <a:lvl4pPr marL="1727996" marR="0" lvl="3" indent="-215999" defTabSz="914400" rtl="0" fontAlgn="auto" hangingPunct="1">
        <a:lnSpc>
          <a:spcPct val="100000"/>
        </a:lnSpc>
        <a:spcBef>
          <a:spcPts val="0"/>
        </a:spcBef>
        <a:spcAft>
          <a:spcPts val="565"/>
        </a:spcAft>
        <a:buSzPct val="75000"/>
        <a:buFont typeface="StarSymbol"/>
        <a:buChar char="–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Microsoft YaHei" pitchFamily="2"/>
          <a:cs typeface="Mangal" pitchFamily="2"/>
        </a:defRPr>
      </a:lvl4pPr>
      <a:lvl5pPr marL="2159995" marR="0" lvl="4" indent="-215999" defTabSz="914400" rtl="0" fontAlgn="auto" hangingPunct="1">
        <a:lnSpc>
          <a:spcPct val="100000"/>
        </a:lnSpc>
        <a:spcBef>
          <a:spcPts val="0"/>
        </a:spcBef>
        <a:spcAft>
          <a:spcPts val="285"/>
        </a:spcAft>
        <a:buSzPct val="45000"/>
        <a:buFont typeface="StarSymbol"/>
        <a:buChar char="●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Microsoft YaHei" pitchFamily="2"/>
          <a:cs typeface="Mangal" pitchFamily="2"/>
        </a:defRPr>
      </a:lvl5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13" cstate="print">
            <a:alphaModFix/>
            <a:lum/>
          </a:blip>
          <a:srcRect/>
          <a:stretch>
            <a:fillRect/>
          </a:stretch>
        </p:blipFill>
        <p:spPr>
          <a:xfrm>
            <a:off x="0" y="0"/>
            <a:ext cx="10079998" cy="756000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2"/>
          <p:cNvSpPr txBox="1">
            <a:spLocks noGrp="1"/>
          </p:cNvSpPr>
          <p:nvPr>
            <p:ph type="title"/>
          </p:nvPr>
        </p:nvSpPr>
        <p:spPr>
          <a:xfrm>
            <a:off x="740883" y="699479"/>
            <a:ext cx="8607960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/>
            <a:endParaRPr lang="ru-RU"/>
          </a:p>
        </p:txBody>
      </p:sp>
      <p:sp>
        <p:nvSpPr>
          <p:cNvPr id="4" name="Текст 3"/>
          <p:cNvSpPr txBox="1">
            <a:spLocks noGrp="1"/>
          </p:cNvSpPr>
          <p:nvPr>
            <p:ph type="body" idx="1"/>
          </p:nvPr>
        </p:nvSpPr>
        <p:spPr>
          <a:xfrm>
            <a:off x="822603" y="2137684"/>
            <a:ext cx="8418240" cy="476279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45000"/>
        <a:buFont typeface="StarSymbol"/>
        <a:buChar char=""/>
        <a:tabLst/>
        <a:defRPr lang="ru-RU" sz="2400" b="1" i="1" u="none" strike="noStrike" kern="0" cap="none" spc="0" baseline="0">
          <a:solidFill>
            <a:srgbClr val="99284C"/>
          </a:solidFill>
          <a:uFillTx/>
          <a:latin typeface="Albany" pitchFamily="34"/>
          <a:ea typeface="Arial Unicode MS" pitchFamily="2"/>
          <a:cs typeface="Tahoma" pitchFamily="2"/>
        </a:defRPr>
      </a:lvl1pPr>
    </p:titleStyle>
    <p:bodyStyle>
      <a:lvl1pPr marL="503998" marR="0" lvl="0" indent="-431999" algn="l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Clr>
          <a:srgbClr val="99284C"/>
        </a:buClr>
        <a:buSzPct val="75000"/>
        <a:buFont typeface="StarSymbol" pitchFamily="2"/>
        <a:buChar char=""/>
        <a:tabLst/>
        <a:defRPr lang="ru-RU" sz="2400" b="0" i="0" u="none" strike="noStrike" kern="0" cap="none" spc="0" baseline="0">
          <a:solidFill>
            <a:srgbClr val="333333"/>
          </a:solidFill>
          <a:uFillTx/>
          <a:latin typeface="Albany" pitchFamily="34"/>
          <a:ea typeface="Arial Unicode MS" pitchFamily="2"/>
          <a:cs typeface="Tahoma" pitchFamily="2"/>
        </a:defRPr>
      </a:lvl1pPr>
      <a:lvl2pPr marL="791998" marR="0" lvl="1" indent="-431999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99284C"/>
        </a:buClr>
        <a:buSzPct val="75000"/>
        <a:buFont typeface="StarSymbol" pitchFamily="2"/>
        <a:buChar char=""/>
        <a:tabLst/>
        <a:defRPr lang="ru-RU" sz="2800" b="0" i="0" u="none" strike="noStrike" kern="0" cap="none" spc="0" baseline="0">
          <a:solidFill>
            <a:srgbClr val="333333"/>
          </a:solidFill>
          <a:uFillTx/>
          <a:latin typeface="Albany" pitchFamily="34"/>
          <a:ea typeface="Arial Unicode MS" pitchFamily="2"/>
          <a:cs typeface="Tahoma" pitchFamily="2"/>
        </a:defRPr>
      </a:lvl2pPr>
      <a:lvl3pPr marL="1079997" marR="0" lvl="2" indent="-431999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99284C"/>
        </a:buClr>
        <a:buSzPct val="75000"/>
        <a:buFont typeface="StarSymbol" pitchFamily="2"/>
        <a:buChar char=""/>
        <a:tabLst/>
        <a:defRPr lang="ru-RU" sz="2400" b="0" i="0" u="none" strike="noStrike" kern="0" cap="none" spc="0" baseline="0">
          <a:solidFill>
            <a:srgbClr val="333333"/>
          </a:solidFill>
          <a:uFillTx/>
          <a:latin typeface="Albany" pitchFamily="34"/>
          <a:ea typeface="Arial Unicode MS" pitchFamily="2"/>
          <a:cs typeface="Tahoma" pitchFamily="2"/>
        </a:defRPr>
      </a:lvl3pPr>
      <a:lvl4pPr marL="1367997" marR="0" lvl="3" indent="-431999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99284C"/>
        </a:buClr>
        <a:buSzPct val="75000"/>
        <a:buFont typeface="StarSymbol" pitchFamily="2"/>
        <a:buChar char=""/>
        <a:tabLst/>
        <a:defRPr lang="ru-RU" sz="2000" b="0" i="0" u="none" strike="noStrike" kern="0" cap="none" spc="0" baseline="0">
          <a:solidFill>
            <a:srgbClr val="333333"/>
          </a:solidFill>
          <a:uFillTx/>
          <a:latin typeface="Albany" pitchFamily="34"/>
          <a:ea typeface="Arial Unicode MS" pitchFamily="2"/>
          <a:cs typeface="Tahoma" pitchFamily="2"/>
        </a:defRPr>
      </a:lvl4pPr>
      <a:lvl5pPr marL="1655996" marR="0" lvl="4" indent="-431999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Clr>
          <a:srgbClr val="99284C"/>
        </a:buClr>
        <a:buSzPct val="75000"/>
        <a:buFont typeface="StarSymbol" pitchFamily="2"/>
        <a:buChar char=""/>
        <a:tabLst/>
        <a:defRPr lang="ru-RU" sz="2000" b="0" i="0" u="none" strike="noStrike" kern="0" cap="none" spc="0" baseline="0">
          <a:solidFill>
            <a:srgbClr val="333333"/>
          </a:solidFill>
          <a:uFillTx/>
          <a:latin typeface="Albany" pitchFamily="34"/>
          <a:ea typeface="Arial Unicode MS" pitchFamily="2"/>
          <a:cs typeface="Tahoma" pitchFamily="2"/>
        </a:defRPr>
      </a:lvl5pPr>
    </p:bodyStyle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/>
          <a:lstStyle/>
          <a:p>
            <a:pPr lvl="0"/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9071643" cy="49892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Нижний колонтитул 4"/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/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7227362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650A4BA7-3450-4364-9C2B-DD9BA7DB536B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SzPct val="45000"/>
        <a:buFont typeface="StarSymbol"/>
        <a:buChar char="●"/>
        <a:tabLst/>
        <a:defRPr lang="ru-RU" sz="4400" b="0" i="0" u="none" strike="noStrike" kern="1200" cap="none" spc="0" baseline="0">
          <a:solidFill>
            <a:srgbClr val="000000"/>
          </a:solidFill>
          <a:uFillTx/>
          <a:latin typeface="Arial" pitchFamily="18"/>
          <a:cs typeface="Tahoma" pitchFamily="2"/>
        </a:defRPr>
      </a:lvl1pPr>
    </p:titleStyle>
    <p:bodyStyle>
      <a:lvl1pPr marL="431999" marR="0" lvl="0" indent="-323999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SzPct val="45000"/>
        <a:buFont typeface="StarSymbol"/>
        <a:buChar char="●"/>
        <a:tabLst/>
        <a:defRPr lang="ru-RU" sz="32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ndale Sans UI" pitchFamily="2"/>
          <a:cs typeface="Tahoma" pitchFamily="2"/>
        </a:defRPr>
      </a:lvl1pPr>
      <a:lvl2pPr marL="863998" marR="0" lvl="1" indent="-323999" defTabSz="914400" rtl="0" fontAlgn="auto" hangingPunct="1">
        <a:lnSpc>
          <a:spcPct val="100000"/>
        </a:lnSpc>
        <a:spcBef>
          <a:spcPts val="0"/>
        </a:spcBef>
        <a:spcAft>
          <a:spcPts val="1135"/>
        </a:spcAft>
        <a:buSzPct val="45000"/>
        <a:buFont typeface="StarSymbol"/>
        <a:buChar char="●"/>
        <a:tabLst/>
        <a:defRPr lang="ru-RU" sz="28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ndale Sans UI" pitchFamily="2"/>
          <a:cs typeface="Tahoma" pitchFamily="2"/>
        </a:defRPr>
      </a:lvl2pPr>
      <a:lvl3pPr marL="1295997" marR="0" lvl="2" indent="-287999" defTabSz="914400" rtl="0" fontAlgn="auto" hangingPunct="1">
        <a:lnSpc>
          <a:spcPct val="100000"/>
        </a:lnSpc>
        <a:spcBef>
          <a:spcPts val="0"/>
        </a:spcBef>
        <a:spcAft>
          <a:spcPts val="850"/>
        </a:spcAft>
        <a:buSzPct val="75000"/>
        <a:buFont typeface="StarSymbol"/>
        <a:buChar char="–"/>
        <a:tabLst/>
        <a:defRPr lang="ru-RU" sz="24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ndale Sans UI" pitchFamily="2"/>
          <a:cs typeface="Tahoma" pitchFamily="2"/>
        </a:defRPr>
      </a:lvl3pPr>
      <a:lvl4pPr marL="1727996" marR="0" lvl="3" indent="-215999" defTabSz="914400" rtl="0" fontAlgn="auto" hangingPunct="1">
        <a:lnSpc>
          <a:spcPct val="100000"/>
        </a:lnSpc>
        <a:spcBef>
          <a:spcPts val="0"/>
        </a:spcBef>
        <a:spcAft>
          <a:spcPts val="565"/>
        </a:spcAft>
        <a:buSzPct val="45000"/>
        <a:buFont typeface="StarSymbol"/>
        <a:buChar char="●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ndale Sans UI" pitchFamily="2"/>
          <a:cs typeface="Tahoma" pitchFamily="2"/>
        </a:defRPr>
      </a:lvl4pPr>
      <a:lvl5pPr marL="2159995" marR="0" lvl="4" indent="-215999" defTabSz="914400" rtl="0" fontAlgn="auto" hangingPunct="1">
        <a:lnSpc>
          <a:spcPct val="100000"/>
        </a:lnSpc>
        <a:spcBef>
          <a:spcPts val="0"/>
        </a:spcBef>
        <a:spcAft>
          <a:spcPts val="285"/>
        </a:spcAft>
        <a:buSzPct val="75000"/>
        <a:buFont typeface="StarSymbol"/>
        <a:buChar char="–"/>
        <a:tabLst/>
        <a:defRPr lang="ru-RU" sz="2000" b="0" i="0" u="none" strike="noStrike" kern="1200" cap="none" spc="0" baseline="0">
          <a:solidFill>
            <a:srgbClr val="000000"/>
          </a:solidFill>
          <a:uFillTx/>
          <a:latin typeface="Arial" pitchFamily="18"/>
          <a:ea typeface="Andale Sans UI" pitchFamily="2"/>
          <a:cs typeface="Tahoma" pitchFamily="2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>
            <a:spAutoFit/>
          </a:bodyPr>
          <a:lstStyle/>
          <a:p>
            <a:pPr lvl="0">
              <a:buNone/>
            </a:pPr>
            <a:r>
              <a:rPr lang="ru-RU" i="0"/>
              <a:t>МБДОУ</a:t>
            </a:r>
            <a:r>
              <a:rPr lang="ru-RU"/>
              <a:t> Детский сад „Ляйсан“ </a:t>
            </a:r>
            <a:br>
              <a:rPr lang="ru-RU"/>
            </a:br>
            <a:r>
              <a:rPr lang="ru-RU"/>
              <a:t>село Юлдыбаево Зилаирский  район</a:t>
            </a:r>
            <a:br>
              <a:rPr lang="ru-RU"/>
            </a:br>
            <a:r>
              <a:rPr lang="ru-RU"/>
              <a:t> Республики  Башкортостан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822603" y="2137684"/>
            <a:ext cx="8418240" cy="5074197"/>
          </a:xfrm>
        </p:spPr>
        <p:txBody>
          <a:bodyPr>
            <a:spAutoFit/>
          </a:bodyPr>
          <a:lstStyle/>
          <a:p>
            <a:pPr marL="0" lvl="0" indent="0">
              <a:buNone/>
            </a:pPr>
            <a:endParaRPr lang="ru-RU" sz="4000" b="1" i="1">
              <a:effectLst>
                <a:outerShdw dist="17962" dir="2700000">
                  <a:srgbClr val="000000"/>
                </a:outerShdw>
              </a:effectLst>
              <a:latin typeface="Algerian" pitchFamily="82"/>
            </a:endParaRPr>
          </a:p>
          <a:p>
            <a:pPr marL="0" lvl="0" indent="0">
              <a:buNone/>
            </a:pPr>
            <a:endParaRPr lang="ru-RU" sz="4000" b="1" i="1">
              <a:effectLst>
                <a:outerShdw dist="17962" dir="2700000">
                  <a:srgbClr val="000000"/>
                </a:outerShdw>
              </a:effectLst>
              <a:latin typeface="Algerian" pitchFamily="82"/>
            </a:endParaRPr>
          </a:p>
          <a:p>
            <a:pPr marL="0" lvl="0" indent="0">
              <a:buNone/>
            </a:pPr>
            <a:endParaRPr lang="ru-RU" sz="4000" b="1" i="1">
              <a:effectLst>
                <a:outerShdw dist="17962" dir="2700000">
                  <a:srgbClr val="000000"/>
                </a:outerShdw>
              </a:effectLst>
              <a:latin typeface="Algerian" pitchFamily="82"/>
            </a:endParaRPr>
          </a:p>
          <a:p>
            <a:pPr marL="0" lvl="0" indent="0">
              <a:buNone/>
            </a:pPr>
            <a:endParaRPr lang="ru-RU" sz="4000" b="1" i="1">
              <a:effectLst>
                <a:outerShdw dist="17962" dir="2700000">
                  <a:srgbClr val="000000"/>
                </a:outerShdw>
              </a:effectLst>
              <a:latin typeface="Algerian" pitchFamily="82"/>
            </a:endParaRPr>
          </a:p>
          <a:p>
            <a:pPr marL="0" lvl="0" indent="0">
              <a:buNone/>
            </a:pPr>
            <a:endParaRPr lang="ru-RU" sz="4000" b="1" i="1">
              <a:effectLst>
                <a:outerShdw dist="17962" dir="2700000">
                  <a:srgbClr val="000000"/>
                </a:outerShdw>
              </a:effectLst>
              <a:latin typeface="Algerian" pitchFamily="82"/>
            </a:endParaRPr>
          </a:p>
          <a:p>
            <a:pPr marL="0" lvl="0" indent="0">
              <a:buNone/>
            </a:pPr>
            <a:endParaRPr lang="ru-RU" sz="4000" b="1" i="1">
              <a:effectLst>
                <a:outerShdw dist="17962" dir="2700000">
                  <a:srgbClr val="000000"/>
                </a:outerShdw>
              </a:effectLst>
              <a:latin typeface="Algerian" pitchFamily="82"/>
            </a:endParaRPr>
          </a:p>
          <a:p>
            <a:pPr marL="0" lvl="0" indent="0">
              <a:buNone/>
            </a:pPr>
            <a:endParaRPr lang="ru-RU" sz="4000" b="1" i="1">
              <a:effectLst>
                <a:outerShdw dist="17962" dir="2700000">
                  <a:srgbClr val="000000"/>
                </a:outerShdw>
              </a:effectLst>
              <a:latin typeface="Algerian" pitchFamily="82"/>
            </a:endParaRPr>
          </a:p>
          <a:p>
            <a:pPr marL="0" lvl="0" indent="0">
              <a:buNone/>
            </a:pPr>
            <a:endParaRPr lang="ru-RU" sz="4000" b="1" i="1">
              <a:effectLst>
                <a:outerShdw dist="17962" dir="2700000">
                  <a:srgbClr val="000000"/>
                </a:outerShdw>
              </a:effectLst>
              <a:latin typeface="Algerian" pitchFamily="82"/>
            </a:endParaRPr>
          </a:p>
          <a:p>
            <a:pPr marL="0" lvl="0" indent="0">
              <a:buNone/>
            </a:pPr>
            <a:endParaRPr lang="ru-RU" sz="4000" b="1" i="1">
              <a:effectLst>
                <a:outerShdw dist="17962" dir="2700000">
                  <a:srgbClr val="000000"/>
                </a:outerShdw>
              </a:effectLst>
              <a:latin typeface="Algerian" pitchFamily="8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6709" y="3068634"/>
            <a:ext cx="6506568" cy="680715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1" compatLnSpc="0">
            <a:sp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4000" b="1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 </a:t>
            </a:r>
            <a:r>
              <a:rPr lang="ru-RU" sz="40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Кухня калмыцкого народа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5998" y="5543998"/>
            <a:ext cx="3943441" cy="859316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Выполнила: воспитатель  Буканова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Нурия Самигулловна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822603" y="2137684"/>
            <a:ext cx="4505404" cy="4762798"/>
          </a:xfrm>
        </p:spPr>
        <p:txBody>
          <a:bodyPr/>
          <a:lstStyle/>
          <a:p>
            <a:pPr lvl="0">
              <a:buNone/>
            </a:pPr>
            <a:r>
              <a:rPr lang="ru-RU"/>
              <a:t>,</a:t>
            </a:r>
          </a:p>
          <a:p>
            <a:pPr lvl="0">
              <a:buNone/>
            </a:pPr>
            <a:r>
              <a:rPr lang="ru-RU"/>
              <a:t>  </a:t>
            </a:r>
          </a:p>
          <a:p>
            <a:pPr lvl="0">
              <a:buNone/>
            </a:pPr>
            <a:endParaRPr lang="ru-RU"/>
          </a:p>
          <a:p>
            <a:pPr lvl="0">
              <a:buNone/>
            </a:pPr>
            <a:endParaRPr lang="ru-RU"/>
          </a:p>
          <a:p>
            <a:pPr lvl="0">
              <a:buNone/>
            </a:pPr>
            <a:endParaRPr lang="ru-RU"/>
          </a:p>
          <a:p>
            <a:pPr lvl="0">
              <a:buNone/>
            </a:pPr>
            <a:endParaRPr lang="ru-RU"/>
          </a:p>
          <a:p>
            <a:pPr lvl="0">
              <a:buNone/>
            </a:pPr>
            <a:endParaRPr lang="ru-RU"/>
          </a:p>
          <a:p>
            <a:pPr lvl="0">
              <a:buNone/>
            </a:pPr>
            <a:endParaRPr lang="ru-RU"/>
          </a:p>
          <a:p>
            <a:pPr lvl="0">
              <a:buNone/>
            </a:pPr>
            <a:r>
              <a:rPr lang="ru-RU"/>
              <a:t>Популярен дотур — тушёные в воде мелко нарезанные внутренности, запекали мясо в желудке барана в земле (кюр).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422239" y="727204"/>
            <a:ext cx="4859999" cy="39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>
              <a:buNone/>
            </a:pPr>
            <a:r>
              <a:rPr lang="ru-RU"/>
              <a:t>Молочные блюда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3998" y="1871996"/>
            <a:ext cx="8928000" cy="53528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>
              <a:buNone/>
            </a:pPr>
            <a:r>
              <a:rPr lang="ru-RU" sz="3600"/>
              <a:t>Молочные блюда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>
              <a:buNone/>
            </a:pPr>
            <a:r>
              <a:rPr lang="ru-RU"/>
              <a:t>В калмыцкой кухне разнообразны блюда из молока — сыр, творог, сметана, простокваша из коровьего молока и кумыс из кобыльего. Из молока изготавливается молочнокислый продукт чигян (среднее между кефиром и простоквашей), боз (гуща после переработки калмыцкой водки).Чигян считался полезной и лечебной пищей — его часто использовали в лечебных целях. Горячий боз смешивался с молоком, и получался продукт под названием «хёёремг». Если дождаться, когда из хёёмрега отделится сыворотка, то на дне посуды образовывалась питательная масса под названием ээдемг. Из творога изготавливается сала шююрюмг — сушёный творог, сжатый в кулаке и хурсан — сушёный творог в виде лепёшек.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7958" y="365760"/>
            <a:ext cx="9143643" cy="6857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7958" y="365760"/>
            <a:ext cx="9143643" cy="6857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7958" y="365760"/>
            <a:ext cx="9143643" cy="6857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8324" y="366116"/>
            <a:ext cx="9143643" cy="6857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>
              <a:buNone/>
            </a:pPr>
            <a:r>
              <a:rPr lang="ru-RU" sz="3600"/>
              <a:t>Мучные блюда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22003" y="1619996"/>
            <a:ext cx="8928000" cy="56393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3998" y="575998"/>
            <a:ext cx="8928000" cy="6479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5975997" y="637199"/>
            <a:ext cx="3528002" cy="4762798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>
                <a:latin typeface="Calibri" pitchFamily="32"/>
                <a:cs typeface="Calibri" pitchFamily="34"/>
              </a:rPr>
              <a:t>Распространённые мучные изделия —</a:t>
            </a:r>
            <a:r>
              <a:rPr lang="en-US">
                <a:latin typeface="Calibri" pitchFamily="32"/>
                <a:cs typeface="Calibri" pitchFamily="34"/>
              </a:rPr>
              <a:t> </a:t>
            </a:r>
            <a:r>
              <a:rPr lang="ru-RU">
                <a:latin typeface="Calibri" pitchFamily="32"/>
                <a:cs typeface="Calibri" pitchFamily="34"/>
              </a:rPr>
              <a:t>пресные лепёшки в бараньем жиру, борцог —</a:t>
            </a:r>
            <a:r>
              <a:rPr lang="en-US">
                <a:latin typeface="Calibri" pitchFamily="32"/>
                <a:cs typeface="Calibri" pitchFamily="34"/>
              </a:rPr>
              <a:t> </a:t>
            </a:r>
            <a:r>
              <a:rPr lang="ru-RU">
                <a:latin typeface="Calibri" pitchFamily="32"/>
                <a:cs typeface="Calibri" pitchFamily="34"/>
              </a:rPr>
              <a:t>лепёшки различной формы, цельвег —</a:t>
            </a:r>
            <a:r>
              <a:rPr lang="en-US">
                <a:latin typeface="Calibri" pitchFamily="32"/>
                <a:cs typeface="Calibri" pitchFamily="34"/>
              </a:rPr>
              <a:t> </a:t>
            </a:r>
            <a:r>
              <a:rPr lang="ru-RU">
                <a:latin typeface="Calibri" pitchFamily="32"/>
                <a:cs typeface="Calibri" pitchFamily="34"/>
              </a:rPr>
              <a:t>тонкая лепёшка, обжаренная в кипящем масле или жиру.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28396" y="575998"/>
            <a:ext cx="5259957" cy="41277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255998" y="3960001"/>
            <a:ext cx="4183919" cy="33840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57963" y="146157"/>
            <a:ext cx="8607960" cy="1262155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683" y="1584362"/>
            <a:ext cx="8177396" cy="476279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603" y="1356841"/>
            <a:ext cx="8609396" cy="5123154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Проект на тему</a:t>
            </a: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:  Кухня калмыцкого народа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Участники проекта</a:t>
            </a: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: воспитанники подготовительной группы „Пчелки“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МБДОУ Детский сад „Ляйсан“ с.Юлдыбаево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Характеристика проекта</a:t>
            </a: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 : познавательный,информационный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Итоги проекта</a:t>
            </a: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: участие  в 1 Всероссийском фестивале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“Культура коренных народов мира“,посвященного Международному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году языков коренных народов(2019 г.) с участием  Ассоциированных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школ ЮНЕСКО, кафедр ЮНЕСКО,клубов друзей ЮНЕСКО...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0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0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Основополагающий вопрос</a:t>
            </a: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Andale Sans UI" pitchFamily="2"/>
                <a:cs typeface="Tahoma" pitchFamily="2"/>
              </a:rPr>
              <a:t>: Чем интересна кухня калмыцкого народа ?</a:t>
            </a:r>
          </a:p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84243" y="408599"/>
            <a:ext cx="9293403" cy="1262155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75998" y="474482"/>
            <a:ext cx="8856000" cy="66535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3998" y="431999"/>
            <a:ext cx="8928000" cy="66959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7958" y="365760"/>
            <a:ext cx="9143643" cy="6857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85281" y="367561"/>
            <a:ext cx="9235083" cy="6857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3998" y="575998"/>
            <a:ext cx="8928000" cy="66491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863998" y="-622441"/>
            <a:ext cx="5667122" cy="7966435"/>
          </a:xfrm>
        </p:spPr>
        <p:txBody>
          <a:bodyPr/>
          <a:lstStyle/>
          <a:p>
            <a:pPr lvl="0">
              <a:buNone/>
            </a:pPr>
            <a:r>
              <a:rPr lang="ru-RU"/>
              <a:t/>
            </a:r>
            <a:br>
              <a:rPr lang="ru-RU"/>
            </a:br>
            <a:r>
              <a:rPr lang="ru-RU"/>
              <a:t>Повседневным напитком у калмыков считается чай. Но он не тот, к которому все привыкли, а это калмыцкий особенный национальный чай – «Хуурдиг». В его составе не только обычный заварной чай, но ещё добавки из молока, сладкосливочного масла, соли с мускатными орехами и лаврушкой. Такой напиток утолит и жажду (в жару) и согреет (в холод).</a:t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>Особо любовью у калмыков пользуется чай с мукой средней поджарки, добавленной в него, – «Хуурдг-ця».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7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623995" y="719998"/>
            <a:ext cx="2801520" cy="2100962"/>
          </a:xfrm>
          <a:prstGeom prst="rect">
            <a:avLst/>
          </a:prstGeom>
          <a:noFill/>
          <a:ln w="190442">
            <a:solidFill>
              <a:srgbClr val="C8C6BD"/>
            </a:solidFill>
            <a:prstDash val="solid"/>
            <a:miter/>
          </a:ln>
        </p:spPr>
      </p:pic>
      <p:pic>
        <p:nvPicPr>
          <p:cNvPr id="5" name="Рисунок 6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6983995" y="4679999"/>
            <a:ext cx="2376004" cy="2087995"/>
          </a:xfrm>
          <a:prstGeom prst="rect">
            <a:avLst/>
          </a:prstGeom>
          <a:noFill/>
          <a:ln w="190442">
            <a:solidFill>
              <a:srgbClr val="C8C6BD"/>
            </a:solidFill>
            <a:prstDash val="solid"/>
            <a:miter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3998" y="575998"/>
            <a:ext cx="9072000" cy="6479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4000">
                <a:latin typeface="Calibri" pitchFamily="34"/>
                <a:cs typeface="Calibri" pitchFamily="34"/>
              </a:rPr>
              <a:t>Литература</a:t>
            </a:r>
            <a:r>
              <a:rPr lang="ru-RU" sz="1100">
                <a:latin typeface="Calibri" pitchFamily="34"/>
                <a:cs typeface="Calibri" pitchFamily="34"/>
              </a:rPr>
              <a:t/>
            </a:r>
            <a:br>
              <a:rPr lang="ru-RU" sz="1100">
                <a:latin typeface="Calibri" pitchFamily="34"/>
                <a:cs typeface="Calibri" pitchFamily="34"/>
              </a:rPr>
            </a:br>
            <a:endParaRPr lang="ru-RU" sz="1100">
              <a:latin typeface="Calibri" pitchFamily="34"/>
              <a:cs typeface="Calibri" pitchFamily="34"/>
            </a:endParaRP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822603" y="2137684"/>
            <a:ext cx="8418240" cy="4860721"/>
          </a:xfrm>
        </p:spPr>
        <p:txBody>
          <a:bodyPr/>
          <a:lstStyle/>
          <a:p>
            <a:pPr lvl="0">
              <a:lnSpc>
                <a:spcPct val="115000"/>
              </a:lnSpc>
              <a:spcAft>
                <a:spcPts val="1000"/>
              </a:spcAft>
              <a:buNone/>
            </a:pPr>
            <a:endParaRPr lang="ru-RU" sz="1100">
              <a:latin typeface="Calibri" pitchFamily="32"/>
              <a:cs typeface="Calibri" pitchFamily="34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>
                <a:latin typeface="Calibri" pitchFamily="32"/>
                <a:cs typeface="Calibri" pitchFamily="34"/>
              </a:rPr>
              <a:t>Ользеева С. З., Калмыцкие обычаи и традиции, Элиста, изд. Джангар, 2003, ISBN 5-94587-105-2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>
                <a:latin typeface="Calibri" pitchFamily="32"/>
                <a:cs typeface="Calibri" pitchFamily="34"/>
              </a:rPr>
              <a:t>Эрдниев У. Э., Максимов К. Н., Калмыки/ историко-этнографические очерки, Элиста, Калмыцкое книжное издательство, 2007, стр. 289—</a:t>
            </a:r>
            <a:r>
              <a:rPr lang="en-US" sz="2600">
                <a:latin typeface="Calibri" pitchFamily="32"/>
                <a:cs typeface="Calibri" pitchFamily="34"/>
              </a:rPr>
              <a:t>296, ISBN 978-5-7539-0575-8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600">
                <a:latin typeface="Calibri" pitchFamily="32"/>
                <a:cs typeface="Calibri" pitchFamily="34"/>
              </a:rPr>
              <a:t>Эрдниев У.Э., Калмыки// Пища и напитки. Утварь, Элиста, Калмыцкое книжное издательство, 1970, стр. 159 - 177Национальная калмыцкая кухня</a:t>
            </a:r>
          </a:p>
          <a:p>
            <a:pPr lvl="0">
              <a:lnSpc>
                <a:spcPct val="115000"/>
              </a:lnSpc>
              <a:spcAft>
                <a:spcPts val="1000"/>
              </a:spcAft>
              <a:buNone/>
            </a:pPr>
            <a:endParaRPr lang="ru-RU" sz="2600">
              <a:latin typeface="Calibri" pitchFamily="32"/>
              <a:cs typeface="Calibri" pitchFamily="34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83" y="-1950479"/>
            <a:ext cx="8607960" cy="6562438"/>
          </a:xfrm>
        </p:spPr>
        <p:txBody>
          <a:bodyPr/>
          <a:lstStyle/>
          <a:p>
            <a:pPr lvl="0">
              <a:buNone/>
            </a:pPr>
            <a:r>
              <a:rPr lang="ru-RU" sz="6600"/>
              <a:t/>
            </a:r>
            <a:br>
              <a:rPr lang="ru-RU" sz="6600"/>
            </a:br>
            <a:r>
              <a:rPr lang="ru-RU" sz="6600"/>
              <a:t/>
            </a:r>
            <a:br>
              <a:rPr lang="ru-RU" sz="6600"/>
            </a:br>
            <a:r>
              <a:rPr lang="ru-RU" sz="6600"/>
              <a:t/>
            </a:r>
            <a:br>
              <a:rPr lang="ru-RU" sz="6600"/>
            </a:br>
            <a:r>
              <a:rPr lang="ru-RU" sz="6600"/>
              <a:t/>
            </a:r>
            <a:br>
              <a:rPr lang="ru-RU" sz="6600"/>
            </a:br>
            <a:r>
              <a:rPr lang="ru-RU" sz="6600"/>
              <a:t/>
            </a:r>
            <a:br>
              <a:rPr lang="ru-RU" sz="6600"/>
            </a:br>
            <a:r>
              <a:rPr lang="ru-RU" sz="6600"/>
              <a:t>Спасибо</a:t>
            </a:r>
            <a:br>
              <a:rPr lang="ru-RU" sz="6600"/>
            </a:br>
            <a:r>
              <a:rPr lang="ru-RU" sz="6600"/>
              <a:t> за внимание!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143999" y="575998"/>
            <a:ext cx="9359999" cy="64799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542156" y="-874797"/>
            <a:ext cx="6119996" cy="8866799"/>
          </a:xfrm>
        </p:spPr>
        <p:txBody>
          <a:bodyPr/>
          <a:lstStyle/>
          <a:p>
            <a:pPr lvl="0">
              <a:buNone/>
            </a:pPr>
            <a:r>
              <a:rPr lang="ru-RU"/>
              <a:t>Калмыцкая кухня несёт в себе отпечаток кочевого скотоводческого быта калмыков и не отличается большим разнообразием. Основными ингредиентами калмыцкой кухни являются молоко и, как правило, отваренное или жареное мясо (баранина и говядина). Блюда калмыцкой кухни широко распространены и в настоящее времясреди калмыцкого народа и являютсянеотъемлемой частью егокультурной и материальной традиции.Там, где калмыки жили у водных источников, преобладали рыбные блюда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822603" y="2137684"/>
            <a:ext cx="8418240" cy="448632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215039" y="4783317"/>
            <a:ext cx="3216959" cy="21286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740883" y="635041"/>
            <a:ext cx="8607960" cy="1389961"/>
          </a:xfrm>
        </p:spPr>
        <p:txBody>
          <a:bodyPr/>
          <a:lstStyle/>
          <a:p>
            <a:pPr lvl="0">
              <a:buNone/>
            </a:pPr>
            <a:r>
              <a:rPr lang="ru-RU"/>
              <a:t>Традиционные блюда</a:t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>Мясные блюда</a:t>
            </a:r>
            <a:br>
              <a:rPr lang="ru-RU"/>
            </a:br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935998" y="2149196"/>
            <a:ext cx="8418240" cy="4762798"/>
          </a:xfrm>
        </p:spPr>
        <p:txBody>
          <a:bodyPr/>
          <a:lstStyle/>
          <a:p>
            <a:pPr lvl="0">
              <a:buNone/>
            </a:pPr>
            <a:r>
              <a:rPr lang="ru-RU"/>
              <a:t>Калмыки варили мясной бульон, приправляя его сырым репчатым луком (махан-шельтяган).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0039" y="2654996"/>
            <a:ext cx="8607960" cy="1262155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791998" y="3096002"/>
            <a:ext cx="4176000" cy="424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4751999" y="3096002"/>
            <a:ext cx="4560844" cy="3960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lvl="0">
              <a:buNone/>
            </a:pPr>
            <a:r>
              <a:rPr lang="ru-RU"/>
              <a:t>Лапша с мясом и луком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822603" y="6407996"/>
            <a:ext cx="8418240" cy="83268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0478" y="636843"/>
            <a:ext cx="9071643" cy="1104842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ctr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0478" y="1921675"/>
            <a:ext cx="9071643" cy="4367156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/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18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Microsoft YaHei" pitchFamily="2"/>
              <a:cs typeface="Mangal" pitchFamily="2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47998" y="1655996"/>
            <a:ext cx="8784000" cy="547199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004038" y="-940679"/>
            <a:ext cx="7698598" cy="34055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/>
          <a:lstStyle/>
          <a:p>
            <a:pPr marL="503998" marR="0" lvl="0" indent="-431999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400" b="0" i="0" u="none" strike="noStrike" kern="1200" cap="none" spc="0" baseline="0">
                <a:solidFill>
                  <a:srgbClr val="333333"/>
                </a:solidFill>
                <a:uFillTx/>
                <a:latin typeface="Albany" pitchFamily="34"/>
                <a:ea typeface="Calibri" pitchFamily="34"/>
                <a:cs typeface="Tahoma" pitchFamily="2"/>
              </a:rPr>
              <a:t>Лапша , с мясом и луком (хурсын-махан-гуйртяган),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59999" y="575998"/>
            <a:ext cx="8989201" cy="6647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84915" y="367195"/>
            <a:ext cx="8947083" cy="596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1943996" y="6637318"/>
            <a:ext cx="5219998" cy="346676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1800" b="0" i="0" u="none" strike="noStrike" kern="1200" cap="none" spc="0" baseline="0">
                <a:solidFill>
                  <a:srgbClr val="000000"/>
                </a:solidFill>
                <a:uFillTx/>
                <a:latin typeface="Arial" pitchFamily="18"/>
                <a:ea typeface="Microsoft YaHei" pitchFamily="2"/>
                <a:cs typeface="Mangal" pitchFamily="2"/>
              </a:rPr>
              <a:t>               Береки-крупные пельмени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08324" y="366116"/>
            <a:ext cx="9143643" cy="68576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s novelty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efault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428</Words>
  <Application>Microsoft Office PowerPoint</Application>
  <PresentationFormat>Экран (4:3)</PresentationFormat>
  <Paragraphs>52</Paragraphs>
  <Slides>28</Slides>
  <Notes>28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28</vt:i4>
      </vt:variant>
    </vt:vector>
  </HeadingPairs>
  <TitlesOfParts>
    <vt:vector size="31" baseType="lpstr">
      <vt:lpstr>Обычный</vt:lpstr>
      <vt:lpstr>prs novelty</vt:lpstr>
      <vt:lpstr>Default</vt:lpstr>
      <vt:lpstr>МБДОУ Детский сад „Ляйсан“  село Юлдыбаево Зилаирский  район  Республики  Башкортостан</vt:lpstr>
      <vt:lpstr>Слайд 2</vt:lpstr>
      <vt:lpstr>Слайд 3</vt:lpstr>
      <vt:lpstr>Калмыцкая кухня несёт в себе отпечаток кочевого скотоводческого быта калмыков и не отличается большим разнообразием. Основными ингредиентами калмыцкой кухни являются молоко и, как правило, отваренное или жареное мясо (баранина и говядина). Блюда калмыцкой кухни широко распространены и в настоящее времясреди калмыцкого народа и являютсянеотъемлемой частью егокультурной и материальной традиции.Там, где калмыки жили у водных источников, преобладали рыбные блюда</vt:lpstr>
      <vt:lpstr>Традиционные блюда  Мясные блюда </vt:lpstr>
      <vt:lpstr>Лапша с мясом и луком</vt:lpstr>
      <vt:lpstr>Слайд 7</vt:lpstr>
      <vt:lpstr>Слайд 8</vt:lpstr>
      <vt:lpstr>Слайд 9</vt:lpstr>
      <vt:lpstr>Слайд 10</vt:lpstr>
      <vt:lpstr>Молочные блюда</vt:lpstr>
      <vt:lpstr>Молочные блюда</vt:lpstr>
      <vt:lpstr>Слайд 13</vt:lpstr>
      <vt:lpstr>Слайд 14</vt:lpstr>
      <vt:lpstr>Слайд 15</vt:lpstr>
      <vt:lpstr>Слайд 16</vt:lpstr>
      <vt:lpstr>Мучные блюда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 Повседневным напитком у калмыков считается чай. Но он не тот, к которому все привыкли, а это калмыцкий особенный национальный чай – «Хуурдиг». В его составе не только обычный заварной чай, но ещё добавки из молока, сладкосливочного масла, соли с мускатными орехами и лаврушкой. Такой напиток утолит и жажду (в жару) и согреет (в холод).  Особо любовью у калмыков пользуется чай с мукой средней поджарки, добавленной в него, – «Хуурдг-ця».</vt:lpstr>
      <vt:lpstr>Слайд 26</vt:lpstr>
      <vt:lpstr>Литература </vt:lpstr>
      <vt:lpstr>     Спасибо 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Детский сад „Ляйсан“  село Юлдыбаево Зилаирский  район  Республики  Башкортостан</dc:title>
  <dc:creator>Nuriya</dc:creator>
  <cp:lastModifiedBy>Nuriya</cp:lastModifiedBy>
  <cp:revision>2</cp:revision>
  <dcterms:created xsi:type="dcterms:W3CDTF">2022-01-08T19:03:08Z</dcterms:created>
  <dcterms:modified xsi:type="dcterms:W3CDTF">2022-01-08T19:24:16Z</dcterms:modified>
</cp:coreProperties>
</file>