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4660"/>
  </p:normalViewPr>
  <p:slideViewPr>
    <p:cSldViewPr>
      <p:cViewPr varScale="1">
        <p:scale>
          <a:sx n="83" d="100"/>
          <a:sy n="83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6420A-6772-4DF2-8AA4-B7AA1AF37EB6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B8DE-52B8-4572-85C4-3CF948B10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10304-3158-47E0-817C-66EF87013AD4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30D8D-B35F-470B-A065-E39566C38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41B7A-F1AF-4514-8844-8058FA53E7CC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D816-7CF4-4E7A-852F-3C5F5949A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14615A-1873-42B8-9A1C-56A19447D925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E10981-618B-4BE8-930D-97BA603E8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639F4-8CF0-4AD9-B358-0B7AF0FADD2C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63F1D-683D-4D4D-9CB7-7B13E690F8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45404-05AC-4210-A843-7C5ED1C5F9F5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A7B0F-FB74-4475-9DC8-9EEB89B22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97DD9-7F40-4D22-BDD8-BF918B25E3DA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6E9D-D897-4135-936C-7FACF7484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19BAFB-304C-4967-B9BF-AACE301D8DD2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85D74D-1036-4182-9BB3-14847C59D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04B38-256D-4511-AE1A-9D97FF06472B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74BB8-7BD2-44E9-8B41-980BC7498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BC72C5B-A9A6-455E-9A25-7ACE7CE1B2D8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9749D6-F423-41C9-B19D-07E4B8715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5C9B7D-D55D-499F-BCFE-9A0DFBF7A3A9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6E304BC-93B0-42E0-8C6E-B7D51ECC4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A7C3E82-94F7-49B8-9294-FC8AB6CD5ECF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3524A8A-BFBD-4F97-A104-2EB6C4B26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4" r:id="rId5"/>
    <p:sldLayoutId id="2147483699" r:id="rId6"/>
    <p:sldLayoutId id="2147483693" r:id="rId7"/>
    <p:sldLayoutId id="2147483700" r:id="rId8"/>
    <p:sldLayoutId id="2147483701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8323" y="3140968"/>
            <a:ext cx="6480819" cy="990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Отношения и пропорции</a:t>
            </a:r>
            <a:endParaRPr lang="ru-RU" sz="4000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713" y="260350"/>
            <a:ext cx="6858000" cy="1185863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A50021"/>
                </a:solidFill>
              </a:rPr>
              <a:t>Презентация для урока математики</a:t>
            </a:r>
            <a:r>
              <a:rPr lang="en-US" smtClean="0">
                <a:solidFill>
                  <a:srgbClr val="A50021"/>
                </a:solidFill>
              </a:rPr>
              <a:t> </a:t>
            </a:r>
            <a:r>
              <a:rPr lang="ru-RU" smtClean="0">
                <a:solidFill>
                  <a:srgbClr val="A50021"/>
                </a:solidFill>
              </a:rPr>
              <a:t>в 6 классе</a:t>
            </a:r>
          </a:p>
          <a:p>
            <a:pPr algn="ctr"/>
            <a:r>
              <a:rPr lang="ru-RU" smtClean="0">
                <a:solidFill>
                  <a:srgbClr val="A50021"/>
                </a:solidFill>
              </a:rPr>
              <a:t>учителя Чернухи Татьяны Николаевны</a:t>
            </a:r>
          </a:p>
          <a:p>
            <a:pPr algn="ctr"/>
            <a:r>
              <a:rPr lang="ru-RU" smtClean="0">
                <a:solidFill>
                  <a:srgbClr val="A50021"/>
                </a:solidFill>
              </a:rPr>
              <a:t>МБОУ «СОШ № 15» г. Йошкар-Олы</a:t>
            </a:r>
          </a:p>
          <a:p>
            <a:endParaRPr lang="ru-RU" smtClean="0"/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4500563" y="6237288"/>
            <a:ext cx="1223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2013г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288" y="549275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1 : 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0,1 : 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5 : 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12 : 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2 : 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6 : 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1,2 : 2,4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6 : 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30 : 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8 : 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549" name="Rectangle 1"/>
          <p:cNvSpPr>
            <a:spLocks noChangeArrowheads="1"/>
          </p:cNvSpPr>
          <p:nvPr/>
        </p:nvSpPr>
        <p:spPr bwMode="auto">
          <a:xfrm>
            <a:off x="611188" y="2062163"/>
            <a:ext cx="72739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Составить обратную пропорциональную зависимость.</a:t>
            </a:r>
            <a:endParaRPr lang="en-US" sz="2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24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 1,2 : 2,4                                           12 : 8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  6 : 4                                                  2 : 3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  8 : 12                                                5 : 10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  6 : 3                                                  0,1 : 3 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  30 : 1                                                1 : 2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  6 : 9                                                  3 : 2</a:t>
            </a:r>
            <a:endParaRPr lang="ru-RU" sz="24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7848600" cy="178593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Две величины называют </a:t>
            </a:r>
            <a:r>
              <a:rPr lang="ru-RU" sz="2400" dirty="0" smtClean="0">
                <a:solidFill>
                  <a:srgbClr val="FF0000"/>
                </a:solidFill>
              </a:rPr>
              <a:t>обратно пропорциональными</a:t>
            </a:r>
            <a:r>
              <a:rPr lang="ru-RU" sz="2400" dirty="0" smtClean="0"/>
              <a:t>, если при увеличении (уменьшении) одной в несколько раз, во столько же раз уменьшается (увеличивается) другая.</a:t>
            </a:r>
            <a:r>
              <a:rPr lang="en-US" sz="2400" dirty="0" smtClean="0"/>
              <a:t>                </a:t>
            </a:r>
            <a:r>
              <a:rPr lang="ru-RU" sz="2400" b="1" dirty="0" smtClean="0"/>
              <a:t>0,1 : 3 и 30 : 1</a:t>
            </a:r>
            <a:endParaRPr lang="ru-RU" sz="2400" dirty="0"/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141663"/>
            <a:ext cx="7467600" cy="3332162"/>
          </a:xfrm>
        </p:spPr>
        <p:txBody>
          <a:bodyPr/>
          <a:lstStyle/>
          <a:p>
            <a:r>
              <a:rPr lang="ru-RU" b="1" smtClean="0"/>
              <a:t>Свойство. </a:t>
            </a:r>
            <a:r>
              <a:rPr lang="ru-RU" smtClean="0"/>
              <a:t>Если две величины обратно пропорциональны, то отношение значений одной величины равно обратному отношению соответствующих значений другой величины.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260350"/>
            <a:ext cx="7848600" cy="6213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 smtClean="0"/>
              <a:t>Выполните задания.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1.Укажите, какие величины являются прямо пропорциональными, а какие – обратно пропорциональными.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	1)СКОРОСТЬ, ВРЕМЯ, РАССТОЯНИЕ.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	2)Сторона  Х,  сторона  У  прямоугольника и его  площадь </a:t>
            </a:r>
            <a:r>
              <a:rPr lang="en-US" sz="2000" smtClean="0"/>
              <a:t>S</a:t>
            </a:r>
            <a:r>
              <a:rPr lang="ru-RU" sz="2000" smtClean="0"/>
              <a:t>.</a:t>
            </a:r>
          </a:p>
          <a:p>
            <a:pPr>
              <a:buFont typeface="Wingdings" pitchFamily="2" charset="2"/>
              <a:buNone/>
            </a:pPr>
            <a:endParaRPr lang="ru-RU" sz="2000" smtClean="0"/>
          </a:p>
          <a:p>
            <a:pPr>
              <a:buFont typeface="Wingdings" pitchFamily="2" charset="2"/>
              <a:buNone/>
            </a:pPr>
            <a:r>
              <a:rPr lang="ru-RU" sz="2000" smtClean="0"/>
              <a:t>2.Даны два отношения  4,5 : 9  и  х : 3 .  Найдите х, если: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	1)Величины прямо пропорциональны.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	2)Величины обратно пропорциональны.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 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3.В молоке содержится 2,5 % жиров. Сколько жиров в 100 г молока? Для решения используй те понятие процента и пропорцию. </a:t>
            </a:r>
          </a:p>
          <a:p>
            <a:pPr>
              <a:buFont typeface="Wingdings" pitchFamily="2" charset="2"/>
              <a:buNone/>
            </a:pPr>
            <a:endParaRPr lang="ru-RU" sz="2000" smtClean="0"/>
          </a:p>
          <a:p>
            <a:pPr>
              <a:buFont typeface="Wingdings" pitchFamily="2" charset="2"/>
              <a:buNone/>
            </a:pPr>
            <a:r>
              <a:rPr lang="ru-RU" sz="2000" smtClean="0"/>
              <a:t>4.Переведите 20 м/с в км/ч, используя пропорцию.</a:t>
            </a:r>
          </a:p>
          <a:p>
            <a:pPr>
              <a:buFont typeface="Wingdings" pitchFamily="2" charset="2"/>
              <a:buNone/>
            </a:pPr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750" y="260350"/>
            <a:ext cx="7467600" cy="62849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ТЕСТ «Отношения и пропорции»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А 1. Найдите отношение 7 г к 2 кг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1) </a:t>
            </a:r>
            <a:r>
              <a:rPr lang="ru-RU" sz="1400" b="1" smtClean="0"/>
              <a:t>7 : 2000</a:t>
            </a:r>
            <a:r>
              <a:rPr lang="en-US" sz="1400" b="1" smtClean="0"/>
              <a:t>	              </a:t>
            </a:r>
            <a:r>
              <a:rPr lang="ru-RU" sz="1400" b="1" smtClean="0"/>
              <a:t>         </a:t>
            </a:r>
            <a:r>
              <a:rPr lang="en-US" sz="1400" b="1" smtClean="0"/>
              <a:t> </a:t>
            </a:r>
            <a:r>
              <a:rPr lang="ru-RU" sz="1400" b="1" smtClean="0"/>
              <a:t>          3) 7 : 200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2) </a:t>
            </a:r>
            <a:r>
              <a:rPr lang="ru-RU" sz="1400" b="1" smtClean="0"/>
              <a:t>7 : 2                               </a:t>
            </a:r>
            <a:r>
              <a:rPr lang="en-US" sz="1400" b="1" smtClean="0"/>
              <a:t> </a:t>
            </a:r>
            <a:r>
              <a:rPr lang="ru-RU" sz="1400" b="1" smtClean="0"/>
              <a:t>           4) 2000 : 7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А 2. Отношение х к у составляет 2,25. Найдите обратное отношение.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1) </a:t>
            </a:r>
            <a:r>
              <a:rPr lang="ru-RU" sz="1400" b="1" smtClean="0"/>
              <a:t>4/9                                  </a:t>
            </a:r>
            <a:r>
              <a:rPr lang="en-US" sz="1400" b="1" smtClean="0"/>
              <a:t> </a:t>
            </a:r>
            <a:r>
              <a:rPr lang="ru-RU" sz="1400" b="1" smtClean="0"/>
              <a:t>          3) 4/1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 </a:t>
            </a:r>
            <a:r>
              <a:rPr lang="en-US" sz="1400" b="1" smtClean="0"/>
              <a:t>2) </a:t>
            </a:r>
            <a:r>
              <a:rPr lang="ru-RU" sz="1400" b="1" smtClean="0"/>
              <a:t>9/4                               </a:t>
            </a:r>
            <a:r>
              <a:rPr lang="en-US" sz="1400" b="1" smtClean="0"/>
              <a:t> </a:t>
            </a:r>
            <a:r>
              <a:rPr lang="ru-RU" sz="1400" b="1" smtClean="0"/>
              <a:t>            4) 2/4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А 3. Какие из чисел являются крайними членами пропорции 3 : 5 = 15 : 25 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1) </a:t>
            </a:r>
            <a:r>
              <a:rPr lang="ru-RU" sz="1400" b="1" smtClean="0"/>
              <a:t>5 и 25                           </a:t>
            </a:r>
            <a:r>
              <a:rPr lang="en-US" sz="1400" b="1" smtClean="0"/>
              <a:t> </a:t>
            </a:r>
            <a:r>
              <a:rPr lang="ru-RU" sz="1400" b="1" smtClean="0"/>
              <a:t>            3) 5 и 15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2) </a:t>
            </a:r>
            <a:r>
              <a:rPr lang="ru-RU" sz="1400" b="1" smtClean="0"/>
              <a:t>3 и15                            </a:t>
            </a:r>
            <a:r>
              <a:rPr lang="en-US" sz="1400" b="1" smtClean="0"/>
              <a:t> </a:t>
            </a:r>
            <a:r>
              <a:rPr lang="ru-RU" sz="1400" b="1" smtClean="0"/>
              <a:t>            4) 3 и 25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А 4. Найдите верную пропорцию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1) </a:t>
            </a:r>
            <a:r>
              <a:rPr lang="ru-RU" sz="1400" b="1" smtClean="0"/>
              <a:t>3 : 5 = 1/3 : 1/5             </a:t>
            </a:r>
            <a:r>
              <a:rPr lang="en-US" sz="1400" b="1" smtClean="0"/>
              <a:t>    </a:t>
            </a:r>
            <a:r>
              <a:rPr lang="ru-RU" sz="1400" b="1" smtClean="0"/>
              <a:t>          3) 3 : 2 = 2 : 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2) </a:t>
            </a:r>
            <a:r>
              <a:rPr lang="ru-RU" sz="1400" b="1" smtClean="0"/>
              <a:t>5 : 3 = 1/2 : 3/10         </a:t>
            </a:r>
            <a:r>
              <a:rPr lang="en-US" sz="1400" b="1" smtClean="0"/>
              <a:t> </a:t>
            </a:r>
            <a:r>
              <a:rPr lang="ru-RU" sz="1400" b="1" smtClean="0"/>
              <a:t> </a:t>
            </a:r>
            <a:r>
              <a:rPr lang="en-US" sz="1400" b="1" smtClean="0"/>
              <a:t>   </a:t>
            </a:r>
            <a:r>
              <a:rPr lang="ru-RU" sz="1400" b="1" smtClean="0"/>
              <a:t>           4) 7 : 2 = 3 : 10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А 5. Найдите неизвестный член пропорции  3 : х = 7 : 1/3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1) </a:t>
            </a:r>
            <a:r>
              <a:rPr lang="ru-RU" sz="1400" b="1" smtClean="0"/>
              <a:t>7                                                 3) 1/63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2) </a:t>
            </a:r>
            <a:r>
              <a:rPr lang="ru-RU" sz="1400" b="1" smtClean="0"/>
              <a:t>1/7 </a:t>
            </a:r>
            <a:r>
              <a:rPr lang="en-US" sz="1400" b="1" smtClean="0"/>
              <a:t> </a:t>
            </a:r>
            <a:r>
              <a:rPr lang="ru-RU" sz="1400" b="1" smtClean="0"/>
              <a:t>                                            4) 7/9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А 6.  В трех одинаковых банках 12 кг варенья. Сколько варенья в 8 таких банках?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1) </a:t>
            </a:r>
            <a:r>
              <a:rPr lang="ru-RU" sz="1400" b="1" smtClean="0"/>
              <a:t>2 кг                                             3) 24 кг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smtClean="0"/>
              <a:t>2) </a:t>
            </a:r>
            <a:r>
              <a:rPr lang="ru-RU" sz="1400" b="1" smtClean="0"/>
              <a:t>4 кг                                             4) 32 кг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В 1. Масса 15 одинаковых деталей составляет 37,5 кг. Какова масса 12 таких деталей?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Ответ: 30.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В 2. Проверьте, верна ли пропорция 11,2 : 3,2 = 15,75 : 4,5.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Ответ: Пропорция верна.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400" b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Ответы части А: А1 – 1, А2  - 1, А3 – 4, А4 – 2, А5 – 2, А6 - 4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/>
              <a:t>Тема урока: отношения и пропорции</a:t>
            </a:r>
            <a:endParaRPr lang="ru-RU" sz="2800" dirty="0"/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b="1" smtClean="0"/>
              <a:t>Цели урока: </a:t>
            </a:r>
            <a:endParaRPr lang="ru-RU" smtClean="0"/>
          </a:p>
          <a:p>
            <a:r>
              <a:rPr lang="ru-RU" smtClean="0"/>
              <a:t> - выработка у учащихся умения обобщать изученный материал,                                    анализировать, сопоставлять, делать выводы;</a:t>
            </a:r>
          </a:p>
          <a:p>
            <a:r>
              <a:rPr lang="ru-RU" smtClean="0"/>
              <a:t> - воспитание интереса к изучаемой теме, аккуратности при выполнении работы;</a:t>
            </a:r>
          </a:p>
          <a:p>
            <a:r>
              <a:rPr lang="ru-RU" smtClean="0"/>
              <a:t> - развитие логического мышления, кругозора, внимания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71184" cy="2548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96"/>
                <a:gridCol w="1892796"/>
                <a:gridCol w="1892796"/>
                <a:gridCol w="1892796"/>
              </a:tblGrid>
              <a:tr h="793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    5 кг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  18 м    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  9 руб.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   1 м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2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3 руб.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      2 ч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  7 кг    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       6 ч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3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13 см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  54 коп.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   20 сек   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       5 г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467600" cy="4873625"/>
          </a:xfrm>
        </p:spPr>
        <p:txBody>
          <a:bodyPr/>
          <a:lstStyle/>
          <a:p>
            <a:r>
              <a:rPr lang="ru-RU" smtClean="0"/>
              <a:t>Частное двух чисел (величин) называют </a:t>
            </a:r>
            <a:r>
              <a:rPr lang="ru-RU" smtClean="0">
                <a:solidFill>
                  <a:srgbClr val="FF0000"/>
                </a:solidFill>
              </a:rPr>
              <a:t>отношением</a:t>
            </a:r>
            <a:r>
              <a:rPr lang="ru-RU" smtClean="0"/>
              <a:t>. Отношение показывает, во сколько раз первое число (величина) больше второго. Отношение показывает, какую часть первое число (величина) составляет от второго.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8313" y="620713"/>
          <a:ext cx="777686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   5   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 10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  15  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   16 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7429" name="Прямоугольник 5"/>
          <p:cNvSpPr>
            <a:spLocks noChangeArrowheads="1"/>
          </p:cNvSpPr>
          <p:nvPr/>
        </p:nvSpPr>
        <p:spPr bwMode="auto">
          <a:xfrm>
            <a:off x="2700338" y="1989138"/>
            <a:ext cx="1439862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2 : 3</a:t>
            </a:r>
            <a:endParaRPr lang="ru-RU" sz="28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 : 10</a:t>
            </a:r>
            <a:endParaRPr lang="ru-RU" sz="28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</a:rPr>
              <a:t>2 : 7</a:t>
            </a:r>
            <a:endParaRPr lang="ru-RU" sz="2800"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</a:rPr>
              <a:t>15 : 10</a:t>
            </a:r>
            <a:endParaRPr lang="ru-RU" sz="2800"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</a:rPr>
              <a:t>2 : 4</a:t>
            </a:r>
            <a:endParaRPr lang="ru-RU" sz="2800"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</a:rPr>
              <a:t>3 : 9</a:t>
            </a:r>
            <a:endParaRPr lang="ru-RU" sz="2800"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</a:rPr>
              <a:t>3 : 4</a:t>
            </a:r>
            <a:endParaRPr lang="ru-RU" sz="2800"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</a:rPr>
              <a:t>4 : 6</a:t>
            </a:r>
            <a:endParaRPr lang="ru-RU" sz="2800">
              <a:cs typeface="Arial" charset="0"/>
            </a:endParaRPr>
          </a:p>
          <a:p>
            <a:pPr eaLnBrk="0" hangingPunct="0"/>
            <a:r>
              <a:rPr lang="ru-RU" sz="2800" b="1">
                <a:latin typeface="Calibri" pitchFamily="34" charset="0"/>
              </a:rPr>
              <a:t>10 : 6</a:t>
            </a:r>
            <a:endParaRPr lang="ru-RU" sz="2800">
              <a:cs typeface="Arial" charset="0"/>
            </a:endParaRPr>
          </a:p>
        </p:txBody>
      </p:sp>
      <p:sp>
        <p:nvSpPr>
          <p:cNvPr id="17430" name="Прямоугольник 6"/>
          <p:cNvSpPr>
            <a:spLocks noChangeArrowheads="1"/>
          </p:cNvSpPr>
          <p:nvPr/>
        </p:nvSpPr>
        <p:spPr bwMode="auto">
          <a:xfrm>
            <a:off x="4932363" y="1989138"/>
            <a:ext cx="2519362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  <a:cs typeface="Arial" charset="0"/>
              </a:rPr>
              <a:t>9 : 15</a:t>
            </a:r>
            <a:br>
              <a:rPr lang="ru-RU" sz="2800" b="1">
                <a:latin typeface="Calibri" pitchFamily="34" charset="0"/>
                <a:cs typeface="Arial" charset="0"/>
              </a:rPr>
            </a:br>
            <a:r>
              <a:rPr lang="ru-RU" sz="2800" b="1">
                <a:latin typeface="Calibri" pitchFamily="34" charset="0"/>
                <a:cs typeface="Arial" charset="0"/>
              </a:rPr>
              <a:t>6 : 9</a:t>
            </a:r>
          </a:p>
          <a:p>
            <a:r>
              <a:rPr lang="ru-RU" sz="2800" b="1">
                <a:latin typeface="Calibri" pitchFamily="34" charset="0"/>
                <a:cs typeface="Arial" charset="0"/>
              </a:rPr>
              <a:t>6 : 4</a:t>
            </a:r>
            <a:br>
              <a:rPr lang="ru-RU" sz="2800" b="1">
                <a:latin typeface="Calibri" pitchFamily="34" charset="0"/>
                <a:cs typeface="Arial" charset="0"/>
              </a:rPr>
            </a:br>
            <a:r>
              <a:rPr lang="ru-RU" sz="2800" b="1">
                <a:latin typeface="Calibri" pitchFamily="34" charset="0"/>
                <a:cs typeface="Arial" charset="0"/>
              </a:rPr>
              <a:t>4 : 16</a:t>
            </a:r>
            <a:br>
              <a:rPr lang="ru-RU" sz="2800" b="1">
                <a:latin typeface="Calibri" pitchFamily="34" charset="0"/>
                <a:cs typeface="Arial" charset="0"/>
              </a:rPr>
            </a:br>
            <a:r>
              <a:rPr lang="ru-RU" sz="2800" b="1">
                <a:latin typeface="Calibri" pitchFamily="34" charset="0"/>
                <a:cs typeface="Arial" charset="0"/>
              </a:rPr>
              <a:t>5 : 15</a:t>
            </a:r>
            <a:br>
              <a:rPr lang="ru-RU" sz="2800" b="1">
                <a:latin typeface="Calibri" pitchFamily="34" charset="0"/>
                <a:cs typeface="Arial" charset="0"/>
              </a:rPr>
            </a:br>
            <a:r>
              <a:rPr lang="ru-RU" sz="2800" b="1">
                <a:latin typeface="Calibri" pitchFamily="34" charset="0"/>
                <a:cs typeface="Arial" charset="0"/>
              </a:rPr>
              <a:t>3 : 6</a:t>
            </a:r>
            <a:br>
              <a:rPr lang="ru-RU" sz="2800" b="1">
                <a:latin typeface="Calibri" pitchFamily="34" charset="0"/>
                <a:cs typeface="Arial" charset="0"/>
              </a:rPr>
            </a:br>
            <a:r>
              <a:rPr lang="ru-RU" sz="2800" b="1">
                <a:latin typeface="Calibri" pitchFamily="34" charset="0"/>
                <a:cs typeface="Arial" charset="0"/>
              </a:rPr>
              <a:t>3 : 2</a:t>
            </a:r>
            <a:br>
              <a:rPr lang="ru-RU" sz="2800" b="1">
                <a:latin typeface="Calibri" pitchFamily="34" charset="0"/>
                <a:cs typeface="Arial" charset="0"/>
              </a:rPr>
            </a:br>
            <a:r>
              <a:rPr lang="ru-RU" sz="2800" b="1">
                <a:latin typeface="Calibri" pitchFamily="34" charset="0"/>
                <a:cs typeface="Arial" charset="0"/>
              </a:rPr>
              <a:t>10 : 15</a:t>
            </a:r>
            <a:br>
              <a:rPr lang="ru-RU" sz="2800" b="1">
                <a:latin typeface="Calibri" pitchFamily="34" charset="0"/>
                <a:cs typeface="Arial" charset="0"/>
              </a:rPr>
            </a:br>
            <a:r>
              <a:rPr lang="ru-RU" sz="2800" b="1">
                <a:latin typeface="Calibri" pitchFamily="34" charset="0"/>
                <a:cs typeface="Arial" charset="0"/>
              </a:rPr>
              <a:t>5 :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Равенство двух отношений называют </a:t>
            </a:r>
            <a:r>
              <a:rPr lang="ru-RU" sz="2800" dirty="0" smtClean="0">
                <a:solidFill>
                  <a:srgbClr val="FF0000"/>
                </a:solidFill>
              </a:rPr>
              <a:t>пропорцией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7467600" cy="47005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smtClean="0"/>
              <a:t>Основное свойство пропорции.</a:t>
            </a:r>
            <a:endParaRPr lang="ru-RU" sz="2800" smtClean="0"/>
          </a:p>
          <a:p>
            <a:r>
              <a:rPr lang="ru-RU" sz="2800" smtClean="0"/>
              <a:t>Пусть у нас пропорция   </a:t>
            </a:r>
            <a:r>
              <a:rPr lang="ru-RU" sz="2800" b="1" smtClean="0"/>
              <a:t>9 : 15 = 3 : 5 </a:t>
            </a:r>
            <a:r>
              <a:rPr lang="ru-RU" sz="2800" smtClean="0"/>
              <a:t>.</a:t>
            </a:r>
          </a:p>
          <a:p>
            <a:r>
              <a:rPr lang="ru-RU" sz="2800" smtClean="0"/>
              <a:t>Свойство заключается в том, что в верной пропорции произведение крайних членов равно произведению средних.</a:t>
            </a:r>
          </a:p>
          <a:p>
            <a:r>
              <a:rPr lang="ru-RU" sz="2800" smtClean="0"/>
              <a:t>Проверим:    9 х 5 = 45     и      15 х 3 = 45. </a:t>
            </a:r>
          </a:p>
          <a:p>
            <a:r>
              <a:rPr lang="ru-RU" sz="2800" smtClean="0"/>
              <a:t>Значит, пропорция       </a:t>
            </a:r>
            <a:r>
              <a:rPr lang="ru-RU" sz="2800" b="1" smtClean="0"/>
              <a:t>9 : 15 = 3 : 5</a:t>
            </a:r>
            <a:r>
              <a:rPr lang="ru-RU" sz="2800" smtClean="0"/>
              <a:t>   верна.</a:t>
            </a:r>
          </a:p>
          <a:p>
            <a:pPr algn="ctr">
              <a:buFont typeface="Wingdings" pitchFamily="2" charset="2"/>
              <a:buNone/>
            </a:pPr>
            <a:endParaRPr lang="ru-RU" sz="2800" smtClean="0"/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3932238" y="1484313"/>
            <a:ext cx="190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Century Schoolbook" pitchFamily="18" charset="0"/>
              </a:rPr>
              <a:t>а : </a:t>
            </a:r>
            <a:r>
              <a:rPr lang="en-US" sz="2400" b="1">
                <a:latin typeface="Century Schoolbook" pitchFamily="18" charset="0"/>
              </a:rPr>
              <a:t>b</a:t>
            </a:r>
            <a:r>
              <a:rPr lang="ru-RU" sz="2400" b="1">
                <a:latin typeface="Century Schoolbook" pitchFamily="18" charset="0"/>
              </a:rPr>
              <a:t> = </a:t>
            </a:r>
            <a:r>
              <a:rPr lang="en-US" sz="2400" b="1">
                <a:latin typeface="Century Schoolbook" pitchFamily="18" charset="0"/>
              </a:rPr>
              <a:t>c</a:t>
            </a:r>
            <a:r>
              <a:rPr lang="ru-RU" sz="2400" b="1">
                <a:latin typeface="Century Schoolbook" pitchFamily="18" charset="0"/>
              </a:rPr>
              <a:t> : </a:t>
            </a:r>
            <a:r>
              <a:rPr lang="en-US" sz="2400" b="1">
                <a:latin typeface="Century Schoolbook" pitchFamily="18" charset="0"/>
              </a:rPr>
              <a:t>d </a:t>
            </a:r>
            <a:endParaRPr lang="ru-RU" sz="240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260350"/>
            <a:ext cx="7467600" cy="6192838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/>
              <a:t>Выполните задания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1)</a:t>
            </a:r>
            <a:r>
              <a:rPr lang="ru-RU" dirty="0" smtClean="0"/>
              <a:t>В корзине 15 яблок и 30 груш Какую часть всех фруктов составляют яблоки? Какую часть всех фруктов составляют груши? Какую часть яблоки составляют от числа груш?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 	Ответ: 1/3, 2/3, 1/2.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2)</a:t>
            </a:r>
            <a:r>
              <a:rPr lang="ru-RU" dirty="0" smtClean="0"/>
              <a:t>Переставляя члены пропорции    </a:t>
            </a:r>
            <a:r>
              <a:rPr lang="ru-RU" b="1" dirty="0" smtClean="0"/>
              <a:t>а : </a:t>
            </a:r>
            <a:r>
              <a:rPr lang="en-US" b="1" dirty="0" smtClean="0"/>
              <a:t>b</a:t>
            </a:r>
            <a:r>
              <a:rPr lang="ru-RU" b="1" dirty="0" smtClean="0"/>
              <a:t> = </a:t>
            </a:r>
            <a:r>
              <a:rPr lang="en-US" b="1" dirty="0" smtClean="0"/>
              <a:t>c</a:t>
            </a:r>
            <a:r>
              <a:rPr lang="ru-RU" b="1" dirty="0" smtClean="0"/>
              <a:t> : </a:t>
            </a:r>
            <a:r>
              <a:rPr lang="en-US" b="1" dirty="0" smtClean="0"/>
              <a:t>d </a:t>
            </a:r>
            <a:r>
              <a:rPr lang="ru-RU" dirty="0" smtClean="0"/>
              <a:t>, составьте три новые верные пропорции.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 	Ответ</a:t>
            </a:r>
            <a:r>
              <a:rPr lang="en-US" dirty="0" smtClean="0"/>
              <a:t>:   d : b = c : a</a:t>
            </a:r>
            <a:r>
              <a:rPr lang="ru-RU" dirty="0" smtClean="0"/>
              <a:t>,  </a:t>
            </a:r>
            <a:r>
              <a:rPr lang="en-US" dirty="0" smtClean="0"/>
              <a:t> a : c  = b : d</a:t>
            </a:r>
            <a:r>
              <a:rPr lang="ru-RU" dirty="0" smtClean="0"/>
              <a:t>,  </a:t>
            </a:r>
            <a:r>
              <a:rPr lang="en-US" dirty="0" smtClean="0"/>
              <a:t> d : c = b : a</a:t>
            </a:r>
            <a:r>
              <a:rPr lang="ru-RU" dirty="0" smtClean="0"/>
              <a:t>.</a:t>
            </a:r>
            <a:r>
              <a:rPr lang="en-US" dirty="0" smtClean="0"/>
              <a:t>       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3)</a:t>
            </a:r>
            <a:r>
              <a:rPr lang="ru-RU" dirty="0" smtClean="0"/>
              <a:t>Найдите неизвестный член </a:t>
            </a:r>
            <a:r>
              <a:rPr lang="ru-RU" b="1" dirty="0" err="1" smtClean="0"/>
              <a:t>х</a:t>
            </a:r>
            <a:r>
              <a:rPr lang="ru-RU" b="1" dirty="0" smtClean="0"/>
              <a:t> </a:t>
            </a:r>
            <a:r>
              <a:rPr lang="ru-RU" dirty="0" smtClean="0"/>
              <a:t>в пропорции: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а) 2,1 : </a:t>
            </a:r>
            <a:r>
              <a:rPr lang="ru-RU" dirty="0" err="1" smtClean="0"/>
              <a:t>х</a:t>
            </a:r>
            <a:r>
              <a:rPr lang="ru-RU" dirty="0" smtClean="0"/>
              <a:t> = 3 : 10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		Ответ:   7. 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б) </a:t>
            </a:r>
            <a:r>
              <a:rPr lang="ru-RU" dirty="0" err="1" smtClean="0"/>
              <a:t>х</a:t>
            </a:r>
            <a:r>
              <a:rPr lang="ru-RU" dirty="0" smtClean="0"/>
              <a:t> : 5 = 13 : 2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		Ответ:   32,5.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4) Из каких отношений можно составить верные пропорции: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3 : 5             0,75 :1,25          2,3 : 4,6           1,3 : 2,6    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Найдем значение отношений. Приравняем те отношения, которые имеют одно и то же значение. Получим верные пропорции.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Ответ:   3 : 5 = 0,75 : 1,25.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9750" y="692150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1 : 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0,1 : 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5 : 10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12 : 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2 : 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6 : 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1,2 : 2,4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 6 : 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         30 : 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        8 : 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501" name="Rectangle 3"/>
          <p:cNvSpPr>
            <a:spLocks noChangeArrowheads="1"/>
          </p:cNvSpPr>
          <p:nvPr/>
        </p:nvSpPr>
        <p:spPr bwMode="auto">
          <a:xfrm>
            <a:off x="539750" y="2382838"/>
            <a:ext cx="91440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Составить из этих отношений прямую пропорциональную зависимость.</a:t>
            </a:r>
            <a:endParaRPr lang="ru-RU" sz="24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1,2 : 2,4                                       12 : 8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 6 : 4                                              8 : 12  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 2 : 3                                              5 : 10 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30 : 1                                             0,1 : 3</a:t>
            </a:r>
            <a:endParaRPr lang="ru-RU" sz="2400">
              <a:cs typeface="Arial" charset="0"/>
            </a:endParaRPr>
          </a:p>
          <a:p>
            <a:pPr eaLnBrk="0" hangingPunct="0"/>
            <a:r>
              <a:rPr lang="ru-RU" sz="2400" b="1">
                <a:latin typeface="Calibri" pitchFamily="34" charset="0"/>
              </a:rPr>
              <a:t>6 : 9                                               1 : 2</a:t>
            </a:r>
            <a:endParaRPr lang="ru-RU" sz="24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5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2400" cap="none" smtClean="0"/>
              <a:t>ДВЕ ВЕЛИЧИНЫ НАЗЫВАЮТ </a:t>
            </a:r>
            <a:r>
              <a:rPr lang="ru-RU" sz="2400" cap="none" smtClean="0">
                <a:solidFill>
                  <a:srgbClr val="FF0000"/>
                </a:solidFill>
              </a:rPr>
              <a:t>ПРЯМО ПРОПОРЦИОНАЛЬНЫМИ</a:t>
            </a:r>
            <a:r>
              <a:rPr lang="ru-RU" sz="2400" cap="none" smtClean="0"/>
              <a:t>, ЕСЛИ ПРИ УВЕЛИЧЕНИИ (УМЕНЬШЕНИИ) ОДНОЙ В НЕСКОЛЬКО РАЗ, ВО СТОЛЬКО ЖЕ РАЗ.</a:t>
            </a:r>
            <a:r>
              <a:rPr lang="en-US" sz="2400" cap="none" smtClean="0"/>
              <a:t>     </a:t>
            </a:r>
            <a:br>
              <a:rPr lang="en-US" sz="2400" cap="none" smtClean="0"/>
            </a:br>
            <a:r>
              <a:rPr lang="en-US" sz="2400" cap="none" smtClean="0"/>
              <a:t>                                 </a:t>
            </a:r>
            <a:r>
              <a:rPr lang="ru-RU" sz="2400" b="1" cap="none" smtClean="0"/>
              <a:t>1 : 2 И 5 : 10</a:t>
            </a:r>
            <a:endParaRPr lang="ru-RU" sz="2400" cap="none" smtClean="0"/>
          </a:p>
        </p:txBody>
      </p:sp>
      <p:sp>
        <p:nvSpPr>
          <p:cNvPr id="2150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08275"/>
            <a:ext cx="7467600" cy="3765550"/>
          </a:xfrm>
        </p:spPr>
        <p:txBody>
          <a:bodyPr/>
          <a:lstStyle/>
          <a:p>
            <a:r>
              <a:rPr lang="ru-RU" b="1" smtClean="0"/>
              <a:t>Свойство. </a:t>
            </a:r>
            <a:r>
              <a:rPr lang="ru-RU" smtClean="0"/>
              <a:t>Если две величины прямо пропорциональны, то отношения соответствующих значений этих величин равны.</a:t>
            </a:r>
          </a:p>
          <a:p>
            <a:pPr algn="ctr"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ru-RU" b="1" smtClean="0"/>
              <a:t> 1 : 2 = 5 : 10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</TotalTime>
  <Words>606</Words>
  <Application>Microsoft Office PowerPoint</Application>
  <PresentationFormat>Экран (4:3)</PresentationFormat>
  <Paragraphs>142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Отношения и пропорции</vt:lpstr>
      <vt:lpstr>Тема урока: отношения и пропорции</vt:lpstr>
      <vt:lpstr> </vt:lpstr>
      <vt:lpstr>Презентация PowerPoint</vt:lpstr>
      <vt:lpstr>Презентация PowerPoint</vt:lpstr>
      <vt:lpstr>Равенство двух отношений называют пропорцией </vt:lpstr>
      <vt:lpstr>Презентация PowerPoint</vt:lpstr>
      <vt:lpstr>Презентация PowerPoint</vt:lpstr>
      <vt:lpstr>ДВЕ ВЕЛИЧИНЫ НАЗЫВАЮТ ПРЯМО ПРОПОРЦИОНАЛЬНЫМИ, ЕСЛИ ПРИ УВЕЛИЧЕНИИ (УМЕНЬШЕНИИ) ОДНОЙ В НЕСКОЛЬКО РАЗ, ВО СТОЛЬКО ЖЕ РАЗ.                                       1 : 2 И 5 : 10</vt:lpstr>
      <vt:lpstr>Презентация PowerPoint</vt:lpstr>
      <vt:lpstr>Две величины называют обратно пропорциональными, если при увеличении (уменьшении) одной в несколько раз, во столько же раз уменьшается (увеличивается) другая.                0,1 : 3 и 30 : 1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Прямая и обратная пропорциональные зависимости</dc:title>
  <dc:creator>user</dc:creator>
  <cp:lastModifiedBy>user</cp:lastModifiedBy>
  <cp:revision>12</cp:revision>
  <dcterms:created xsi:type="dcterms:W3CDTF">2013-01-30T15:36:50Z</dcterms:created>
  <dcterms:modified xsi:type="dcterms:W3CDTF">2013-02-05T19:58:14Z</dcterms:modified>
</cp:coreProperties>
</file>