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9" r:id="rId8"/>
    <p:sldId id="264" r:id="rId9"/>
    <p:sldId id="259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05"/>
          <c:w val="0.95416666666666672"/>
          <c:h val="0.875916584645669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fld id="{0B774D6A-B348-4D01-9AFA-858825820054}" type="VALUE">
                      <a:rPr lang="en-US">
                        <a:solidFill>
                          <a:schemeClr val="bg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15A4535-D744-41A8-A197-21FC1F07D8D3}" type="VALUE">
                      <a:rPr lang="en-US">
                        <a:solidFill>
                          <a:schemeClr val="bg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2309</c:v>
                </c:pt>
                <c:pt idx="1">
                  <c:v>2298</c:v>
                </c:pt>
                <c:pt idx="2">
                  <c:v>2254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757881216"/>
        <c:axId val="-1757895360"/>
      </c:barChart>
      <c:catAx>
        <c:axId val="-175788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197" b="0" i="0" u="none" strike="noStrike" kern="1200" baseline="0">
                <a:ln>
                  <a:noFill/>
                </a:ln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757895360"/>
        <c:crosses val="autoZero"/>
        <c:auto val="1"/>
        <c:lblAlgn val="ctr"/>
        <c:lblOffset val="100"/>
        <c:noMultiLvlLbl val="0"/>
      </c:catAx>
      <c:valAx>
        <c:axId val="-1757895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757881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42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7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33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2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2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87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14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55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89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38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57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2" y="15129"/>
            <a:ext cx="9123828" cy="684287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7060" y="3930691"/>
            <a:ext cx="5150224" cy="1876607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Удержание персонала </a:t>
            </a: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в условиях конкуренции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57449" y="5807298"/>
            <a:ext cx="5150224" cy="485870"/>
          </a:xfrm>
        </p:spPr>
        <p:txBody>
          <a:bodyPr>
            <a:noAutofit/>
          </a:bodyPr>
          <a:lstStyle/>
          <a:p>
            <a:pPr algn="r"/>
            <a:r>
              <a:rPr lang="ru-RU" sz="1400" b="1" dirty="0" smtClean="0">
                <a:solidFill>
                  <a:schemeClr val="bg1"/>
                </a:solidFill>
              </a:rPr>
              <a:t>Выполнила: 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</a:rPr>
              <a:t>Студентка группы ЭК-08-18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</a:rPr>
              <a:t>Екатерина Усова 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310" y="1497892"/>
            <a:ext cx="8269690" cy="1807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Система компенсаций и льгот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5805" y="1497892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Премии за выслугу лет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Корпоративный автомобиль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Беспроцентный </a:t>
            </a:r>
            <a:r>
              <a:rPr lang="ru-RU" dirty="0">
                <a:solidFill>
                  <a:schemeClr val="bg1"/>
                </a:solidFill>
              </a:rPr>
              <a:t>кредит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Оплата квартиры за счет фирмы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Оплата обучения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Оплата </a:t>
            </a:r>
            <a:r>
              <a:rPr lang="ru-RU" dirty="0">
                <a:solidFill>
                  <a:schemeClr val="bg1"/>
                </a:solidFill>
              </a:rPr>
              <a:t>обучения детей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Социальное страхование и медицинское обслуживание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Бесплатное питание на работе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Командировки </a:t>
            </a:r>
            <a:r>
              <a:rPr lang="ru-RU" dirty="0">
                <a:solidFill>
                  <a:schemeClr val="bg1"/>
                </a:solidFill>
              </a:rPr>
              <a:t>и стажировки (в том числе за границу)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Проезд </a:t>
            </a:r>
            <a:r>
              <a:rPr lang="ru-RU" dirty="0">
                <a:solidFill>
                  <a:schemeClr val="bg1"/>
                </a:solidFill>
              </a:rPr>
              <a:t>до места работы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6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071" y="1429651"/>
            <a:ext cx="7886700" cy="16713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Нематериальное стимулирование: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071" y="1801505"/>
            <a:ext cx="6058753" cy="414891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Корпоративная </a:t>
            </a:r>
            <a:r>
              <a:rPr lang="ru-RU" dirty="0">
                <a:solidFill>
                  <a:srgbClr val="FFFF00"/>
                </a:solidFill>
              </a:rPr>
              <a:t>культура, атмосфера и взаимоотношения в коллективе, позитивный психологический климат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Возможность </a:t>
            </a:r>
            <a:r>
              <a:rPr lang="ru-RU" dirty="0">
                <a:solidFill>
                  <a:srgbClr val="FFFF00"/>
                </a:solidFill>
              </a:rPr>
              <a:t>самореализации и самоуважения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Интересная </a:t>
            </a:r>
            <a:r>
              <a:rPr lang="ru-RU" dirty="0">
                <a:solidFill>
                  <a:srgbClr val="FFFF00"/>
                </a:solidFill>
              </a:rPr>
              <a:t>и в то же время сложная работа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Возможность </a:t>
            </a:r>
            <a:r>
              <a:rPr lang="ru-RU" dirty="0">
                <a:solidFill>
                  <a:srgbClr val="FFFF00"/>
                </a:solidFill>
              </a:rPr>
              <a:t>карьерного и профессионального роста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Свобода действий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85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300" y="979275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rgbClr val="FFFF00"/>
                </a:solidFill>
              </a:rPr>
              <a:t>Удержание персонала : подходы и пути </a:t>
            </a:r>
            <a:r>
              <a:rPr lang="ru-RU" sz="3100" dirty="0" smtClean="0">
                <a:solidFill>
                  <a:srgbClr val="FFFF00"/>
                </a:solidFill>
              </a:rPr>
              <a:t>решения.</a:t>
            </a:r>
            <a:br>
              <a:rPr lang="ru-RU" sz="3100" dirty="0" smtClean="0">
                <a:solidFill>
                  <a:srgbClr val="FFFF00"/>
                </a:solidFill>
              </a:rPr>
            </a:br>
            <a:r>
              <a:rPr lang="ru-RU" sz="3100" dirty="0" smtClean="0">
                <a:solidFill>
                  <a:srgbClr val="FFFF00"/>
                </a:solidFill>
              </a:rPr>
              <a:t>Что </a:t>
            </a:r>
            <a:r>
              <a:rPr lang="ru-RU" sz="3100" dirty="0">
                <a:solidFill>
                  <a:srgbClr val="FFFF00"/>
                </a:solidFill>
              </a:rPr>
              <a:t>еще объединяет и сближает людей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6321" y="1866568"/>
            <a:ext cx="6536425" cy="325134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Прозрачность </a:t>
            </a:r>
            <a:r>
              <a:rPr lang="ru-RU" dirty="0">
                <a:solidFill>
                  <a:schemeClr val="bg1"/>
                </a:solidFill>
              </a:rPr>
              <a:t>компании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Внутренние </a:t>
            </a:r>
            <a:r>
              <a:rPr lang="ru-RU" dirty="0">
                <a:solidFill>
                  <a:schemeClr val="bg1"/>
                </a:solidFill>
              </a:rPr>
              <a:t>коммуникации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Взаимодействие с соседними отделами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Общие и понятные всем корпоративные ценности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Понимание всеми целей и задач компании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«</a:t>
            </a:r>
            <a:r>
              <a:rPr lang="ru-RU" dirty="0">
                <a:solidFill>
                  <a:schemeClr val="bg1"/>
                </a:solidFill>
              </a:rPr>
              <a:t>Людям трудно расстаться с компанией, где живут их мысли»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97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220" y="2917257"/>
            <a:ext cx="7886700" cy="1325563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Спасибо за внимание!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630" y="684291"/>
            <a:ext cx="788670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Содержание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grpSp>
        <p:nvGrpSpPr>
          <p:cNvPr id="78" name="Group 2"/>
          <p:cNvGrpSpPr>
            <a:grpSpLocks/>
          </p:cNvGrpSpPr>
          <p:nvPr/>
        </p:nvGrpSpPr>
        <p:grpSpPr bwMode="auto">
          <a:xfrm>
            <a:off x="1368648" y="4468951"/>
            <a:ext cx="6273806" cy="555625"/>
            <a:chOff x="1248" y="1440"/>
            <a:chExt cx="3952" cy="350"/>
          </a:xfrm>
        </p:grpSpPr>
        <p:sp>
          <p:nvSpPr>
            <p:cNvPr id="79" name="Line 3"/>
            <p:cNvSpPr>
              <a:spLocks noChangeShapeType="1"/>
            </p:cNvSpPr>
            <p:nvPr/>
          </p:nvSpPr>
          <p:spPr bwMode="gray">
            <a:xfrm flipV="1">
              <a:off x="1440" y="1759"/>
              <a:ext cx="3760" cy="3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80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  <a:contourClr>
                <a:srgbClr val="FF7C8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81" name="Text Box 5"/>
            <p:cNvSpPr txBox="1">
              <a:spLocks noChangeArrowheads="1"/>
            </p:cNvSpPr>
            <p:nvPr/>
          </p:nvSpPr>
          <p:spPr bwMode="gray">
            <a:xfrm>
              <a:off x="1812" y="1471"/>
              <a:ext cx="33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>
                  <a:solidFill>
                    <a:schemeClr val="bg1"/>
                  </a:solidFill>
                </a:rPr>
                <a:t>П</a:t>
              </a:r>
              <a:r>
                <a:rPr lang="ru-RU" sz="2400" dirty="0" smtClean="0">
                  <a:solidFill>
                    <a:schemeClr val="bg1"/>
                  </a:solidFill>
                </a:rPr>
                <a:t>одходы, система компенсаци</a:t>
              </a:r>
              <a:r>
                <a:rPr lang="ru-RU" sz="2400" dirty="0" smtClean="0">
                  <a:solidFill>
                    <a:schemeClr val="bg1"/>
                  </a:solidFill>
                </a:rPr>
                <a:t>й и льгот</a:t>
              </a: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1293773" y="1831545"/>
            <a:ext cx="6608766" cy="555625"/>
            <a:chOff x="1248" y="2030"/>
            <a:chExt cx="4163" cy="350"/>
          </a:xfrm>
        </p:grpSpPr>
        <p:sp>
          <p:nvSpPr>
            <p:cNvPr id="84" name="Line 8"/>
            <p:cNvSpPr>
              <a:spLocks noChangeShapeType="1"/>
            </p:cNvSpPr>
            <p:nvPr/>
          </p:nvSpPr>
          <p:spPr bwMode="gray">
            <a:xfrm flipV="1">
              <a:off x="1440" y="2363"/>
              <a:ext cx="3971" cy="17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86" name="Text Box 10"/>
            <p:cNvSpPr txBox="1">
              <a:spLocks noChangeArrowheads="1"/>
            </p:cNvSpPr>
            <p:nvPr/>
          </p:nvSpPr>
          <p:spPr bwMode="gray">
            <a:xfrm>
              <a:off x="1812" y="2072"/>
              <a:ext cx="359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chemeClr val="bg1"/>
                  </a:solidFill>
                </a:rPr>
                <a:t>Вопросы, которые нужно решить по кейсу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87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88" name="Group 12"/>
          <p:cNvGrpSpPr>
            <a:grpSpLocks/>
          </p:cNvGrpSpPr>
          <p:nvPr/>
        </p:nvGrpSpPr>
        <p:grpSpPr bwMode="auto">
          <a:xfrm>
            <a:off x="1381014" y="2752029"/>
            <a:ext cx="5105401" cy="555625"/>
            <a:chOff x="1248" y="2640"/>
            <a:chExt cx="3216" cy="350"/>
          </a:xfrm>
        </p:grpSpPr>
        <p:sp>
          <p:nvSpPr>
            <p:cNvPr id="89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1736" y="2683"/>
              <a:ext cx="239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chemeClr val="bg1"/>
                  </a:solidFill>
                </a:rPr>
                <a:t>Компания и ее конкуренты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92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93" name="Group 17"/>
          <p:cNvGrpSpPr>
            <a:grpSpLocks/>
          </p:cNvGrpSpPr>
          <p:nvPr/>
        </p:nvGrpSpPr>
        <p:grpSpPr bwMode="auto">
          <a:xfrm>
            <a:off x="1292448" y="3604029"/>
            <a:ext cx="5870576" cy="874713"/>
            <a:chOff x="1248" y="3230"/>
            <a:chExt cx="3698" cy="551"/>
          </a:xfrm>
        </p:grpSpPr>
        <p:sp>
          <p:nvSpPr>
            <p:cNvPr id="94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95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  <a:contourClr>
                <a:srgbClr val="FF9933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96" name="Text Box 20"/>
            <p:cNvSpPr txBox="1">
              <a:spLocks noChangeArrowheads="1"/>
            </p:cNvSpPr>
            <p:nvPr/>
          </p:nvSpPr>
          <p:spPr bwMode="gray">
            <a:xfrm>
              <a:off x="1785" y="3258"/>
              <a:ext cx="3161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chemeClr val="bg1"/>
                  </a:solidFill>
                </a:rPr>
                <a:t>Основные причины ухода персонала</a:t>
              </a:r>
            </a:p>
            <a:p>
              <a:pPr algn="l"/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97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98" name="Group 22"/>
          <p:cNvGrpSpPr>
            <a:grpSpLocks/>
          </p:cNvGrpSpPr>
          <p:nvPr/>
        </p:nvGrpSpPr>
        <p:grpSpPr bwMode="auto">
          <a:xfrm>
            <a:off x="1368648" y="5329154"/>
            <a:ext cx="5105400" cy="555625"/>
            <a:chOff x="1248" y="3230"/>
            <a:chExt cx="3216" cy="350"/>
          </a:xfrm>
        </p:grpSpPr>
        <p:sp>
          <p:nvSpPr>
            <p:cNvPr id="99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00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  <a:contourClr>
                <a:srgbClr val="9900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01" name="Text Box 25"/>
            <p:cNvSpPr txBox="1">
              <a:spLocks noChangeArrowheads="1"/>
            </p:cNvSpPr>
            <p:nvPr/>
          </p:nvSpPr>
          <p:spPr bwMode="gray">
            <a:xfrm>
              <a:off x="1871" y="3272"/>
              <a:ext cx="132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chemeClr val="bg1"/>
                  </a:solidFill>
                </a:rPr>
                <a:t>Пути решения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02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6322" y="1211288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92D050"/>
                </a:solidFill>
              </a:rPr>
              <a:t>Решение кейса должно содержать ответы на следующие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310" y="2235058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1</a:t>
            </a:r>
            <a:r>
              <a:rPr lang="ru-RU" dirty="0">
                <a:solidFill>
                  <a:schemeClr val="bg1"/>
                </a:solidFill>
              </a:rPr>
              <a:t>.	Составить список ключевых конкурентов «Сахалин </a:t>
            </a:r>
            <a:r>
              <a:rPr lang="ru-RU" dirty="0" err="1">
                <a:solidFill>
                  <a:schemeClr val="bg1"/>
                </a:solidFill>
              </a:rPr>
              <a:t>Энерджи</a:t>
            </a:r>
            <a:r>
              <a:rPr lang="ru-RU" dirty="0">
                <a:solidFill>
                  <a:schemeClr val="bg1"/>
                </a:solidFill>
              </a:rPr>
              <a:t>» и дать пояснения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2.	Предложения по удержанию персонала «Сахалин </a:t>
            </a:r>
            <a:r>
              <a:rPr lang="ru-RU" dirty="0" err="1">
                <a:solidFill>
                  <a:schemeClr val="bg1"/>
                </a:solidFill>
              </a:rPr>
              <a:t>Энерджи</a:t>
            </a:r>
            <a:r>
              <a:rPr lang="ru-RU" dirty="0">
                <a:solidFill>
                  <a:schemeClr val="bg1"/>
                </a:solidFill>
              </a:rPr>
              <a:t>» на фоне растущей конкуренции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07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64" y="911036"/>
            <a:ext cx="7354437" cy="54927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«Сахалин </a:t>
            </a:r>
            <a:r>
              <a:rPr lang="ru-RU" dirty="0" err="1">
                <a:solidFill>
                  <a:schemeClr val="bg1"/>
                </a:solidFill>
              </a:rPr>
              <a:t>Энерджи</a:t>
            </a:r>
            <a:r>
              <a:rPr lang="ru-RU" dirty="0" smtClean="0">
                <a:solidFill>
                  <a:schemeClr val="bg1"/>
                </a:solidFill>
              </a:rPr>
              <a:t>»- что это?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1480" y="1730091"/>
            <a:ext cx="398429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</a:t>
            </a:r>
            <a:r>
              <a:rPr lang="ru-RU" dirty="0" smtClean="0">
                <a:solidFill>
                  <a:schemeClr val="bg1"/>
                </a:solidFill>
              </a:rPr>
              <a:t>ервая </a:t>
            </a:r>
            <a:r>
              <a:rPr lang="ru-RU" dirty="0">
                <a:solidFill>
                  <a:schemeClr val="bg1"/>
                </a:solidFill>
              </a:rPr>
              <a:t>в России компания, которая построила завод по сжижению природного газа </a:t>
            </a:r>
            <a:r>
              <a:rPr lang="ru-RU" dirty="0" smtClean="0">
                <a:solidFill>
                  <a:schemeClr val="bg1"/>
                </a:solidFill>
              </a:rPr>
              <a:t>( далее: СПГ</a:t>
            </a:r>
            <a:r>
              <a:rPr lang="ru-RU" dirty="0">
                <a:solidFill>
                  <a:schemeClr val="bg1"/>
                </a:solidFill>
              </a:rPr>
              <a:t>) и начала производство, транспортировку и продажу СПГ. Компания стремится быть ведущим источником энергии для Азиатско-Тихоокеанского региона.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21" y="2026070"/>
            <a:ext cx="3759380" cy="375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071" y="1078173"/>
            <a:ext cx="6086048" cy="39032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С 2007 </a:t>
            </a:r>
            <a:r>
              <a:rPr lang="ru-RU" dirty="0">
                <a:solidFill>
                  <a:schemeClr val="bg1"/>
                </a:solidFill>
              </a:rPr>
              <a:t>года состав акционеров «Сахалин </a:t>
            </a:r>
            <a:r>
              <a:rPr lang="ru-RU" dirty="0" err="1">
                <a:solidFill>
                  <a:schemeClr val="bg1"/>
                </a:solidFill>
              </a:rPr>
              <a:t>Энерджи</a:t>
            </a:r>
            <a:r>
              <a:rPr lang="ru-RU" dirty="0">
                <a:solidFill>
                  <a:schemeClr val="bg1"/>
                </a:solidFill>
              </a:rPr>
              <a:t>»: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•	ПАО «Газпром» (50% акций плюс одна акция);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•	концерн «Шелл» (27,5% акций минус одна акция);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•	группа компаний «</a:t>
            </a:r>
            <a:r>
              <a:rPr lang="ru-RU" dirty="0" err="1">
                <a:solidFill>
                  <a:schemeClr val="bg1"/>
                </a:solidFill>
              </a:rPr>
              <a:t>Мицуи</a:t>
            </a:r>
            <a:r>
              <a:rPr lang="ru-RU" dirty="0">
                <a:solidFill>
                  <a:schemeClr val="bg1"/>
                </a:solidFill>
              </a:rPr>
              <a:t>» (12,5% акций);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•	группа компаний «Мицубиси» (10% акций).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3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7574" y="395786"/>
            <a:ext cx="6850325" cy="76427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Кто же является основными конкурентами у данной компании?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0208" y="1443488"/>
            <a:ext cx="78867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Новатек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FF00"/>
                </a:solidFill>
              </a:rPr>
              <a:t>Лукойл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Сургутнефтегаз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07" y="4018119"/>
            <a:ext cx="3992528" cy="20960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6" y="4301546"/>
            <a:ext cx="3942250" cy="222822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62" y="1809898"/>
            <a:ext cx="3925113" cy="220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6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149" y="1023582"/>
            <a:ext cx="9179957" cy="5834417"/>
          </a:xfrm>
          <a:effectLst>
            <a:softEdge rad="177800"/>
          </a:effectLst>
        </p:spPr>
      </p:pic>
    </p:spTree>
    <p:extLst>
      <p:ext uri="{BB962C8B-B14F-4D97-AF65-F5344CB8AC3E}">
        <p14:creationId xmlns:p14="http://schemas.microsoft.com/office/powerpoint/2010/main" val="11492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5564" y="300252"/>
            <a:ext cx="6139786" cy="88710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Структура персонала: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3923" y="743804"/>
            <a:ext cx="4066180" cy="3357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FFFF00"/>
                </a:solidFill>
              </a:rPr>
              <a:t>По </a:t>
            </a:r>
            <a:r>
              <a:rPr lang="ru-RU" sz="1900" dirty="0">
                <a:solidFill>
                  <a:srgbClr val="FFFF00"/>
                </a:solidFill>
              </a:rPr>
              <a:t>состоянию на 30.09.2020 </a:t>
            </a:r>
          </a:p>
          <a:p>
            <a:pPr marL="0" indent="0">
              <a:buNone/>
            </a:pPr>
            <a:r>
              <a:rPr lang="ru-RU" sz="1900" dirty="0">
                <a:solidFill>
                  <a:srgbClr val="FFFF00"/>
                </a:solidFill>
              </a:rPr>
              <a:t>2 </a:t>
            </a:r>
            <a:r>
              <a:rPr lang="ru-RU" sz="1900" dirty="0" smtClean="0">
                <a:solidFill>
                  <a:srgbClr val="FFFF00"/>
                </a:solidFill>
              </a:rPr>
              <a:t>254 человек  </a:t>
            </a:r>
            <a:r>
              <a:rPr lang="ru-RU" sz="1900" dirty="0">
                <a:solidFill>
                  <a:srgbClr val="FFFF00"/>
                </a:solidFill>
              </a:rPr>
              <a:t>– общая численность персонала компании, из них: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bg1"/>
                </a:solidFill>
              </a:rPr>
              <a:t>2 131 – российский персонал (95%), из </a:t>
            </a:r>
            <a:r>
              <a:rPr lang="ru-RU" sz="1900" dirty="0" smtClean="0">
                <a:solidFill>
                  <a:schemeClr val="bg1"/>
                </a:solidFill>
              </a:rPr>
              <a:t>них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chemeClr val="bg1"/>
                </a:solidFill>
              </a:rPr>
              <a:t> </a:t>
            </a:r>
            <a:r>
              <a:rPr lang="ru-RU" sz="1900" dirty="0">
                <a:solidFill>
                  <a:schemeClr val="bg1"/>
                </a:solidFill>
              </a:rPr>
              <a:t>1 256 сахалинцы (56%)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bg1"/>
                </a:solidFill>
              </a:rPr>
              <a:t>123 – иностранный персонал (5%) </a:t>
            </a:r>
          </a:p>
          <a:p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670247263"/>
              </p:ext>
            </p:extLst>
          </p:nvPr>
        </p:nvGraphicFramePr>
        <p:xfrm>
          <a:off x="418531" y="242247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48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832" y="638081"/>
            <a:ext cx="7886700" cy="13255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Основные причины ухода персонала: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844" y="1866568"/>
            <a:ext cx="7886700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Переработки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Большой объем работы/ достаточно быстрый темп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Конфликт с руководством или слабый менеджмент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Более высокая з/п на аналогичной должности в другой компании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Личные причины ( переезд, болезнь и </a:t>
            </a:r>
            <a:r>
              <a:rPr lang="ru-RU" dirty="0" err="1" smtClean="0">
                <a:solidFill>
                  <a:srgbClr val="FFFF00"/>
                </a:solidFill>
              </a:rPr>
              <a:t>тд</a:t>
            </a:r>
            <a:r>
              <a:rPr lang="ru-RU" dirty="0" smtClean="0">
                <a:solidFill>
                  <a:srgbClr val="FFFF0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FFFF00"/>
                </a:solidFill>
              </a:rPr>
              <a:t>Несогласие с политиками и процедурами в компании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95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4486</TotalTime>
  <Words>341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Удержание персонала в условиях конкуренции</vt:lpstr>
      <vt:lpstr>Содержание</vt:lpstr>
      <vt:lpstr>Решение кейса должно содержать ответы на следующие вопросы: </vt:lpstr>
      <vt:lpstr>«Сахалин Энерджи»- что это?</vt:lpstr>
      <vt:lpstr>Презентация PowerPoint</vt:lpstr>
      <vt:lpstr>Кто же является основными конкурентами у данной компании? </vt:lpstr>
      <vt:lpstr>Презентация PowerPoint</vt:lpstr>
      <vt:lpstr>Структура персонала: </vt:lpstr>
      <vt:lpstr>Основные причины ухода персонала:</vt:lpstr>
      <vt:lpstr>Система компенсаций и льгот  </vt:lpstr>
      <vt:lpstr>Нематериальное стимулирование: </vt:lpstr>
      <vt:lpstr>Удержание персонала : подходы и пути решения. Что еще объединяет и сближает людей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User</cp:lastModifiedBy>
  <cp:revision>56</cp:revision>
  <dcterms:created xsi:type="dcterms:W3CDTF">2014-11-21T11:00:06Z</dcterms:created>
  <dcterms:modified xsi:type="dcterms:W3CDTF">2021-10-12T13:56:41Z</dcterms:modified>
</cp:coreProperties>
</file>