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5" r:id="rId10"/>
    <p:sldId id="263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31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91493-D77E-4984-8089-04DFA286EFBA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04FBB-A3BD-48CF-AC34-32F12AF6E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529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91493-D77E-4984-8089-04DFA286EFBA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04FBB-A3BD-48CF-AC34-32F12AF6E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14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91493-D77E-4984-8089-04DFA286EFBA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04FBB-A3BD-48CF-AC34-32F12AF6E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253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91493-D77E-4984-8089-04DFA286EFBA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04FBB-A3BD-48CF-AC34-32F12AF6E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907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91493-D77E-4984-8089-04DFA286EFBA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04FBB-A3BD-48CF-AC34-32F12AF6E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293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91493-D77E-4984-8089-04DFA286EFBA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04FBB-A3BD-48CF-AC34-32F12AF6E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054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91493-D77E-4984-8089-04DFA286EFBA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04FBB-A3BD-48CF-AC34-32F12AF6E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139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91493-D77E-4984-8089-04DFA286EFBA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04FBB-A3BD-48CF-AC34-32F12AF6E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123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91493-D77E-4984-8089-04DFA286EFBA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04FBB-A3BD-48CF-AC34-32F12AF6E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854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91493-D77E-4984-8089-04DFA286EFBA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04FBB-A3BD-48CF-AC34-32F12AF6E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595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91493-D77E-4984-8089-04DFA286EFBA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04FBB-A3BD-48CF-AC34-32F12AF6E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461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91493-D77E-4984-8089-04DFA286EFBA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04FBB-A3BD-48CF-AC34-32F12AF6E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455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5080" y="1122363"/>
            <a:ext cx="7799942" cy="238760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>
                <a:solidFill>
                  <a:srgbClr val="FF0000"/>
                </a:solidFill>
                <a:latin typeface="Segoe Script" panose="020B0504020000000003" pitchFamily="34" charset="0"/>
              </a:rPr>
              <a:t>Обособленные члены предложении</a:t>
            </a:r>
            <a:endParaRPr lang="ru-RU" dirty="0">
              <a:solidFill>
                <a:srgbClr val="FF0000"/>
              </a:solidFill>
              <a:latin typeface="Segoe Script" panose="020B05040200000000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682169"/>
            <a:ext cx="9740462" cy="1377107"/>
          </a:xfrm>
        </p:spPr>
        <p:txBody>
          <a:bodyPr/>
          <a:lstStyle/>
          <a:p>
            <a:pPr algn="l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Интегрированный урок русского языка и литературы в 8 классе.</a:t>
            </a:r>
          </a:p>
          <a:p>
            <a:pPr algn="l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Смирнова Зоя Михайловна, учитель высшей квалификационной категории.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D:\User\Desktop\%D0%97%D0%BD%D0%B0%D0%BA%D0%B8 %D0%BF%D1%80%D0%B5%D0%BF%D0%B8%D0%BD%D0%B0%D0%BD%D0%B8%D1%8F %D0%B2 %D0%BA%D0%B0%D1%80%D1%82%D0%B8%D0%BD%D0%BA%D0%B0%D1%85 %D0%B8 %D1%80%D0%B8%D1%81%D1%83%D0%BD%D0%BA%D0%B0%D1%85 %D0%B4%D0%BB%D1%8F %D1%88%D0%BA%D0%BE%D0%BB%D1%8B_files\znakiprepinaniya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Picture 2" descr="Информация про Украину.(декабрь 2010 - май 2012) Форум Канев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16644" y="604262"/>
            <a:ext cx="3292590" cy="24694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29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1518" y="561860"/>
            <a:ext cx="1038890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написать сочинение на тему: </a:t>
            </a:r>
            <a:r>
              <a:rPr lang="ru-RU" sz="3200" b="1" dirty="0">
                <a:solidFill>
                  <a:srgbClr val="FF0000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«Самое главное- то, чего не увидишь глазами</a:t>
            </a:r>
            <a:r>
              <a:rPr lang="ru-RU" sz="3200" b="1" dirty="0" smtClean="0">
                <a:solidFill>
                  <a:srgbClr val="FF0000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…</a:t>
            </a:r>
            <a:r>
              <a:rPr lang="ru-RU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»,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используя в тексте работы обособленные члены предложения.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2376" y="1707615"/>
            <a:ext cx="4356251" cy="22870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191" y="3746046"/>
            <a:ext cx="3969974" cy="27086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098" y="2052075"/>
            <a:ext cx="4145878" cy="339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81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94882" y="550843"/>
            <a:ext cx="6830457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/>
                <a:latin typeface="Segoe Script" panose="020B0504020000000003" pitchFamily="34" charset="0"/>
                <a:ea typeface="SimSun" panose="02010600030101010101" pitchFamily="2" charset="-122"/>
              </a:rPr>
              <a:t>Знаки препинания служат нотами при чтении.</a:t>
            </a:r>
          </a:p>
          <a:p>
            <a:pPr>
              <a:spcAft>
                <a:spcPts val="0"/>
              </a:spcAft>
              <a:tabLst>
                <a:tab pos="4229100" algn="l"/>
              </a:tabLst>
            </a:pPr>
            <a:r>
              <a:rPr lang="ru-RU" sz="2800" b="1" u="sng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Духовно- нравственная проблема</a:t>
            </a:r>
            <a:r>
              <a:rPr lang="ru-RU" sz="2800" u="sng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: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  <a:p>
            <a:pPr>
              <a:spcAft>
                <a:spcPts val="0"/>
              </a:spcAft>
              <a:tabLst>
                <a:tab pos="4229100" algn="l"/>
              </a:tabLst>
            </a:pPr>
            <a:r>
              <a:rPr lang="ru-RU" sz="3600" b="1" dirty="0" smtClean="0">
                <a:solidFill>
                  <a:srgbClr val="FF0000"/>
                </a:solidFill>
                <a:effectLst/>
                <a:latin typeface="Segoe Script" panose="020B0504020000000003" pitchFamily="34" charset="0"/>
                <a:ea typeface="SimSun" panose="02010600030101010101" pitchFamily="2" charset="-122"/>
              </a:rPr>
              <a:t>Жизнь. Конечность и Бесконечность. Любовь истинна. Ответственность.</a:t>
            </a:r>
          </a:p>
          <a:p>
            <a:pPr>
              <a:spcAft>
                <a:spcPts val="0"/>
              </a:spcAft>
              <a:tabLst>
                <a:tab pos="4229100" algn="l"/>
              </a:tabLst>
            </a:pPr>
            <a:r>
              <a:rPr lang="ru-RU" sz="2800" b="1" u="sng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Проблемный вопрос:</a:t>
            </a:r>
            <a:endParaRPr lang="ru-RU" sz="2800" dirty="0" smtClean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>
              <a:spcAft>
                <a:spcPts val="0"/>
              </a:spcAft>
              <a:tabLst>
                <a:tab pos="4229100" algn="l"/>
              </a:tabLst>
            </a:pPr>
            <a:r>
              <a:rPr lang="ru-RU" sz="2800" b="1" dirty="0" smtClean="0">
                <a:effectLst/>
                <a:latin typeface="Segoe Script" panose="020B0504020000000003" pitchFamily="34" charset="0"/>
                <a:ea typeface="SimSun" panose="02010600030101010101" pitchFamily="2" charset="-122"/>
              </a:rPr>
              <a:t>Почему человек отвечает за тех, кто рядом ним?</a:t>
            </a:r>
          </a:p>
          <a:p>
            <a:pPr>
              <a:spcAft>
                <a:spcPts val="0"/>
              </a:spcAft>
              <a:tabLst>
                <a:tab pos="4229100" algn="l"/>
              </a:tabLst>
            </a:pPr>
            <a:r>
              <a:rPr lang="ru-RU" sz="2800" b="1" dirty="0" smtClean="0">
                <a:effectLst/>
                <a:latin typeface="Segoe Script" panose="020B0504020000000003" pitchFamily="34" charset="0"/>
                <a:ea typeface="SimSun" panose="02010600030101010101" pitchFamily="2" charset="-122"/>
              </a:rPr>
              <a:t> </a:t>
            </a:r>
            <a:endParaRPr lang="ru-RU" sz="2800" b="1" dirty="0">
              <a:effectLst/>
              <a:latin typeface="Segoe Script" panose="020B0504020000000003" pitchFamily="34" charset="0"/>
              <a:ea typeface="SimSun" panose="02010600030101010101" pitchFamily="2" charset="-122"/>
            </a:endParaRPr>
          </a:p>
        </p:txBody>
      </p:sp>
      <p:pic>
        <p:nvPicPr>
          <p:cNvPr id="1026" name="Picture 2" descr="https://www.factroom.ru/wp-content/uploads/2016/08/13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97" y="343953"/>
            <a:ext cx="2926585" cy="200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97446" y="2352541"/>
            <a:ext cx="13440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А.П. Чехов</a:t>
            </a:r>
          </a:p>
        </p:txBody>
      </p:sp>
      <p:pic>
        <p:nvPicPr>
          <p:cNvPr id="1028" name="Picture 4" descr="https://avatars.mds.yandex.net/get-zen_doc/3512851/pub_5efb1dae8bb6ec5bee64cfb6_5efb1dc0b17bd62b45e20705/scale_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97" y="2933274"/>
            <a:ext cx="2926585" cy="254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02535" y="5794872"/>
            <a:ext cx="2489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 де Сент-Экзюпери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38101" y="5574536"/>
            <a:ext cx="66872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Segoe Script" panose="020B0504020000000003" pitchFamily="34" charset="0"/>
              </a:rPr>
              <a:t>Зорко одно лишь сердце. Самого главного глазами не </a:t>
            </a:r>
            <a:r>
              <a:rPr lang="ru-RU" sz="2400" b="1" dirty="0" smtClean="0">
                <a:solidFill>
                  <a:srgbClr val="FF0000"/>
                </a:solidFill>
                <a:latin typeface="Segoe Script" panose="020B0504020000000003" pitchFamily="34" charset="0"/>
              </a:rPr>
              <a:t>увидишь…</a:t>
            </a:r>
            <a:endParaRPr lang="ru-RU" sz="2400" b="1" dirty="0">
              <a:solidFill>
                <a:srgbClr val="FF0000"/>
              </a:solidFill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73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2877" y="495759"/>
            <a:ext cx="579487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Толковый словарь С.И. Ожегова</a:t>
            </a:r>
          </a:p>
          <a:p>
            <a:endParaRPr 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u="sng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Обособить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1.выделить из общего, создать особое положение.   </a:t>
            </a:r>
          </a:p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сделать самостоятельным (по интонации) членом предложения.</a:t>
            </a:r>
            <a:r>
              <a:rPr lang="ru-RU" sz="2000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                                     </a:t>
            </a:r>
          </a:p>
          <a:p>
            <a:endParaRPr lang="ru-RU" sz="2000" b="1" u="sng" dirty="0" smtClean="0">
              <a:latin typeface="Segoe Script" panose="020B0504020000000003" pitchFamily="34" charset="0"/>
              <a:cs typeface="Times New Roman" panose="02020603050405020304" pitchFamily="18" charset="0"/>
            </a:endParaRPr>
          </a:p>
          <a:p>
            <a:r>
              <a:rPr lang="ru-RU" sz="2000" b="1" u="sng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обособленный</a:t>
            </a:r>
            <a:endParaRPr lang="ru-RU" sz="2000" b="1" dirty="0">
              <a:latin typeface="Segoe Script" panose="020B0504020000000003" pitchFamily="34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1.стоящий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особняком,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отдельно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s://mil-lib.rnd.muzkult.ru/media/2020/09/23/1242954744/sm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mil-lib.rnd.muzkult.ru/media/2020/09/23/1242954744/sms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289" y="641180"/>
            <a:ext cx="4980599" cy="41046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2877" y="5003469"/>
            <a:ext cx="109990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Segoe Script" panose="020B0504020000000003" pitchFamily="34" charset="0"/>
              </a:rPr>
              <a:t>Обособленные </a:t>
            </a:r>
            <a:r>
              <a:rPr lang="ru-RU" b="1" dirty="0">
                <a:latin typeface="Segoe Script" panose="020B0504020000000003" pitchFamily="34" charset="0"/>
              </a:rPr>
              <a:t>члены предложения – это члены предложения, выделенные интонационно при произношении и при помощи знаков препинания на письме. Это </a:t>
            </a:r>
            <a:r>
              <a:rPr lang="ru-RU" b="1" dirty="0">
                <a:solidFill>
                  <a:srgbClr val="FF0000"/>
                </a:solidFill>
                <a:latin typeface="Segoe Script" panose="020B0504020000000003" pitchFamily="34" charset="0"/>
              </a:rPr>
              <a:t>обособленные определения, приложения, обстоятельства, обособленные уточняющие обстоятельства и дополнения.</a:t>
            </a:r>
          </a:p>
        </p:txBody>
      </p:sp>
    </p:spTree>
    <p:extLst>
      <p:ext uri="{BB962C8B-B14F-4D97-AF65-F5344CB8AC3E}">
        <p14:creationId xmlns:p14="http://schemas.microsoft.com/office/powerpoint/2010/main" val="284138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fantasticbook.ru/pict/10149081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91" y="327994"/>
            <a:ext cx="1974545" cy="306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ds02.infourok.ru/uploads/ex/0531/0004ac98-10443f72/img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64" y="3207234"/>
            <a:ext cx="3639429" cy="272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6293" y="549799"/>
            <a:ext cx="799379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Антуан де Сент-Экзюпери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29.06.1900г.,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Лион,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31.07.1944г.)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французский писатель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Родился в аристократической семье. В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1919-1921 годах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учился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Школе изящных искусств, в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1921-1923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служил в армии; затем работал на заводе. В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1926 году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стал гражданским лётчиком, в том же году опубликовал первый свой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 «Лётчик».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1927-1929 годах 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начальником аэродрома в Северной Африке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1931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Экзюпери написал и выпустил роман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«Ночной полет»,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получивший престижную литературную премию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«Фемина».</a:t>
            </a: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Весной 1935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года,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являясь корреспондентом газеты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«Лари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Суар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Экзюпери посетил Советский Союз. Свои впечатления писатель подробно описал в пяти небольших рассказах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1938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выпустил роман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«Планета людей»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которую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критики обозначили, как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«оду гуманизму».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1939 г. этот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получил престижную награду – Большую премию Французской академии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Второй мировой войны Экзюпери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совершил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несколько боевых вылетов. Выполнил немало задач по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аэрофоторазведке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 что был представлен к награде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«Военный крест».</a:t>
            </a:r>
          </a:p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Франция потерпела поражение от гитлеровской Германии, Экзюпери перебрался в Соединенные Штаты. Там он написал роман-сказку для детей и взрослых,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«Маленький принц». </a:t>
            </a:r>
          </a:p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 июля 1944 года Экзюпери отправился в разведывательный полет. Назад он уже не вернулся. Обстоятельства его гибели до сих пор остаются невыясненными. Обломки самолета, на котором, как предполагается, разбился писатель, сейчас находятся в Музее авиации и космонавтики в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-Бурже.</a:t>
            </a:r>
            <a:endParaRPr lang="ru-RU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04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80481" y="462708"/>
            <a:ext cx="791011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Segoe Script" panose="020B0504020000000003" pitchFamily="34" charset="0"/>
              </a:rPr>
              <a:t>…Величие </a:t>
            </a:r>
            <a:r>
              <a:rPr lang="ru-RU" sz="2800" b="1" dirty="0">
                <a:solidFill>
                  <a:srgbClr val="FF0000"/>
                </a:solidFill>
                <a:latin typeface="Segoe Script" panose="020B0504020000000003" pitchFamily="34" charset="0"/>
              </a:rPr>
              <a:t>человека – в сознании ответственности. </a:t>
            </a:r>
            <a:r>
              <a:rPr lang="ru-RU" sz="2800" dirty="0">
                <a:latin typeface="Segoe Script" panose="020B0504020000000003" pitchFamily="34" charset="0"/>
              </a:rPr>
              <a:t>Он в ответе за самого себя, за товарищей, их горе и радость у него в руках. </a:t>
            </a:r>
            <a:r>
              <a:rPr lang="ru-RU" sz="2800" b="1" dirty="0">
                <a:solidFill>
                  <a:srgbClr val="FF0000"/>
                </a:solidFill>
                <a:latin typeface="Segoe Script" panose="020B0504020000000003" pitchFamily="34" charset="0"/>
              </a:rPr>
              <a:t>Быть человеком – это и значит чувствовать, что ты за все в ответе. </a:t>
            </a:r>
            <a:r>
              <a:rPr lang="ru-RU" sz="2800" dirty="0">
                <a:latin typeface="Segoe Script" panose="020B0504020000000003" pitchFamily="34" charset="0"/>
              </a:rPr>
              <a:t>Сгорать то стыда за нищету, хоть она как будто существует и не по твоей вине. Гордиться победой, </a:t>
            </a:r>
            <a:r>
              <a:rPr lang="ru-RU" sz="2800" b="1" dirty="0">
                <a:latin typeface="Segoe Script" panose="020B0504020000000003" pitchFamily="34" charset="0"/>
              </a:rPr>
              <a:t>одержанной товарищами</a:t>
            </a:r>
            <a:r>
              <a:rPr lang="ru-RU" sz="2800" dirty="0">
                <a:latin typeface="Segoe Script" panose="020B0504020000000003" pitchFamily="34" charset="0"/>
              </a:rPr>
              <a:t>, и знать, что, </a:t>
            </a:r>
            <a:r>
              <a:rPr lang="ru-RU" sz="2800" b="1" dirty="0">
                <a:latin typeface="Segoe Script" panose="020B0504020000000003" pitchFamily="34" charset="0"/>
              </a:rPr>
              <a:t>укладывая камень</a:t>
            </a:r>
            <a:r>
              <a:rPr lang="ru-RU" sz="2800" dirty="0">
                <a:latin typeface="Segoe Script" panose="020B0504020000000003" pitchFamily="34" charset="0"/>
              </a:rPr>
              <a:t>, помогаешь строит мир.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8810" y="6004193"/>
            <a:ext cx="11149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мы родом из детства. И все хорошее и дурное в нас тоже из детства».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https://cdn.eksmo.ru/v2/430000000000168464/COVER/cover1__w82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75" y="607283"/>
            <a:ext cx="3164111" cy="497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1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8130" y="517793"/>
            <a:ext cx="1021263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Найти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тексте обособленные члены предложения, расставить знаки препинания, </a:t>
            </a: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вставить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пропущенные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буквы.</a:t>
            </a: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latin typeface="Segoe Script" panose="020B0504020000000003" pitchFamily="34" charset="0"/>
                <a:cs typeface="Times New Roman" panose="02020603050405020304" pitchFamily="18" charset="0"/>
              </a:rPr>
              <a:t>На планете Маленького принца всегда росли простые, скромные цветы. Они раскрывались поутру в траве и под вечер </a:t>
            </a:r>
            <a:r>
              <a:rPr lang="ru-RU" sz="2400" b="1" dirty="0" err="1" smtClean="0">
                <a:latin typeface="Segoe Script" panose="020B0504020000000003" pitchFamily="34" charset="0"/>
                <a:cs typeface="Times New Roman" panose="02020603050405020304" pitchFamily="18" charset="0"/>
              </a:rPr>
              <a:t>ув</a:t>
            </a:r>
            <a:r>
              <a:rPr lang="ru-RU" sz="2400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…дали</a:t>
            </a:r>
            <a:r>
              <a:rPr lang="ru-RU" sz="2400" b="1" dirty="0">
                <a:latin typeface="Segoe Script" panose="020B0504020000000003" pitchFamily="34" charset="0"/>
                <a:cs typeface="Times New Roman" panose="02020603050405020304" pitchFamily="18" charset="0"/>
              </a:rPr>
              <a:t>. А этот пророс однажды из </a:t>
            </a:r>
            <a:r>
              <a:rPr lang="ru-RU" sz="2400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зерна </a:t>
            </a:r>
            <a:r>
              <a:rPr lang="ru-RU" sz="2400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занесен…ого </a:t>
            </a:r>
            <a:r>
              <a:rPr lang="ru-RU" sz="2400" b="1" dirty="0">
                <a:latin typeface="Segoe Script" panose="020B0504020000000003" pitchFamily="34" charset="0"/>
                <a:cs typeface="Times New Roman" panose="02020603050405020304" pitchFamily="18" charset="0"/>
              </a:rPr>
              <a:t>неведомо </a:t>
            </a:r>
            <a:r>
              <a:rPr lang="ru-RU" sz="2400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откуда </a:t>
            </a:r>
            <a:r>
              <a:rPr lang="ru-RU" sz="2400" b="1" dirty="0">
                <a:latin typeface="Segoe Script" panose="020B0504020000000003" pitchFamily="34" charset="0"/>
                <a:cs typeface="Times New Roman" panose="02020603050405020304" pitchFamily="18" charset="0"/>
              </a:rPr>
              <a:t>и Маленький принц не сводил глаз с крохотного </a:t>
            </a:r>
            <a:r>
              <a:rPr lang="ru-RU" sz="2400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р…</a:t>
            </a:r>
            <a:r>
              <a:rPr lang="ru-RU" sz="2400" b="1" dirty="0" err="1" smtClean="0">
                <a:latin typeface="Segoe Script" panose="020B0504020000000003" pitchFamily="34" charset="0"/>
                <a:cs typeface="Times New Roman" panose="02020603050405020304" pitchFamily="18" charset="0"/>
              </a:rPr>
              <a:t>стка</a:t>
            </a:r>
            <a:r>
              <a:rPr lang="ru-RU" sz="2400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Segoe Script" panose="020B0504020000000003" pitchFamily="34" charset="0"/>
                <a:cs typeface="Times New Roman" panose="02020603050405020304" pitchFamily="18" charset="0"/>
              </a:rPr>
              <a:t>не похожего на все остальные </a:t>
            </a:r>
            <a:r>
              <a:rPr lang="ru-RU" sz="2400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р…</a:t>
            </a:r>
            <a:r>
              <a:rPr lang="ru-RU" sz="2400" b="1" dirty="0" err="1" smtClean="0">
                <a:latin typeface="Segoe Script" panose="020B0504020000000003" pitchFamily="34" charset="0"/>
                <a:cs typeface="Times New Roman" panose="02020603050405020304" pitchFamily="18" charset="0"/>
              </a:rPr>
              <a:t>стки</a:t>
            </a:r>
            <a:r>
              <a:rPr lang="ru-RU" sz="2400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Segoe Script" panose="020B0504020000000003" pitchFamily="34" charset="0"/>
                <a:cs typeface="Times New Roman" panose="02020603050405020304" pitchFamily="18" charset="0"/>
              </a:rPr>
              <a:t>и былинки. Неведомая </a:t>
            </a:r>
            <a:r>
              <a:rPr lang="ru-RU" sz="2400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гостья </a:t>
            </a:r>
            <a:r>
              <a:rPr lang="ru-RU" sz="2400" b="1" dirty="0">
                <a:latin typeface="Segoe Script" panose="020B0504020000000003" pitchFamily="34" charset="0"/>
                <a:cs typeface="Times New Roman" panose="02020603050405020304" pitchFamily="18" charset="0"/>
              </a:rPr>
              <a:t>еще скрытая в стенах своей зеленой </a:t>
            </a:r>
            <a:r>
              <a:rPr lang="ru-RU" sz="2400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комнатки </a:t>
            </a:r>
            <a:r>
              <a:rPr lang="ru-RU" sz="2400" b="1" dirty="0">
                <a:latin typeface="Segoe Script" panose="020B0504020000000003" pitchFamily="34" charset="0"/>
                <a:cs typeface="Times New Roman" panose="02020603050405020304" pitchFamily="18" charset="0"/>
              </a:rPr>
              <a:t>все </a:t>
            </a:r>
            <a:r>
              <a:rPr lang="ru-RU" sz="2400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готовилась </a:t>
            </a:r>
            <a:r>
              <a:rPr lang="ru-RU" sz="2400" b="1" dirty="0">
                <a:latin typeface="Segoe Script" panose="020B0504020000000003" pitchFamily="34" charset="0"/>
                <a:cs typeface="Times New Roman" panose="02020603050405020304" pitchFamily="18" charset="0"/>
              </a:rPr>
              <a:t>все </a:t>
            </a:r>
            <a:r>
              <a:rPr lang="ru-RU" sz="2400" b="1" dirty="0" err="1" smtClean="0">
                <a:latin typeface="Segoe Script" panose="020B0504020000000003" pitchFamily="34" charset="0"/>
                <a:cs typeface="Times New Roman" panose="02020603050405020304" pitchFamily="18" charset="0"/>
              </a:rPr>
              <a:t>пр</a:t>
            </a:r>
            <a:r>
              <a:rPr lang="ru-RU" sz="2400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…</a:t>
            </a:r>
            <a:r>
              <a:rPr lang="ru-RU" sz="2400" b="1" dirty="0" err="1" smtClean="0">
                <a:latin typeface="Segoe Script" panose="020B0504020000000003" pitchFamily="34" charset="0"/>
                <a:cs typeface="Times New Roman" panose="02020603050405020304" pitchFamily="18" charset="0"/>
              </a:rPr>
              <a:t>хорашивалась</a:t>
            </a:r>
            <a:r>
              <a:rPr lang="ru-RU" sz="2400" b="1" dirty="0">
                <a:latin typeface="Segoe Script" panose="020B0504020000000003" pitchFamily="34" charset="0"/>
                <a:cs typeface="Times New Roman" panose="02020603050405020304" pitchFamily="18" charset="0"/>
              </a:rPr>
              <a:t>. Она заботливо </a:t>
            </a:r>
            <a:r>
              <a:rPr lang="ru-RU" sz="2400" b="1" dirty="0" err="1" smtClean="0">
                <a:latin typeface="Segoe Script" panose="020B0504020000000003" pitchFamily="34" charset="0"/>
                <a:cs typeface="Times New Roman" panose="02020603050405020304" pitchFamily="18" charset="0"/>
              </a:rPr>
              <a:t>подб</a:t>
            </a:r>
            <a:r>
              <a:rPr lang="ru-RU" sz="2400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…рала </a:t>
            </a:r>
            <a:r>
              <a:rPr lang="ru-RU" sz="2400" b="1" dirty="0">
                <a:latin typeface="Segoe Script" panose="020B0504020000000003" pitchFamily="34" charset="0"/>
                <a:cs typeface="Times New Roman" panose="02020603050405020304" pitchFamily="18" charset="0"/>
              </a:rPr>
              <a:t>краски. Она наряжалась </a:t>
            </a:r>
            <a:r>
              <a:rPr lang="ru-RU" sz="2400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неторопливо </a:t>
            </a:r>
            <a:r>
              <a:rPr lang="ru-RU" sz="2400" b="1" dirty="0">
                <a:latin typeface="Segoe Script" panose="020B0504020000000003" pitchFamily="34" charset="0"/>
                <a:cs typeface="Times New Roman" panose="02020603050405020304" pitchFamily="18" charset="0"/>
              </a:rPr>
              <a:t>один за другим </a:t>
            </a:r>
            <a:r>
              <a:rPr lang="ru-RU" sz="2400" b="1" dirty="0" err="1" smtClean="0">
                <a:latin typeface="Segoe Script" panose="020B0504020000000003" pitchFamily="34" charset="0"/>
                <a:cs typeface="Times New Roman" panose="02020603050405020304" pitchFamily="18" charset="0"/>
              </a:rPr>
              <a:t>пр</a:t>
            </a:r>
            <a:r>
              <a:rPr lang="ru-RU" sz="2400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…меряя </a:t>
            </a:r>
            <a:r>
              <a:rPr lang="ru-RU" sz="2400" b="1" dirty="0">
                <a:latin typeface="Segoe Script" panose="020B0504020000000003" pitchFamily="34" charset="0"/>
                <a:cs typeface="Times New Roman" panose="02020603050405020304" pitchFamily="18" charset="0"/>
              </a:rPr>
              <a:t>лепестки. Она хотела показаться во всем блеске своей красоты. И вот наконец, однажды утром,  едва взошло солнце, лепестки </a:t>
            </a:r>
            <a:r>
              <a:rPr lang="ru-RU" sz="2400" b="1" dirty="0" err="1" smtClean="0">
                <a:latin typeface="Segoe Script" panose="020B0504020000000003" pitchFamily="34" charset="0"/>
                <a:cs typeface="Times New Roman" panose="02020603050405020304" pitchFamily="18" charset="0"/>
              </a:rPr>
              <a:t>ра</a:t>
            </a:r>
            <a:r>
              <a:rPr lang="ru-RU" sz="2400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…крылись</a:t>
            </a:r>
            <a:r>
              <a:rPr lang="ru-RU" sz="2400" b="1" dirty="0">
                <a:latin typeface="Segoe Script" panose="020B0504020000000003" pitchFamily="34" charset="0"/>
                <a:cs typeface="Times New Roman" panose="02020603050405020304" pitchFamily="18" charset="0"/>
              </a:rPr>
              <a:t>…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3079" y="97347"/>
            <a:ext cx="2175373" cy="13052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497" y="5771168"/>
            <a:ext cx="1675331" cy="94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67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2494" y="612845"/>
            <a:ext cx="7636981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Найти в тексте обособленные члены предложения, расставить знаки препинания,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вставить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пропущенные буквы.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latin typeface="Segoe Script" panose="020B0504020000000003" pitchFamily="34" charset="0"/>
                <a:cs typeface="Times New Roman" panose="02020603050405020304" pitchFamily="18" charset="0"/>
              </a:rPr>
              <a:t>На планете Маленького принца всегда росли простые</a:t>
            </a:r>
            <a:r>
              <a:rPr lang="ru-RU" sz="2000" b="1" dirty="0">
                <a:solidFill>
                  <a:srgbClr val="FF0000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,</a:t>
            </a:r>
            <a:r>
              <a:rPr lang="ru-RU" sz="2000" b="1" dirty="0">
                <a:latin typeface="Segoe Script" panose="020B0504020000000003" pitchFamily="34" charset="0"/>
                <a:cs typeface="Times New Roman" panose="02020603050405020304" pitchFamily="18" charset="0"/>
              </a:rPr>
              <a:t> скромные цветы. Они раскрывались поутру в траве и под вечер </a:t>
            </a:r>
            <a:r>
              <a:rPr lang="ru-RU" sz="2000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ув</a:t>
            </a:r>
            <a:r>
              <a:rPr lang="ru-RU" sz="2000" b="1" dirty="0" smtClean="0">
                <a:solidFill>
                  <a:srgbClr val="FF0000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я</a:t>
            </a:r>
            <a:r>
              <a:rPr lang="ru-RU" sz="2000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дали</a:t>
            </a:r>
            <a:r>
              <a:rPr lang="ru-RU" sz="2000" b="1" dirty="0">
                <a:latin typeface="Segoe Script" panose="020B0504020000000003" pitchFamily="34" charset="0"/>
                <a:cs typeface="Times New Roman" panose="02020603050405020304" pitchFamily="18" charset="0"/>
              </a:rPr>
              <a:t>. А этот пророс однажды из </a:t>
            </a:r>
            <a:r>
              <a:rPr lang="ru-RU" sz="2000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зерна</a:t>
            </a:r>
            <a:r>
              <a:rPr lang="ru-RU" sz="2000" b="1" dirty="0" smtClean="0">
                <a:solidFill>
                  <a:srgbClr val="FF0000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,</a:t>
            </a:r>
            <a:r>
              <a:rPr lang="ru-RU" sz="2000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FFC000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занесенного </a:t>
            </a:r>
            <a:r>
              <a:rPr lang="ru-RU" sz="2000" b="1" dirty="0">
                <a:solidFill>
                  <a:srgbClr val="FFC000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неведомо </a:t>
            </a:r>
            <a:r>
              <a:rPr lang="ru-RU" sz="2000" b="1" dirty="0" smtClean="0">
                <a:solidFill>
                  <a:srgbClr val="FFC000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откуда</a:t>
            </a:r>
            <a:r>
              <a:rPr lang="ru-RU" sz="2000" b="1" dirty="0" smtClean="0">
                <a:solidFill>
                  <a:srgbClr val="FF0000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,</a:t>
            </a:r>
            <a:r>
              <a:rPr lang="ru-RU" sz="2000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Segoe Script" panose="020B0504020000000003" pitchFamily="34" charset="0"/>
                <a:cs typeface="Times New Roman" panose="02020603050405020304" pitchFamily="18" charset="0"/>
              </a:rPr>
              <a:t>и Маленький принц не сводил глаз с крохотного </a:t>
            </a:r>
            <a:r>
              <a:rPr lang="ru-RU" sz="2000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р</a:t>
            </a:r>
            <a:r>
              <a:rPr lang="ru-RU" sz="2000" b="1" dirty="0" smtClean="0">
                <a:solidFill>
                  <a:srgbClr val="FF0000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о</a:t>
            </a:r>
            <a:r>
              <a:rPr lang="ru-RU" sz="2000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стка</a:t>
            </a:r>
            <a:r>
              <a:rPr lang="ru-RU" sz="2000" b="1" dirty="0" smtClean="0">
                <a:solidFill>
                  <a:srgbClr val="FF0000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,</a:t>
            </a:r>
            <a:r>
              <a:rPr lang="ru-RU" sz="2000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FFC000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не похожего на все остальные </a:t>
            </a:r>
            <a:r>
              <a:rPr lang="ru-RU" sz="2000" b="1" dirty="0" smtClean="0">
                <a:solidFill>
                  <a:srgbClr val="FFC000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ростки </a:t>
            </a:r>
            <a:r>
              <a:rPr lang="ru-RU" sz="2000" b="1" dirty="0">
                <a:solidFill>
                  <a:srgbClr val="FFC000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и былинки</a:t>
            </a:r>
            <a:r>
              <a:rPr lang="ru-RU" sz="2000" b="1" dirty="0">
                <a:latin typeface="Segoe Script" panose="020B0504020000000003" pitchFamily="34" charset="0"/>
                <a:cs typeface="Times New Roman" panose="02020603050405020304" pitchFamily="18" charset="0"/>
              </a:rPr>
              <a:t>. Неведомая </a:t>
            </a:r>
            <a:r>
              <a:rPr lang="ru-RU" sz="2000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гостья</a:t>
            </a:r>
            <a:r>
              <a:rPr lang="ru-RU" sz="2000" b="1" dirty="0" smtClean="0">
                <a:solidFill>
                  <a:srgbClr val="FF0000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,</a:t>
            </a:r>
            <a:r>
              <a:rPr lang="ru-RU" sz="2000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FFC000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еще скрытая в стенах своей зеленой </a:t>
            </a:r>
            <a:r>
              <a:rPr lang="ru-RU" sz="2000" b="1" dirty="0" smtClean="0">
                <a:solidFill>
                  <a:srgbClr val="FFC000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комнатки</a:t>
            </a:r>
            <a:r>
              <a:rPr lang="ru-RU" sz="2000" b="1" dirty="0" smtClean="0">
                <a:solidFill>
                  <a:srgbClr val="FF0000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,</a:t>
            </a:r>
            <a:r>
              <a:rPr lang="ru-RU" sz="2000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Segoe Script" panose="020B0504020000000003" pitchFamily="34" charset="0"/>
                <a:cs typeface="Times New Roman" panose="02020603050405020304" pitchFamily="18" charset="0"/>
              </a:rPr>
              <a:t>все </a:t>
            </a:r>
            <a:r>
              <a:rPr lang="ru-RU" sz="2000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готовилась</a:t>
            </a:r>
            <a:r>
              <a:rPr lang="ru-RU" sz="2000" b="1" dirty="0" smtClean="0">
                <a:solidFill>
                  <a:srgbClr val="FF0000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,</a:t>
            </a:r>
            <a:r>
              <a:rPr lang="ru-RU" sz="2000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Segoe Script" panose="020B0504020000000003" pitchFamily="34" charset="0"/>
                <a:cs typeface="Times New Roman" panose="02020603050405020304" pitchFamily="18" charset="0"/>
              </a:rPr>
              <a:t>все </a:t>
            </a:r>
            <a:r>
              <a:rPr lang="ru-RU" sz="2000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пр</a:t>
            </a:r>
            <a:r>
              <a:rPr lang="ru-RU" sz="2000" b="1" dirty="0" smtClean="0">
                <a:solidFill>
                  <a:srgbClr val="FF0000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и</a:t>
            </a:r>
            <a:r>
              <a:rPr lang="ru-RU" sz="2000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хорашивалась</a:t>
            </a:r>
            <a:r>
              <a:rPr lang="ru-RU" sz="2000" b="1" dirty="0">
                <a:latin typeface="Segoe Script" panose="020B0504020000000003" pitchFamily="34" charset="0"/>
                <a:cs typeface="Times New Roman" panose="02020603050405020304" pitchFamily="18" charset="0"/>
              </a:rPr>
              <a:t>. Она заботливо </a:t>
            </a:r>
            <a:r>
              <a:rPr lang="ru-RU" sz="2000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подб</a:t>
            </a:r>
            <a:r>
              <a:rPr lang="ru-RU" sz="2000" b="1" dirty="0" smtClean="0">
                <a:solidFill>
                  <a:srgbClr val="FF0000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и</a:t>
            </a:r>
            <a:r>
              <a:rPr lang="ru-RU" sz="2000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рала </a:t>
            </a:r>
            <a:r>
              <a:rPr lang="ru-RU" sz="2000" b="1" dirty="0">
                <a:latin typeface="Segoe Script" panose="020B0504020000000003" pitchFamily="34" charset="0"/>
                <a:cs typeface="Times New Roman" panose="02020603050405020304" pitchFamily="18" charset="0"/>
              </a:rPr>
              <a:t>краски. Она наряжалась </a:t>
            </a:r>
            <a:r>
              <a:rPr lang="ru-RU" sz="2000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неторопливо</a:t>
            </a:r>
            <a:r>
              <a:rPr lang="ru-RU" sz="2000" b="1" dirty="0" smtClean="0">
                <a:solidFill>
                  <a:srgbClr val="FF0000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,</a:t>
            </a:r>
            <a:r>
              <a:rPr lang="ru-RU" sz="2000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FFC000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один за другим </a:t>
            </a:r>
            <a:r>
              <a:rPr lang="ru-RU" sz="2000" b="1" dirty="0" smtClean="0">
                <a:solidFill>
                  <a:srgbClr val="FFC000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примеряя </a:t>
            </a:r>
            <a:r>
              <a:rPr lang="ru-RU" sz="2000" b="1" dirty="0">
                <a:solidFill>
                  <a:srgbClr val="FFC000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лепестки</a:t>
            </a:r>
            <a:r>
              <a:rPr lang="ru-RU" sz="2000" b="1" dirty="0">
                <a:latin typeface="Segoe Script" panose="020B0504020000000003" pitchFamily="34" charset="0"/>
                <a:cs typeface="Times New Roman" panose="02020603050405020304" pitchFamily="18" charset="0"/>
              </a:rPr>
              <a:t>. Она хотела показаться во всем блеске своей красоты. И вот наконец, однажды утром,  едва взошло солнце, лепестки </a:t>
            </a:r>
            <a:r>
              <a:rPr lang="ru-RU" sz="2000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ра</a:t>
            </a:r>
            <a:r>
              <a:rPr lang="ru-RU" sz="2000" b="1" dirty="0" smtClean="0">
                <a:solidFill>
                  <a:srgbClr val="FF0000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с</a:t>
            </a:r>
            <a:r>
              <a:rPr lang="ru-RU" sz="2000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крылись</a:t>
            </a:r>
            <a:r>
              <a:rPr lang="ru-RU" sz="2000" b="1" dirty="0">
                <a:latin typeface="Segoe Script" panose="020B0504020000000003" pitchFamily="34" charset="0"/>
                <a:cs typeface="Times New Roman" panose="02020603050405020304" pitchFamily="18" charset="0"/>
              </a:rPr>
              <a:t>…</a:t>
            </a:r>
            <a:endParaRPr lang="ru-RU" sz="2000" b="1" dirty="0">
              <a:latin typeface="Segoe Script" panose="020B0504020000000003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2571" y="4632327"/>
            <a:ext cx="2454800" cy="19447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6547" y="248415"/>
            <a:ext cx="2997145" cy="22649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7468" y="2367342"/>
            <a:ext cx="2279375" cy="234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36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9316" y="473725"/>
            <a:ext cx="673130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Диктант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«Проверь себя»</a:t>
            </a:r>
          </a:p>
          <a:p>
            <a:pPr algn="ctr"/>
            <a:endParaRPr lang="ru-RU" dirty="0" smtClean="0">
              <a:solidFill>
                <a:srgbClr val="FF0000"/>
              </a:solidFill>
              <a:latin typeface="Segoe Script" panose="020B0504020000000003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Люди</a:t>
            </a:r>
            <a:endParaRPr lang="ru-RU" b="1" dirty="0">
              <a:solidFill>
                <a:srgbClr val="FF0000"/>
              </a:solidFill>
              <a:latin typeface="Segoe Script" panose="020B0504020000000003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latin typeface="Segoe Script" panose="020B0504020000000003" pitchFamily="34" charset="0"/>
                <a:cs typeface="Times New Roman" panose="02020603050405020304" pitchFamily="18" charset="0"/>
              </a:rPr>
              <a:t>Мать кормила грудью младенца. Смертельно </a:t>
            </a:r>
            <a:r>
              <a:rPr lang="ru-RU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усталая </a:t>
            </a:r>
            <a:r>
              <a:rPr lang="ru-RU" b="1" dirty="0">
                <a:latin typeface="Segoe Script" panose="020B0504020000000003" pitchFamily="34" charset="0"/>
                <a:cs typeface="Times New Roman" panose="02020603050405020304" pitchFamily="18" charset="0"/>
              </a:rPr>
              <a:t>она казалась спящей. </a:t>
            </a:r>
            <a:r>
              <a:rPr lang="ru-RU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Среди </a:t>
            </a:r>
            <a:r>
              <a:rPr lang="ru-RU" b="1" dirty="0" err="1" smtClean="0">
                <a:latin typeface="Segoe Script" panose="020B0504020000000003" pitchFamily="34" charset="0"/>
                <a:cs typeface="Times New Roman" panose="02020603050405020304" pitchFamily="18" charset="0"/>
              </a:rPr>
              <a:t>бе</a:t>
            </a:r>
            <a:r>
              <a:rPr lang="ru-RU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…</a:t>
            </a:r>
            <a:r>
              <a:rPr lang="ru-RU" b="1" dirty="0" err="1" smtClean="0">
                <a:latin typeface="Segoe Script" panose="020B0504020000000003" pitchFamily="34" charset="0"/>
                <a:cs typeface="Times New Roman" panose="02020603050405020304" pitchFamily="18" charset="0"/>
              </a:rPr>
              <a:t>смыслицы</a:t>
            </a:r>
            <a:r>
              <a:rPr lang="ru-RU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Segoe Script" panose="020B0504020000000003" pitchFamily="34" charset="0"/>
                <a:cs typeface="Times New Roman" panose="02020603050405020304" pitchFamily="18" charset="0"/>
              </a:rPr>
              <a:t>и хаоса </a:t>
            </a:r>
            <a:r>
              <a:rPr lang="ru-RU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перед…</a:t>
            </a:r>
            <a:r>
              <a:rPr lang="ru-RU" b="1" dirty="0" err="1" smtClean="0">
                <a:latin typeface="Segoe Script" panose="020B0504020000000003" pitchFamily="34" charset="0"/>
                <a:cs typeface="Times New Roman" panose="02020603050405020304" pitchFamily="18" charset="0"/>
              </a:rPr>
              <a:t>валась</a:t>
            </a:r>
            <a:r>
              <a:rPr lang="ru-RU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Segoe Script" panose="020B0504020000000003" pitchFamily="34" charset="0"/>
                <a:cs typeface="Times New Roman" panose="02020603050405020304" pitchFamily="18" charset="0"/>
              </a:rPr>
              <a:t>ребенку жизнь. Я посмотрел на </a:t>
            </a:r>
            <a:r>
              <a:rPr lang="ru-RU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отца </a:t>
            </a:r>
            <a:r>
              <a:rPr lang="ru-RU" b="1" dirty="0">
                <a:latin typeface="Segoe Script" panose="020B0504020000000003" pitchFamily="34" charset="0"/>
                <a:cs typeface="Times New Roman" panose="02020603050405020304" pitchFamily="18" charset="0"/>
              </a:rPr>
              <a:t>череп тяжелый и </a:t>
            </a:r>
            <a:r>
              <a:rPr lang="ru-RU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голый </a:t>
            </a:r>
            <a:r>
              <a:rPr lang="ru-RU" b="1" dirty="0">
                <a:latin typeface="Segoe Script" panose="020B0504020000000003" pitchFamily="34" charset="0"/>
                <a:cs typeface="Times New Roman" panose="02020603050405020304" pitchFamily="18" charset="0"/>
              </a:rPr>
              <a:t>как бумажник. Не </a:t>
            </a:r>
            <a:r>
              <a:rPr lang="ru-RU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человек </a:t>
            </a:r>
            <a:r>
              <a:rPr lang="ru-RU" b="1" dirty="0">
                <a:latin typeface="Segoe Script" panose="020B0504020000000003" pitchFamily="34" charset="0"/>
                <a:cs typeface="Times New Roman" panose="02020603050405020304" pitchFamily="18" charset="0"/>
              </a:rPr>
              <a:t>а ком глины. </a:t>
            </a:r>
            <a:r>
              <a:rPr lang="ru-RU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Непостижимо </a:t>
            </a:r>
            <a:r>
              <a:rPr lang="ru-RU" b="1" dirty="0">
                <a:latin typeface="Segoe Script" panose="020B0504020000000003" pitchFamily="34" charset="0"/>
                <a:cs typeface="Times New Roman" panose="02020603050405020304" pitchFamily="18" charset="0"/>
              </a:rPr>
              <a:t>как же они оба </a:t>
            </a:r>
            <a:r>
              <a:rPr lang="ru-RU" b="1" dirty="0" err="1" smtClean="0">
                <a:latin typeface="Segoe Script" panose="020B0504020000000003" pitchFamily="34" charset="0"/>
                <a:cs typeface="Times New Roman" panose="02020603050405020304" pitchFamily="18" charset="0"/>
              </a:rPr>
              <a:t>пр</a:t>
            </a:r>
            <a:r>
              <a:rPr lang="ru-RU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…</a:t>
            </a:r>
            <a:r>
              <a:rPr lang="ru-RU" b="1" dirty="0" err="1" smtClean="0">
                <a:latin typeface="Segoe Script" panose="020B0504020000000003" pitchFamily="34" charset="0"/>
                <a:cs typeface="Times New Roman" panose="02020603050405020304" pitchFamily="18" charset="0"/>
              </a:rPr>
              <a:t>вратились</a:t>
            </a:r>
            <a:r>
              <a:rPr lang="ru-RU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Segoe Script" panose="020B0504020000000003" pitchFamily="34" charset="0"/>
                <a:cs typeface="Times New Roman" panose="02020603050405020304" pitchFamily="18" charset="0"/>
              </a:rPr>
              <a:t>в комья грязи. Сажусь напротив спящей семьи. Между отцом и матерью кое - как </a:t>
            </a:r>
            <a:r>
              <a:rPr lang="ru-RU" b="1" dirty="0" err="1" smtClean="0">
                <a:latin typeface="Segoe Script" panose="020B0504020000000003" pitchFamily="34" charset="0"/>
                <a:cs typeface="Times New Roman" panose="02020603050405020304" pitchFamily="18" charset="0"/>
              </a:rPr>
              <a:t>пр</a:t>
            </a:r>
            <a:r>
              <a:rPr lang="ru-RU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…мостился </a:t>
            </a:r>
            <a:r>
              <a:rPr lang="ru-RU" b="1" dirty="0">
                <a:latin typeface="Segoe Script" panose="020B0504020000000003" pitchFamily="34" charset="0"/>
                <a:cs typeface="Times New Roman" panose="02020603050405020304" pitchFamily="18" charset="0"/>
              </a:rPr>
              <a:t>малыш. От этих двоих родился на свет </a:t>
            </a:r>
            <a:r>
              <a:rPr lang="ru-RU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чудес…</a:t>
            </a:r>
            <a:r>
              <a:rPr lang="ru-RU" b="1" dirty="0" err="1" smtClean="0">
                <a:latin typeface="Segoe Script" panose="020B0504020000000003" pitchFamily="34" charset="0"/>
                <a:cs typeface="Times New Roman" panose="02020603050405020304" pitchFamily="18" charset="0"/>
              </a:rPr>
              <a:t>ный</a:t>
            </a:r>
            <a:r>
              <a:rPr lang="ru-RU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Segoe Script" panose="020B0504020000000003" pitchFamily="34" charset="0"/>
                <a:cs typeface="Times New Roman" panose="02020603050405020304" pitchFamily="18" charset="0"/>
              </a:rPr>
              <a:t>золотой плод! Он совсем как маленький принц из какой- </a:t>
            </a:r>
            <a:r>
              <a:rPr lang="ru-RU" b="1" dirty="0" err="1">
                <a:latin typeface="Segoe Script" panose="020B0504020000000003" pitchFamily="34" charset="0"/>
                <a:cs typeface="Times New Roman" panose="02020603050405020304" pitchFamily="18" charset="0"/>
              </a:rPr>
              <a:t>нибудь</a:t>
            </a:r>
            <a:r>
              <a:rPr lang="ru-RU" b="1" dirty="0">
                <a:latin typeface="Segoe Script" panose="020B0504020000000003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сказки </a:t>
            </a:r>
            <a:r>
              <a:rPr lang="ru-RU" b="1" dirty="0">
                <a:latin typeface="Segoe Script" panose="020B0504020000000003" pitchFamily="34" charset="0"/>
                <a:cs typeface="Times New Roman" panose="02020603050405020304" pitchFamily="18" charset="0"/>
              </a:rPr>
              <a:t>ему бы </a:t>
            </a:r>
            <a:r>
              <a:rPr lang="ru-RU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р…</a:t>
            </a:r>
            <a:r>
              <a:rPr lang="ru-RU" b="1" dirty="0" err="1" smtClean="0">
                <a:latin typeface="Segoe Script" panose="020B0504020000000003" pitchFamily="34" charset="0"/>
                <a:cs typeface="Times New Roman" panose="02020603050405020304" pitchFamily="18" charset="0"/>
              </a:rPr>
              <a:t>сти</a:t>
            </a:r>
            <a:r>
              <a:rPr lang="ru-RU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Segoe Script" panose="020B0504020000000003" pitchFamily="34" charset="0"/>
                <a:cs typeface="Times New Roman" panose="02020603050405020304" pitchFamily="18" charset="0"/>
              </a:rPr>
              <a:t>согретому неусыпной разумной </a:t>
            </a:r>
            <a:r>
              <a:rPr lang="ru-RU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заботой </a:t>
            </a:r>
            <a:r>
              <a:rPr lang="ru-RU" b="1" dirty="0">
                <a:latin typeface="Segoe Script" panose="020B0504020000000003" pitchFamily="34" charset="0"/>
                <a:cs typeface="Times New Roman" panose="02020603050405020304" pitchFamily="18" charset="0"/>
              </a:rPr>
              <a:t>и он бы оправдал самые смелые надежды! Почему же так </a:t>
            </a:r>
            <a:r>
              <a:rPr lang="ru-RU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изуродован…а </a:t>
            </a:r>
            <a:r>
              <a:rPr lang="ru-RU" b="1" dirty="0">
                <a:latin typeface="Segoe Script" panose="020B0504020000000003" pitchFamily="34" charset="0"/>
                <a:cs typeface="Times New Roman" panose="02020603050405020304" pitchFamily="18" charset="0"/>
              </a:rPr>
              <a:t>благородная </a:t>
            </a:r>
            <a:r>
              <a:rPr lang="ru-RU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глина </a:t>
            </a:r>
            <a:r>
              <a:rPr lang="ru-RU" b="1" dirty="0">
                <a:latin typeface="Segoe Script" panose="020B0504020000000003" pitchFamily="34" charset="0"/>
                <a:cs typeface="Times New Roman" panose="02020603050405020304" pitchFamily="18" charset="0"/>
              </a:rPr>
              <a:t>из которой вылеплен человек? Один лишь </a:t>
            </a:r>
            <a:r>
              <a:rPr lang="ru-RU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Дух к…</a:t>
            </a:r>
            <a:r>
              <a:rPr lang="ru-RU" b="1" dirty="0" err="1" smtClean="0">
                <a:latin typeface="Segoe Script" panose="020B0504020000000003" pitchFamily="34" charset="0"/>
                <a:cs typeface="Times New Roman" panose="02020603050405020304" pitchFamily="18" charset="0"/>
              </a:rPr>
              <a:t>снувшись</a:t>
            </a:r>
            <a:r>
              <a:rPr lang="ru-RU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 глины </a:t>
            </a:r>
            <a:r>
              <a:rPr lang="ru-RU" b="1" dirty="0" err="1" smtClean="0">
                <a:latin typeface="Segoe Script" panose="020B0504020000000003" pitchFamily="34" charset="0"/>
                <a:cs typeface="Times New Roman" panose="02020603050405020304" pitchFamily="18" charset="0"/>
              </a:rPr>
              <a:t>тв</a:t>
            </a:r>
            <a:r>
              <a:rPr lang="ru-RU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…</a:t>
            </a:r>
            <a:r>
              <a:rPr lang="ru-RU" b="1" dirty="0" err="1" smtClean="0">
                <a:latin typeface="Segoe Script" panose="020B0504020000000003" pitchFamily="34" charset="0"/>
                <a:cs typeface="Times New Roman" panose="02020603050405020304" pitchFamily="18" charset="0"/>
              </a:rPr>
              <a:t>рит</a:t>
            </a:r>
            <a:r>
              <a:rPr lang="ru-RU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Segoe Script" panose="020B0504020000000003" pitchFamily="34" charset="0"/>
                <a:cs typeface="Times New Roman" panose="02020603050405020304" pitchFamily="18" charset="0"/>
              </a:rPr>
              <a:t>из нее Человека.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0237" y="3232211"/>
            <a:ext cx="4338158" cy="31508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4173" y="103251"/>
            <a:ext cx="2817277" cy="318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11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0202" y="335846"/>
            <a:ext cx="794117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Диктант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«Проверь себя»</a:t>
            </a:r>
          </a:p>
          <a:p>
            <a:pPr algn="ctr"/>
            <a:endParaRPr lang="ru-RU" dirty="0">
              <a:solidFill>
                <a:srgbClr val="FF0000"/>
              </a:solidFill>
              <a:latin typeface="Segoe Script" panose="020B0504020000000003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FF0000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Люди</a:t>
            </a:r>
          </a:p>
          <a:p>
            <a:pPr algn="just"/>
            <a:r>
              <a:rPr lang="ru-RU" b="1" dirty="0">
                <a:latin typeface="Segoe Script" panose="020B0504020000000003" pitchFamily="34" charset="0"/>
                <a:cs typeface="Times New Roman" panose="02020603050405020304" pitchFamily="18" charset="0"/>
              </a:rPr>
              <a:t>Мать кормила грудью младенца. </a:t>
            </a:r>
            <a:r>
              <a:rPr lang="ru-RU" b="1" dirty="0">
                <a:solidFill>
                  <a:schemeClr val="accent5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Смертельно </a:t>
            </a:r>
            <a:r>
              <a:rPr lang="ru-RU" b="1" dirty="0" smtClean="0">
                <a:solidFill>
                  <a:schemeClr val="accent5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усталая</a:t>
            </a:r>
            <a:r>
              <a:rPr lang="ru-RU" b="1" dirty="0" smtClean="0">
                <a:solidFill>
                  <a:srgbClr val="FF0000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,</a:t>
            </a:r>
            <a:r>
              <a:rPr lang="ru-RU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Segoe Script" panose="020B0504020000000003" pitchFamily="34" charset="0"/>
                <a:cs typeface="Times New Roman" panose="02020603050405020304" pitchFamily="18" charset="0"/>
              </a:rPr>
              <a:t>она казалась спящей. Среди </a:t>
            </a:r>
            <a:r>
              <a:rPr lang="ru-RU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бе</a:t>
            </a:r>
            <a:r>
              <a:rPr lang="ru-RU" b="1" dirty="0" smtClean="0">
                <a:solidFill>
                  <a:srgbClr val="FF0000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с</a:t>
            </a:r>
            <a:r>
              <a:rPr lang="ru-RU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смыслицы </a:t>
            </a:r>
            <a:r>
              <a:rPr lang="ru-RU" b="1" dirty="0">
                <a:latin typeface="Segoe Script" panose="020B0504020000000003" pitchFamily="34" charset="0"/>
                <a:cs typeface="Times New Roman" panose="02020603050405020304" pitchFamily="18" charset="0"/>
              </a:rPr>
              <a:t>и хаоса </a:t>
            </a:r>
            <a:r>
              <a:rPr lang="ru-RU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перед</a:t>
            </a:r>
            <a:r>
              <a:rPr lang="ru-RU" b="1" dirty="0" smtClean="0">
                <a:solidFill>
                  <a:srgbClr val="FF0000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а</a:t>
            </a:r>
            <a:r>
              <a:rPr lang="ru-RU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валась </a:t>
            </a:r>
            <a:r>
              <a:rPr lang="ru-RU" b="1" dirty="0">
                <a:latin typeface="Segoe Script" panose="020B0504020000000003" pitchFamily="34" charset="0"/>
                <a:cs typeface="Times New Roman" panose="02020603050405020304" pitchFamily="18" charset="0"/>
              </a:rPr>
              <a:t>ребенку жизнь. Я посмотрел на </a:t>
            </a:r>
            <a:r>
              <a:rPr lang="ru-RU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отца</a:t>
            </a:r>
            <a:r>
              <a:rPr lang="ru-RU" b="1" dirty="0" smtClean="0">
                <a:solidFill>
                  <a:srgbClr val="FF0000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:</a:t>
            </a:r>
            <a:r>
              <a:rPr lang="ru-RU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Segoe Script" panose="020B0504020000000003" pitchFamily="34" charset="0"/>
                <a:cs typeface="Times New Roman" panose="02020603050405020304" pitchFamily="18" charset="0"/>
              </a:rPr>
              <a:t>череп тяжелый и </a:t>
            </a:r>
            <a:r>
              <a:rPr lang="ru-RU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голый</a:t>
            </a:r>
            <a:r>
              <a:rPr lang="ru-RU" b="1" dirty="0" smtClean="0">
                <a:solidFill>
                  <a:srgbClr val="FF0000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,</a:t>
            </a:r>
            <a:r>
              <a:rPr lang="ru-RU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Segoe Script" panose="020B0504020000000003" pitchFamily="34" charset="0"/>
                <a:cs typeface="Times New Roman" panose="02020603050405020304" pitchFamily="18" charset="0"/>
              </a:rPr>
              <a:t>как бумажник. Не </a:t>
            </a:r>
            <a:r>
              <a:rPr lang="ru-RU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человек, </a:t>
            </a:r>
            <a:r>
              <a:rPr lang="ru-RU" b="1" dirty="0">
                <a:solidFill>
                  <a:srgbClr val="FF0000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а</a:t>
            </a:r>
            <a:r>
              <a:rPr lang="ru-RU" b="1" dirty="0">
                <a:latin typeface="Segoe Script" panose="020B0504020000000003" pitchFamily="34" charset="0"/>
                <a:cs typeface="Times New Roman" panose="02020603050405020304" pitchFamily="18" charset="0"/>
              </a:rPr>
              <a:t> ком глины. </a:t>
            </a:r>
            <a:r>
              <a:rPr lang="ru-RU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Непостижимо</a:t>
            </a:r>
            <a:r>
              <a:rPr lang="ru-RU" b="1" dirty="0" smtClean="0">
                <a:solidFill>
                  <a:srgbClr val="FF0000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,</a:t>
            </a:r>
            <a:r>
              <a:rPr lang="ru-RU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Segoe Script" panose="020B0504020000000003" pitchFamily="34" charset="0"/>
                <a:cs typeface="Times New Roman" panose="02020603050405020304" pitchFamily="18" charset="0"/>
              </a:rPr>
              <a:t>как же они оба </a:t>
            </a:r>
            <a:r>
              <a:rPr lang="ru-RU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пр</a:t>
            </a:r>
            <a:r>
              <a:rPr lang="ru-RU" b="1" dirty="0" smtClean="0">
                <a:solidFill>
                  <a:srgbClr val="FF0000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е</a:t>
            </a:r>
            <a:r>
              <a:rPr lang="ru-RU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вратились </a:t>
            </a:r>
            <a:r>
              <a:rPr lang="ru-RU" b="1" dirty="0">
                <a:latin typeface="Segoe Script" panose="020B0504020000000003" pitchFamily="34" charset="0"/>
                <a:cs typeface="Times New Roman" panose="02020603050405020304" pitchFamily="18" charset="0"/>
              </a:rPr>
              <a:t>в комья грязи. Сажусь напротив спящей семьи. Между отцом и матерью кое - как </a:t>
            </a:r>
            <a:r>
              <a:rPr lang="ru-RU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пр</a:t>
            </a:r>
            <a:r>
              <a:rPr lang="ru-RU" b="1" dirty="0" smtClean="0">
                <a:solidFill>
                  <a:srgbClr val="FF0000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и</a:t>
            </a:r>
            <a:r>
              <a:rPr lang="ru-RU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мостился </a:t>
            </a:r>
            <a:r>
              <a:rPr lang="ru-RU" b="1" dirty="0">
                <a:latin typeface="Segoe Script" panose="020B0504020000000003" pitchFamily="34" charset="0"/>
                <a:cs typeface="Times New Roman" panose="02020603050405020304" pitchFamily="18" charset="0"/>
              </a:rPr>
              <a:t>малыш. От этих двоих родился на свет </a:t>
            </a:r>
            <a:r>
              <a:rPr lang="ru-RU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чуде</a:t>
            </a:r>
            <a:r>
              <a:rPr lang="ru-RU" b="1" dirty="0" smtClean="0">
                <a:solidFill>
                  <a:srgbClr val="FF0000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сн</a:t>
            </a:r>
            <a:r>
              <a:rPr lang="ru-RU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ый </a:t>
            </a:r>
            <a:r>
              <a:rPr lang="ru-RU" b="1" dirty="0">
                <a:latin typeface="Segoe Script" panose="020B0504020000000003" pitchFamily="34" charset="0"/>
                <a:cs typeface="Times New Roman" panose="02020603050405020304" pitchFamily="18" charset="0"/>
              </a:rPr>
              <a:t>золотой плод! Он совсем как маленький принц из какой- </a:t>
            </a:r>
            <a:r>
              <a:rPr lang="ru-RU" b="1" dirty="0" err="1">
                <a:latin typeface="Segoe Script" panose="020B0504020000000003" pitchFamily="34" charset="0"/>
                <a:cs typeface="Times New Roman" panose="02020603050405020304" pitchFamily="18" charset="0"/>
              </a:rPr>
              <a:t>нибудь</a:t>
            </a:r>
            <a:r>
              <a:rPr lang="ru-RU" b="1" dirty="0">
                <a:latin typeface="Segoe Script" panose="020B0504020000000003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сказки</a:t>
            </a:r>
            <a:r>
              <a:rPr lang="ru-RU" b="1" dirty="0" smtClean="0">
                <a:solidFill>
                  <a:srgbClr val="FF0000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,</a:t>
            </a:r>
            <a:r>
              <a:rPr lang="ru-RU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Segoe Script" panose="020B0504020000000003" pitchFamily="34" charset="0"/>
                <a:cs typeface="Times New Roman" panose="02020603050405020304" pitchFamily="18" charset="0"/>
              </a:rPr>
              <a:t>ему бы </a:t>
            </a:r>
            <a:r>
              <a:rPr lang="ru-RU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р…</a:t>
            </a:r>
            <a:r>
              <a:rPr lang="ru-RU" b="1" dirty="0" err="1" smtClean="0">
                <a:latin typeface="Segoe Script" panose="020B0504020000000003" pitchFamily="34" charset="0"/>
                <a:cs typeface="Times New Roman" panose="02020603050405020304" pitchFamily="18" charset="0"/>
              </a:rPr>
              <a:t>сти</a:t>
            </a:r>
            <a:r>
              <a:rPr lang="ru-RU" b="1" dirty="0" smtClean="0">
                <a:solidFill>
                  <a:srgbClr val="FF0000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,</a:t>
            </a:r>
            <a:r>
              <a:rPr lang="ru-RU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5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согретому неусыпной разумной </a:t>
            </a:r>
            <a:r>
              <a:rPr lang="ru-RU" b="1" dirty="0" smtClean="0">
                <a:solidFill>
                  <a:schemeClr val="accent5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заботой</a:t>
            </a:r>
            <a:r>
              <a:rPr lang="ru-RU" b="1" dirty="0" smtClean="0">
                <a:solidFill>
                  <a:srgbClr val="FF0000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,</a:t>
            </a:r>
            <a:r>
              <a:rPr lang="ru-RU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Segoe Script" panose="020B0504020000000003" pitchFamily="34" charset="0"/>
                <a:cs typeface="Times New Roman" panose="02020603050405020304" pitchFamily="18" charset="0"/>
              </a:rPr>
              <a:t>и он бы оправдал самые смелые надежды! Почему же так </a:t>
            </a:r>
            <a:r>
              <a:rPr lang="ru-RU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изуродова</a:t>
            </a:r>
            <a:r>
              <a:rPr lang="ru-RU" b="1" dirty="0" smtClean="0">
                <a:solidFill>
                  <a:srgbClr val="FF0000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н</a:t>
            </a:r>
            <a:r>
              <a:rPr lang="ru-RU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latin typeface="Segoe Script" panose="020B0504020000000003" pitchFamily="34" charset="0"/>
                <a:cs typeface="Times New Roman" panose="02020603050405020304" pitchFamily="18" charset="0"/>
              </a:rPr>
              <a:t>благородная </a:t>
            </a:r>
            <a:r>
              <a:rPr lang="ru-RU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глина</a:t>
            </a:r>
            <a:r>
              <a:rPr lang="ru-RU" b="1" dirty="0" smtClean="0">
                <a:solidFill>
                  <a:srgbClr val="FF0000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,</a:t>
            </a:r>
            <a:r>
              <a:rPr lang="ru-RU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Segoe Script" panose="020B0504020000000003" pitchFamily="34" charset="0"/>
                <a:cs typeface="Times New Roman" panose="02020603050405020304" pitchFamily="18" charset="0"/>
              </a:rPr>
              <a:t>из которой вылеплен человек? Один лишь </a:t>
            </a:r>
            <a:r>
              <a:rPr lang="ru-RU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Дух</a:t>
            </a:r>
            <a:r>
              <a:rPr lang="ru-RU" b="1" dirty="0" smtClean="0">
                <a:solidFill>
                  <a:srgbClr val="FF0000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,</a:t>
            </a:r>
            <a:r>
              <a:rPr lang="ru-RU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accent5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коснувшись глины</a:t>
            </a:r>
            <a:r>
              <a:rPr lang="ru-RU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, тв</a:t>
            </a:r>
            <a:r>
              <a:rPr lang="ru-RU" b="1" dirty="0" smtClean="0">
                <a:solidFill>
                  <a:srgbClr val="FF0000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о</a:t>
            </a:r>
            <a:r>
              <a:rPr lang="ru-RU" b="1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рит </a:t>
            </a:r>
            <a:r>
              <a:rPr lang="ru-RU" b="1" dirty="0">
                <a:latin typeface="Segoe Script" panose="020B0504020000000003" pitchFamily="34" charset="0"/>
                <a:cs typeface="Times New Roman" panose="02020603050405020304" pitchFamily="18" charset="0"/>
              </a:rPr>
              <a:t>из нее Человека.</a:t>
            </a:r>
            <a:endParaRPr lang="ru-RU" b="1" dirty="0">
              <a:latin typeface="Segoe Script" panose="020B0504020000000003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8292" y="2378553"/>
            <a:ext cx="2271165" cy="20998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3174" y="4402067"/>
            <a:ext cx="3352927" cy="18630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6436" y="428879"/>
            <a:ext cx="2453021" cy="194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20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754</Words>
  <Application>Microsoft Office PowerPoint</Application>
  <PresentationFormat>Широкоэкранный</PresentationFormat>
  <Paragraphs>52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SimSun</vt:lpstr>
      <vt:lpstr>Arial</vt:lpstr>
      <vt:lpstr>Calibri</vt:lpstr>
      <vt:lpstr>Calibri Light</vt:lpstr>
      <vt:lpstr>Segoe Script</vt:lpstr>
      <vt:lpstr>Times New Roman</vt:lpstr>
      <vt:lpstr>Тема Office</vt:lpstr>
      <vt:lpstr>Обособленные члены предложении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Обособленные члены предложении</dc:title>
  <dc:creator>Master</dc:creator>
  <cp:lastModifiedBy>Master</cp:lastModifiedBy>
  <cp:revision>16</cp:revision>
  <dcterms:created xsi:type="dcterms:W3CDTF">2022-01-13T10:57:43Z</dcterms:created>
  <dcterms:modified xsi:type="dcterms:W3CDTF">2022-01-14T13:01:35Z</dcterms:modified>
</cp:coreProperties>
</file>